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7" r:id="rId3"/>
    <p:sldId id="258" r:id="rId4"/>
    <p:sldId id="262" r:id="rId5"/>
    <p:sldId id="260" r:id="rId6"/>
    <p:sldId id="263" r:id="rId7"/>
    <p:sldId id="264" r:id="rId8"/>
    <p:sldId id="261" r:id="rId9"/>
    <p:sldId id="259" r:id="rId10"/>
  </p:sldIdLst>
  <p:sldSz cx="12192000" cy="6858000"/>
  <p:notesSz cx="6797675" cy="9926638"/>
  <p:defaultTextStyle>
    <a:defPPr>
      <a:defRPr lang="ru-RU"/>
    </a:defPPr>
    <a:lvl1pPr marL="0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519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108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662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6216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806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9322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5840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2359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E74141D-A846-44EA-A90B-D13EB699EF08}">
          <p14:sldIdLst>
            <p14:sldId id="257"/>
            <p14:sldId id="258"/>
            <p14:sldId id="262"/>
            <p14:sldId id="260"/>
            <p14:sldId id="263"/>
            <p14:sldId id="264"/>
            <p14:sldId id="261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B9D4ED"/>
    <a:srgbClr val="A52C36"/>
    <a:srgbClr val="A32D35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86400" autoAdjust="0"/>
  </p:normalViewPr>
  <p:slideViewPr>
    <p:cSldViewPr snapToGrid="0">
      <p:cViewPr varScale="1">
        <p:scale>
          <a:sx n="115" d="100"/>
          <a:sy n="115" d="100"/>
        </p:scale>
        <p:origin x="4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77A34-AC7D-4521-A737-979FE53F1CAC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E2626BE-609A-4868-9DBE-12E6B263224A}">
      <dgm:prSet phldrT="[Текст]" custT="1"/>
      <dgm:spPr>
        <a:xfrm rot="5400000">
          <a:off x="-213994" y="306813"/>
          <a:ext cx="1426632" cy="998642"/>
        </a:xfrm>
        <a:prstGeom prst="chevron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Цель проекта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56E17BC-8AA4-424F-88C5-2C74E3F1E101}" type="parTrans" cxnId="{7C68D001-2AA5-460D-A07E-9A52F7622C06}">
      <dgm:prSet/>
      <dgm:spPr/>
      <dgm:t>
        <a:bodyPr/>
        <a:lstStyle/>
        <a:p>
          <a:endParaRPr lang="ru-RU"/>
        </a:p>
      </dgm:t>
    </dgm:pt>
    <dgm:pt modelId="{EA2A4EA7-6D3E-49F4-A9FD-B8C84EEF7AD9}" type="sibTrans" cxnId="{7C68D001-2AA5-460D-A07E-9A52F7622C06}">
      <dgm:prSet/>
      <dgm:spPr/>
      <dgm:t>
        <a:bodyPr/>
        <a:lstStyle/>
        <a:p>
          <a:endParaRPr lang="ru-RU"/>
        </a:p>
      </dgm:t>
    </dgm:pt>
    <dgm:pt modelId="{30DCBAED-8920-4D05-BD6E-E5F3947E5781}">
      <dgm:prSet phldrT="[Текст]" custT="1"/>
      <dgm:spPr>
        <a:xfrm rot="5400000">
          <a:off x="5388262" y="-4296800"/>
          <a:ext cx="927311" cy="9706549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Создание условий для профилактики распространения идеологии терроризма и экстремизма в образовательных организациях Ярославской области</a:t>
          </a:r>
          <a:endParaRPr lang="ru-RU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2551971E-EA9F-4BBB-9E85-BD4F10795E80}" type="parTrans" cxnId="{3099AA6E-A81F-41EE-B1D5-20CD7FE0C9EB}">
      <dgm:prSet/>
      <dgm:spPr/>
      <dgm:t>
        <a:bodyPr/>
        <a:lstStyle/>
        <a:p>
          <a:endParaRPr lang="ru-RU"/>
        </a:p>
      </dgm:t>
    </dgm:pt>
    <dgm:pt modelId="{67A5DD96-5A1D-48F1-B562-68F806B234BC}" type="sibTrans" cxnId="{3099AA6E-A81F-41EE-B1D5-20CD7FE0C9EB}">
      <dgm:prSet/>
      <dgm:spPr/>
      <dgm:t>
        <a:bodyPr/>
        <a:lstStyle/>
        <a:p>
          <a:endParaRPr lang="ru-RU"/>
        </a:p>
      </dgm:t>
    </dgm:pt>
    <dgm:pt modelId="{801111E4-807E-4EC8-932B-16BDD523F5BE}">
      <dgm:prSet phldrT="[Текст]" custT="1"/>
      <dgm:spPr>
        <a:xfrm rot="5400000">
          <a:off x="-213994" y="1487985"/>
          <a:ext cx="1426632" cy="998642"/>
        </a:xfrm>
        <a:prstGeom prst="chevron">
          <a:avLst/>
        </a:prstGeom>
        <a:solidFill>
          <a:srgbClr val="ED7D31">
            <a:hueOff val="-727682"/>
            <a:satOff val="-41964"/>
            <a:lumOff val="4314"/>
            <a:alphaOff val="0"/>
          </a:srgbClr>
        </a:solidFill>
        <a:ln w="12700" cap="flat" cmpd="sng" algn="ctr">
          <a:solidFill>
            <a:srgbClr val="ED7D31">
              <a:hueOff val="-727682"/>
              <a:satOff val="-41964"/>
              <a:lumOff val="4314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4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Направления реализации</a:t>
          </a:r>
          <a:endParaRPr lang="ru-RU" sz="14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572BDF2-5529-4F46-8BC6-D20536EF737E}" type="parTrans" cxnId="{DFED7033-DAD8-47C3-8DD2-56D7A718BF82}">
      <dgm:prSet/>
      <dgm:spPr/>
      <dgm:t>
        <a:bodyPr/>
        <a:lstStyle/>
        <a:p>
          <a:endParaRPr lang="ru-RU"/>
        </a:p>
      </dgm:t>
    </dgm:pt>
    <dgm:pt modelId="{56185B98-0BE9-47B8-8C6B-914FC3F1B332}" type="sibTrans" cxnId="{DFED7033-DAD8-47C3-8DD2-56D7A718BF82}">
      <dgm:prSet/>
      <dgm:spPr/>
      <dgm:t>
        <a:bodyPr/>
        <a:lstStyle/>
        <a:p>
          <a:endParaRPr lang="ru-RU"/>
        </a:p>
      </dgm:t>
    </dgm:pt>
    <dgm:pt modelId="{65580436-1931-4947-B22E-5F8F782701D3}">
      <dgm:prSet phldrT="[Текст]" custT="1"/>
      <dgm:spPr>
        <a:xfrm rot="5400000">
          <a:off x="5520348" y="-3278206"/>
          <a:ext cx="1661454" cy="10723094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727682"/>
              <a:satOff val="-41964"/>
              <a:lumOff val="4314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 </a:t>
          </a:r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Организация взаимодействия со специалистами аппарата антитеррористической комиссии в Ярославской области и УМВД России по Ярославской области.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B5B750F5-D61B-4EDE-A3A3-17E6BBE91DA6}" type="parTrans" cxnId="{014FFE41-E8E1-4F05-85A3-5C1E84F7F3E7}">
      <dgm:prSet/>
      <dgm:spPr/>
      <dgm:t>
        <a:bodyPr/>
        <a:lstStyle/>
        <a:p>
          <a:endParaRPr lang="ru-RU"/>
        </a:p>
      </dgm:t>
    </dgm:pt>
    <dgm:pt modelId="{19C1B651-1104-44FB-ABFA-08462DDEA504}" type="sibTrans" cxnId="{014FFE41-E8E1-4F05-85A3-5C1E84F7F3E7}">
      <dgm:prSet/>
      <dgm:spPr/>
      <dgm:t>
        <a:bodyPr/>
        <a:lstStyle/>
        <a:p>
          <a:endParaRPr lang="ru-RU"/>
        </a:p>
      </dgm:t>
    </dgm:pt>
    <dgm:pt modelId="{EB59A782-446B-485E-9572-2592C8EF6B24}">
      <dgm:prSet phldrT="[Текст]" custT="1"/>
      <dgm:spPr>
        <a:xfrm rot="5400000">
          <a:off x="-192482" y="3208159"/>
          <a:ext cx="1401509" cy="1016544"/>
        </a:xfrm>
        <a:prstGeom prst="chevron">
          <a:avLst/>
        </a:prstGeom>
        <a:solidFill>
          <a:srgbClr val="ED7D31">
            <a:hueOff val="-1455363"/>
            <a:satOff val="-83928"/>
            <a:lumOff val="8628"/>
            <a:alphaOff val="0"/>
          </a:srgb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4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Формы реализации</a:t>
          </a:r>
          <a:endParaRPr lang="ru-RU" sz="14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72F29EC-6F7C-4EB8-AEB4-E70D854393F6}" type="parTrans" cxnId="{8074E4D2-7091-4871-9FDC-E9B71831D1FC}">
      <dgm:prSet/>
      <dgm:spPr/>
      <dgm:t>
        <a:bodyPr/>
        <a:lstStyle/>
        <a:p>
          <a:endParaRPr lang="ru-RU"/>
        </a:p>
      </dgm:t>
    </dgm:pt>
    <dgm:pt modelId="{DDD5CC80-3375-417D-AEEE-9400BF0C3D74}" type="sibTrans" cxnId="{8074E4D2-7091-4871-9FDC-E9B71831D1FC}">
      <dgm:prSet/>
      <dgm:spPr/>
      <dgm:t>
        <a:bodyPr/>
        <a:lstStyle/>
        <a:p>
          <a:endParaRPr lang="ru-RU"/>
        </a:p>
      </dgm:t>
    </dgm:pt>
    <dgm:pt modelId="{46233B4E-04A2-4F2D-A6BF-9592C18E154E}">
      <dgm:prSet phldrT="[Текст]" custT="1"/>
      <dgm:spPr>
        <a:xfrm rot="5400000">
          <a:off x="3837291" y="203020"/>
          <a:ext cx="1509486" cy="710191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Курсы повышения квалификации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980719AC-084E-4C11-903E-B27E0CF18F20}" type="parTrans" cxnId="{E6F1ADBD-9CD0-4FF8-9DCA-073665B0F40E}">
      <dgm:prSet/>
      <dgm:spPr/>
      <dgm:t>
        <a:bodyPr/>
        <a:lstStyle/>
        <a:p>
          <a:endParaRPr lang="ru-RU"/>
        </a:p>
      </dgm:t>
    </dgm:pt>
    <dgm:pt modelId="{4B2707D8-26A0-4059-AE6C-16609E11BD70}" type="sibTrans" cxnId="{E6F1ADBD-9CD0-4FF8-9DCA-073665B0F40E}">
      <dgm:prSet/>
      <dgm:spPr/>
      <dgm:t>
        <a:bodyPr/>
        <a:lstStyle/>
        <a:p>
          <a:endParaRPr lang="ru-RU"/>
        </a:p>
      </dgm:t>
    </dgm:pt>
    <dgm:pt modelId="{430710C2-E257-4978-A901-0903496E7D05}">
      <dgm:prSet phldrT="[Текст]" custT="1"/>
      <dgm:spPr>
        <a:xfrm rot="5400000">
          <a:off x="3837291" y="203020"/>
          <a:ext cx="1509486" cy="710191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Семинары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9EC09E29-C9C3-476D-8CA1-FF2E02AABC61}" type="parTrans" cxnId="{CB21C17F-BDF9-4182-9392-A28672A19D52}">
      <dgm:prSet/>
      <dgm:spPr/>
      <dgm:t>
        <a:bodyPr/>
        <a:lstStyle/>
        <a:p>
          <a:endParaRPr lang="ru-RU"/>
        </a:p>
      </dgm:t>
    </dgm:pt>
    <dgm:pt modelId="{DD8429AE-83BA-47B7-8B89-130BCEA3B6BF}" type="sibTrans" cxnId="{CB21C17F-BDF9-4182-9392-A28672A19D52}">
      <dgm:prSet/>
      <dgm:spPr/>
      <dgm:t>
        <a:bodyPr/>
        <a:lstStyle/>
        <a:p>
          <a:endParaRPr lang="ru-RU"/>
        </a:p>
      </dgm:t>
    </dgm:pt>
    <dgm:pt modelId="{4A1A8238-64E0-4880-A4CA-A504C42709D2}">
      <dgm:prSet custT="1"/>
      <dgm:spPr>
        <a:xfrm rot="5400000">
          <a:off x="5520348" y="-3278206"/>
          <a:ext cx="1661454" cy="10723094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727682"/>
              <a:satOff val="-41964"/>
              <a:lumOff val="4314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Создание условий для совершенствования педагогических кадров, обеспечивающих профилактическую деятельность в образовательных организациях направленную на противодействие идеологии терроризма и экстремизма.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C135D317-6B68-434B-B1F1-79C149909710}" type="parTrans" cxnId="{572A2352-E815-47CD-BBD2-AEACDD590F86}">
      <dgm:prSet/>
      <dgm:spPr/>
      <dgm:t>
        <a:bodyPr/>
        <a:lstStyle/>
        <a:p>
          <a:endParaRPr lang="ru-RU"/>
        </a:p>
      </dgm:t>
    </dgm:pt>
    <dgm:pt modelId="{E4081701-CD55-4E5F-AEC7-A91C3BAF0461}" type="sibTrans" cxnId="{572A2352-E815-47CD-BBD2-AEACDD590F86}">
      <dgm:prSet/>
      <dgm:spPr/>
      <dgm:t>
        <a:bodyPr/>
        <a:lstStyle/>
        <a:p>
          <a:endParaRPr lang="ru-RU"/>
        </a:p>
      </dgm:t>
    </dgm:pt>
    <dgm:pt modelId="{2069C492-9F21-43E6-A1E9-AEBE7F990D97}">
      <dgm:prSet custT="1"/>
      <dgm:spPr>
        <a:xfrm rot="5400000">
          <a:off x="5520348" y="-3278206"/>
          <a:ext cx="1661454" cy="10723094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727682"/>
              <a:satOff val="-41964"/>
              <a:lumOff val="4314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Разработка и обеспечение участников проекта информационно-методическими материалами по противодействию идеологии терроризма и экстремизма в образовательной сфере.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DA76CE3E-DF9F-4D78-A446-8E28C2AAF4A5}" type="parTrans" cxnId="{ADE89743-208B-4FB6-8131-F6A6DC79D018}">
      <dgm:prSet/>
      <dgm:spPr/>
      <dgm:t>
        <a:bodyPr/>
        <a:lstStyle/>
        <a:p>
          <a:endParaRPr lang="ru-RU"/>
        </a:p>
      </dgm:t>
    </dgm:pt>
    <dgm:pt modelId="{B2E689D1-9EB7-4131-8C41-E5618E9B7957}" type="sibTrans" cxnId="{ADE89743-208B-4FB6-8131-F6A6DC79D018}">
      <dgm:prSet/>
      <dgm:spPr/>
      <dgm:t>
        <a:bodyPr/>
        <a:lstStyle/>
        <a:p>
          <a:endParaRPr lang="ru-RU"/>
        </a:p>
      </dgm:t>
    </dgm:pt>
    <dgm:pt modelId="{286F89AF-91F3-42DE-920C-7A935A77DE73}">
      <dgm:prSet phldrT="[Текст]" custT="1"/>
      <dgm:spPr>
        <a:xfrm rot="5400000">
          <a:off x="3837291" y="203020"/>
          <a:ext cx="1509486" cy="710191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Конкурс образовательных организаций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E88C750B-491B-4400-B690-FA1006F56BAD}" type="parTrans" cxnId="{FC8C37D4-CAC5-42C8-8EBF-A58F134716D2}">
      <dgm:prSet/>
      <dgm:spPr/>
      <dgm:t>
        <a:bodyPr/>
        <a:lstStyle/>
        <a:p>
          <a:endParaRPr lang="ru-RU"/>
        </a:p>
      </dgm:t>
    </dgm:pt>
    <dgm:pt modelId="{897798E5-A574-42B0-AD85-D3AAB4D2207A}" type="sibTrans" cxnId="{FC8C37D4-CAC5-42C8-8EBF-A58F134716D2}">
      <dgm:prSet/>
      <dgm:spPr/>
      <dgm:t>
        <a:bodyPr/>
        <a:lstStyle/>
        <a:p>
          <a:endParaRPr lang="ru-RU"/>
        </a:p>
      </dgm:t>
    </dgm:pt>
    <dgm:pt modelId="{32D13D15-761A-4D81-82FE-114E101DFD9F}">
      <dgm:prSet phldrT="[Текст]" custT="1"/>
      <dgm:spPr>
        <a:xfrm rot="5400000">
          <a:off x="3837291" y="203020"/>
          <a:ext cx="1509486" cy="710191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Информационно-образовательные ресурсы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ED7C2594-CA4F-4A25-BA55-7ADA01E68BFD}" type="parTrans" cxnId="{97649719-5D04-46CA-B7EF-61D96F45825C}">
      <dgm:prSet/>
      <dgm:spPr/>
      <dgm:t>
        <a:bodyPr/>
        <a:lstStyle/>
        <a:p>
          <a:endParaRPr lang="ru-RU"/>
        </a:p>
      </dgm:t>
    </dgm:pt>
    <dgm:pt modelId="{11F7953C-AC2B-4020-9EC4-82FB9355FD1B}" type="sibTrans" cxnId="{97649719-5D04-46CA-B7EF-61D96F45825C}">
      <dgm:prSet/>
      <dgm:spPr/>
      <dgm:t>
        <a:bodyPr/>
        <a:lstStyle/>
        <a:p>
          <a:endParaRPr lang="ru-RU"/>
        </a:p>
      </dgm:t>
    </dgm:pt>
    <dgm:pt modelId="{C80603FB-11A8-4DF8-A6E6-420882DBBFD1}">
      <dgm:prSet phldrT="[Текст]" custT="1"/>
      <dgm:spPr>
        <a:xfrm rot="5400000">
          <a:off x="3837291" y="203020"/>
          <a:ext cx="1509486" cy="710191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Участие в конференциях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DE4BD75E-EE6A-45BF-9FA8-87DC24340CC2}" type="parTrans" cxnId="{EFDF9D7B-D9B3-4D8E-94CB-BC6BE1D1A95C}">
      <dgm:prSet/>
      <dgm:spPr/>
      <dgm:t>
        <a:bodyPr/>
        <a:lstStyle/>
        <a:p>
          <a:endParaRPr lang="ru-RU"/>
        </a:p>
      </dgm:t>
    </dgm:pt>
    <dgm:pt modelId="{EDE447E9-59D3-48A8-BFE8-4CA66BDD960F}" type="sibTrans" cxnId="{EFDF9D7B-D9B3-4D8E-94CB-BC6BE1D1A95C}">
      <dgm:prSet/>
      <dgm:spPr/>
      <dgm:t>
        <a:bodyPr/>
        <a:lstStyle/>
        <a:p>
          <a:endParaRPr lang="ru-RU"/>
        </a:p>
      </dgm:t>
    </dgm:pt>
    <dgm:pt modelId="{FF30CCD1-CC87-4A2E-ABAE-A636265C561D}">
      <dgm:prSet phldrT="[Текст]" custT="1"/>
      <dgm:spPr>
        <a:xfrm rot="5400000">
          <a:off x="3837291" y="203020"/>
          <a:ext cx="1509486" cy="710191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Мониторинг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B833022-3363-430E-894D-EDDA05985F0F}" type="parTrans" cxnId="{B1D8D552-53D1-4DCD-B1AE-A06FEB21F790}">
      <dgm:prSet/>
      <dgm:spPr/>
      <dgm:t>
        <a:bodyPr/>
        <a:lstStyle/>
        <a:p>
          <a:endParaRPr lang="ru-RU"/>
        </a:p>
      </dgm:t>
    </dgm:pt>
    <dgm:pt modelId="{8D96D980-E8B5-4DE5-9385-1470ED22C4F3}" type="sibTrans" cxnId="{B1D8D552-53D1-4DCD-B1AE-A06FEB21F790}">
      <dgm:prSet/>
      <dgm:spPr/>
      <dgm:t>
        <a:bodyPr/>
        <a:lstStyle/>
        <a:p>
          <a:endParaRPr lang="ru-RU"/>
        </a:p>
      </dgm:t>
    </dgm:pt>
    <dgm:pt modelId="{0BD179DF-BB97-453A-830F-F188BEE75B8F}" type="pres">
      <dgm:prSet presAssocID="{1BC77A34-AC7D-4521-A737-979FE53F1C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123CE7-372C-44F3-82E4-480321B1B69F}" type="pres">
      <dgm:prSet presAssocID="{5E2626BE-609A-4868-9DBE-12E6B263224A}" presName="composite" presStyleCnt="0"/>
      <dgm:spPr/>
    </dgm:pt>
    <dgm:pt modelId="{F3CBFBC8-9D78-4DCE-B13E-70A8F9B183FB}" type="pres">
      <dgm:prSet presAssocID="{5E2626BE-609A-4868-9DBE-12E6B263224A}" presName="parentText" presStyleLbl="alignNode1" presStyleIdx="0" presStyleCnt="3" custLinFactNeighborX="-1083" custLinFactNeighborY="75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255B6-8D2D-4011-998A-E83988357F3C}" type="pres">
      <dgm:prSet presAssocID="{5E2626BE-609A-4868-9DBE-12E6B263224A}" presName="descendantText" presStyleLbl="alignAcc1" presStyleIdx="0" presStyleCnt="3" custScaleY="100000" custLinFactNeighborX="98" custLinFactNeighborY="11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F066C-9AF4-4C4E-97AA-7C61EF46D5FD}" type="pres">
      <dgm:prSet presAssocID="{EA2A4EA7-6D3E-49F4-A9FD-B8C84EEF7AD9}" presName="sp" presStyleCnt="0"/>
      <dgm:spPr/>
    </dgm:pt>
    <dgm:pt modelId="{10AF5E32-CB52-43AE-9C17-F45114B18417}" type="pres">
      <dgm:prSet presAssocID="{801111E4-807E-4EC8-932B-16BDD523F5BE}" presName="composite" presStyleCnt="0"/>
      <dgm:spPr/>
    </dgm:pt>
    <dgm:pt modelId="{02B8EA4D-1EE8-4932-BF38-9533F77D693D}" type="pres">
      <dgm:prSet presAssocID="{801111E4-807E-4EC8-932B-16BDD523F5BE}" presName="parentText" presStyleLbl="alignNode1" presStyleIdx="1" presStyleCnt="3" custLinFactNeighborX="-2166" custLinFactNeighborY="-108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4E1C6-7796-4C34-8DAF-0472D317E1B2}" type="pres">
      <dgm:prSet presAssocID="{801111E4-807E-4EC8-932B-16BDD523F5BE}" presName="descendantText" presStyleLbl="alignAcc1" presStyleIdx="1" presStyleCnt="3" custScaleY="179169" custLinFactNeighborX="-85" custLinFactNeighborY="-10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B09514-32B8-44BF-AC0D-0EDEF4751997}" type="pres">
      <dgm:prSet presAssocID="{56185B98-0BE9-47B8-8C6B-914FC3F1B332}" presName="sp" presStyleCnt="0"/>
      <dgm:spPr/>
    </dgm:pt>
    <dgm:pt modelId="{685A763B-F278-4C96-B804-F06B9F9332DF}" type="pres">
      <dgm:prSet presAssocID="{EB59A782-446B-485E-9572-2592C8EF6B24}" presName="composite" presStyleCnt="0"/>
      <dgm:spPr/>
    </dgm:pt>
    <dgm:pt modelId="{A9535763-E7F1-482A-8955-68B64869E86B}" type="pres">
      <dgm:prSet presAssocID="{EB59A782-446B-485E-9572-2592C8EF6B24}" presName="parentText" presStyleLbl="alignNode1" presStyleIdx="2" presStyleCnt="3" custScaleY="98239" custLinFactNeighborX="-844" custLinFactNeighborY="-189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EA58D8-ABA3-4DE9-B03F-4D82F4A44C2D}" type="pres">
      <dgm:prSet presAssocID="{EB59A782-446B-485E-9572-2592C8EF6B24}" presName="descendantText" presStyleLbl="alignAcc1" presStyleIdx="2" presStyleCnt="3" custAng="0" custScaleX="77838" custScaleY="162781" custLinFactNeighborX="-10250" custLinFactNeighborY="7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2A2352-E815-47CD-BBD2-AEACDD590F86}" srcId="{801111E4-807E-4EC8-932B-16BDD523F5BE}" destId="{4A1A8238-64E0-4880-A4CA-A504C42709D2}" srcOrd="1" destOrd="0" parTransId="{C135D317-6B68-434B-B1F1-79C149909710}" sibTransId="{E4081701-CD55-4E5F-AEC7-A91C3BAF0461}"/>
    <dgm:cxn modelId="{93896207-92D1-4E9D-B909-95FA87BB5DA8}" type="presOf" srcId="{5E2626BE-609A-4868-9DBE-12E6B263224A}" destId="{F3CBFBC8-9D78-4DCE-B13E-70A8F9B183FB}" srcOrd="0" destOrd="0" presId="urn:microsoft.com/office/officeart/2005/8/layout/chevron2"/>
    <dgm:cxn modelId="{DAFBC0B2-9CF1-4CAD-81B3-27167E133C9F}" type="presOf" srcId="{46233B4E-04A2-4F2D-A6BF-9592C18E154E}" destId="{A4EA58D8-ABA3-4DE9-B03F-4D82F4A44C2D}" srcOrd="0" destOrd="0" presId="urn:microsoft.com/office/officeart/2005/8/layout/chevron2"/>
    <dgm:cxn modelId="{D473BD1A-D3F6-4A95-B78D-BD2F7071AFFA}" type="presOf" srcId="{1BC77A34-AC7D-4521-A737-979FE53F1CAC}" destId="{0BD179DF-BB97-453A-830F-F188BEE75B8F}" srcOrd="0" destOrd="0" presId="urn:microsoft.com/office/officeart/2005/8/layout/chevron2"/>
    <dgm:cxn modelId="{7E0D9993-7BF7-4C02-9C4E-BAA7DCC9B2FD}" type="presOf" srcId="{32D13D15-761A-4D81-82FE-114E101DFD9F}" destId="{A4EA58D8-ABA3-4DE9-B03F-4D82F4A44C2D}" srcOrd="0" destOrd="3" presId="urn:microsoft.com/office/officeart/2005/8/layout/chevron2"/>
    <dgm:cxn modelId="{B1D8D552-53D1-4DCD-B1AE-A06FEB21F790}" srcId="{EB59A782-446B-485E-9572-2592C8EF6B24}" destId="{FF30CCD1-CC87-4A2E-ABAE-A636265C561D}" srcOrd="5" destOrd="0" parTransId="{AB833022-3363-430E-894D-EDDA05985F0F}" sibTransId="{8D96D980-E8B5-4DE5-9385-1470ED22C4F3}"/>
    <dgm:cxn modelId="{B460CFBB-3248-45FE-BAE5-C842985D2439}" type="presOf" srcId="{30DCBAED-8920-4D05-BD6E-E5F3947E5781}" destId="{AFD255B6-8D2D-4011-998A-E83988357F3C}" srcOrd="0" destOrd="0" presId="urn:microsoft.com/office/officeart/2005/8/layout/chevron2"/>
    <dgm:cxn modelId="{24952D30-47C5-45F2-9A00-8CDC48A419A6}" type="presOf" srcId="{801111E4-807E-4EC8-932B-16BDD523F5BE}" destId="{02B8EA4D-1EE8-4932-BF38-9533F77D693D}" srcOrd="0" destOrd="0" presId="urn:microsoft.com/office/officeart/2005/8/layout/chevron2"/>
    <dgm:cxn modelId="{8074E4D2-7091-4871-9FDC-E9B71831D1FC}" srcId="{1BC77A34-AC7D-4521-A737-979FE53F1CAC}" destId="{EB59A782-446B-485E-9572-2592C8EF6B24}" srcOrd="2" destOrd="0" parTransId="{072F29EC-6F7C-4EB8-AEB4-E70D854393F6}" sibTransId="{DDD5CC80-3375-417D-AEEE-9400BF0C3D74}"/>
    <dgm:cxn modelId="{CB21C17F-BDF9-4182-9392-A28672A19D52}" srcId="{EB59A782-446B-485E-9572-2592C8EF6B24}" destId="{430710C2-E257-4978-A901-0903496E7D05}" srcOrd="1" destOrd="0" parTransId="{9EC09E29-C9C3-476D-8CA1-FF2E02AABC61}" sibTransId="{DD8429AE-83BA-47B7-8B89-130BCEA3B6BF}"/>
    <dgm:cxn modelId="{0ED05CFE-14F9-46F9-86BC-31F7D2EC1D02}" type="presOf" srcId="{4A1A8238-64E0-4880-A4CA-A504C42709D2}" destId="{FA04E1C6-7796-4C34-8DAF-0472D317E1B2}" srcOrd="0" destOrd="1" presId="urn:microsoft.com/office/officeart/2005/8/layout/chevron2"/>
    <dgm:cxn modelId="{5655077D-A43E-457F-89DB-7B471FBE0E1C}" type="presOf" srcId="{EB59A782-446B-485E-9572-2592C8EF6B24}" destId="{A9535763-E7F1-482A-8955-68B64869E86B}" srcOrd="0" destOrd="0" presId="urn:microsoft.com/office/officeart/2005/8/layout/chevron2"/>
    <dgm:cxn modelId="{FC8C37D4-CAC5-42C8-8EBF-A58F134716D2}" srcId="{EB59A782-446B-485E-9572-2592C8EF6B24}" destId="{286F89AF-91F3-42DE-920C-7A935A77DE73}" srcOrd="2" destOrd="0" parTransId="{E88C750B-491B-4400-B690-FA1006F56BAD}" sibTransId="{897798E5-A574-42B0-AD85-D3AAB4D2207A}"/>
    <dgm:cxn modelId="{DFED7033-DAD8-47C3-8DD2-56D7A718BF82}" srcId="{1BC77A34-AC7D-4521-A737-979FE53F1CAC}" destId="{801111E4-807E-4EC8-932B-16BDD523F5BE}" srcOrd="1" destOrd="0" parTransId="{1572BDF2-5529-4F46-8BC6-D20536EF737E}" sibTransId="{56185B98-0BE9-47B8-8C6B-914FC3F1B332}"/>
    <dgm:cxn modelId="{501711B2-4291-4B15-AC6B-5E3961A20E00}" type="presOf" srcId="{FF30CCD1-CC87-4A2E-ABAE-A636265C561D}" destId="{A4EA58D8-ABA3-4DE9-B03F-4D82F4A44C2D}" srcOrd="0" destOrd="5" presId="urn:microsoft.com/office/officeart/2005/8/layout/chevron2"/>
    <dgm:cxn modelId="{4A445860-FA54-4CCC-ADFE-8D65EB510B8C}" type="presOf" srcId="{286F89AF-91F3-42DE-920C-7A935A77DE73}" destId="{A4EA58D8-ABA3-4DE9-B03F-4D82F4A44C2D}" srcOrd="0" destOrd="2" presId="urn:microsoft.com/office/officeart/2005/8/layout/chevron2"/>
    <dgm:cxn modelId="{2B6C3B11-88D4-4A34-A8FF-EE981957C727}" type="presOf" srcId="{C80603FB-11A8-4DF8-A6E6-420882DBBFD1}" destId="{A4EA58D8-ABA3-4DE9-B03F-4D82F4A44C2D}" srcOrd="0" destOrd="4" presId="urn:microsoft.com/office/officeart/2005/8/layout/chevron2"/>
    <dgm:cxn modelId="{97649719-5D04-46CA-B7EF-61D96F45825C}" srcId="{EB59A782-446B-485E-9572-2592C8EF6B24}" destId="{32D13D15-761A-4D81-82FE-114E101DFD9F}" srcOrd="3" destOrd="0" parTransId="{ED7C2594-CA4F-4A25-BA55-7ADA01E68BFD}" sibTransId="{11F7953C-AC2B-4020-9EC4-82FB9355FD1B}"/>
    <dgm:cxn modelId="{7F262F2E-74B6-465A-9656-F3F9FD27011C}" type="presOf" srcId="{65580436-1931-4947-B22E-5F8F782701D3}" destId="{FA04E1C6-7796-4C34-8DAF-0472D317E1B2}" srcOrd="0" destOrd="0" presId="urn:microsoft.com/office/officeart/2005/8/layout/chevron2"/>
    <dgm:cxn modelId="{9D7BE636-8712-4284-BF1C-2ED60B2EE7AF}" type="presOf" srcId="{430710C2-E257-4978-A901-0903496E7D05}" destId="{A4EA58D8-ABA3-4DE9-B03F-4D82F4A44C2D}" srcOrd="0" destOrd="1" presId="urn:microsoft.com/office/officeart/2005/8/layout/chevron2"/>
    <dgm:cxn modelId="{EFDF9D7B-D9B3-4D8E-94CB-BC6BE1D1A95C}" srcId="{EB59A782-446B-485E-9572-2592C8EF6B24}" destId="{C80603FB-11A8-4DF8-A6E6-420882DBBFD1}" srcOrd="4" destOrd="0" parTransId="{DE4BD75E-EE6A-45BF-9FA8-87DC24340CC2}" sibTransId="{EDE447E9-59D3-48A8-BFE8-4CA66BDD960F}"/>
    <dgm:cxn modelId="{014FFE41-E8E1-4F05-85A3-5C1E84F7F3E7}" srcId="{801111E4-807E-4EC8-932B-16BDD523F5BE}" destId="{65580436-1931-4947-B22E-5F8F782701D3}" srcOrd="0" destOrd="0" parTransId="{B5B750F5-D61B-4EDE-A3A3-17E6BBE91DA6}" sibTransId="{19C1B651-1104-44FB-ABFA-08462DDEA504}"/>
    <dgm:cxn modelId="{055D0C9F-45B6-491F-9E65-9A57E6F1069D}" type="presOf" srcId="{2069C492-9F21-43E6-A1E9-AEBE7F990D97}" destId="{FA04E1C6-7796-4C34-8DAF-0472D317E1B2}" srcOrd="0" destOrd="2" presId="urn:microsoft.com/office/officeart/2005/8/layout/chevron2"/>
    <dgm:cxn modelId="{ADE89743-208B-4FB6-8131-F6A6DC79D018}" srcId="{801111E4-807E-4EC8-932B-16BDD523F5BE}" destId="{2069C492-9F21-43E6-A1E9-AEBE7F990D97}" srcOrd="2" destOrd="0" parTransId="{DA76CE3E-DF9F-4D78-A446-8E28C2AAF4A5}" sibTransId="{B2E689D1-9EB7-4131-8C41-E5618E9B7957}"/>
    <dgm:cxn modelId="{7C68D001-2AA5-460D-A07E-9A52F7622C06}" srcId="{1BC77A34-AC7D-4521-A737-979FE53F1CAC}" destId="{5E2626BE-609A-4868-9DBE-12E6B263224A}" srcOrd="0" destOrd="0" parTransId="{A56E17BC-8AA4-424F-88C5-2C74E3F1E101}" sibTransId="{EA2A4EA7-6D3E-49F4-A9FD-B8C84EEF7AD9}"/>
    <dgm:cxn modelId="{3099AA6E-A81F-41EE-B1D5-20CD7FE0C9EB}" srcId="{5E2626BE-609A-4868-9DBE-12E6B263224A}" destId="{30DCBAED-8920-4D05-BD6E-E5F3947E5781}" srcOrd="0" destOrd="0" parTransId="{2551971E-EA9F-4BBB-9E85-BD4F10795E80}" sibTransId="{67A5DD96-5A1D-48F1-B562-68F806B234BC}"/>
    <dgm:cxn modelId="{E6F1ADBD-9CD0-4FF8-9DCA-073665B0F40E}" srcId="{EB59A782-446B-485E-9572-2592C8EF6B24}" destId="{46233B4E-04A2-4F2D-A6BF-9592C18E154E}" srcOrd="0" destOrd="0" parTransId="{980719AC-084E-4C11-903E-B27E0CF18F20}" sibTransId="{4B2707D8-26A0-4059-AE6C-16609E11BD70}"/>
    <dgm:cxn modelId="{D2F3D3E9-7BA8-4368-ABEC-3134CCCC2E30}" type="presParOf" srcId="{0BD179DF-BB97-453A-830F-F188BEE75B8F}" destId="{55123CE7-372C-44F3-82E4-480321B1B69F}" srcOrd="0" destOrd="0" presId="urn:microsoft.com/office/officeart/2005/8/layout/chevron2"/>
    <dgm:cxn modelId="{2E0A5F2A-B1F2-488A-9F69-A722DFA1ABB4}" type="presParOf" srcId="{55123CE7-372C-44F3-82E4-480321B1B69F}" destId="{F3CBFBC8-9D78-4DCE-B13E-70A8F9B183FB}" srcOrd="0" destOrd="0" presId="urn:microsoft.com/office/officeart/2005/8/layout/chevron2"/>
    <dgm:cxn modelId="{10B136FB-14A1-411E-8415-879D7F1781A8}" type="presParOf" srcId="{55123CE7-372C-44F3-82E4-480321B1B69F}" destId="{AFD255B6-8D2D-4011-998A-E83988357F3C}" srcOrd="1" destOrd="0" presId="urn:microsoft.com/office/officeart/2005/8/layout/chevron2"/>
    <dgm:cxn modelId="{093E0750-C816-4D65-BD36-D47418262E0B}" type="presParOf" srcId="{0BD179DF-BB97-453A-830F-F188BEE75B8F}" destId="{3A1F066C-9AF4-4C4E-97AA-7C61EF46D5FD}" srcOrd="1" destOrd="0" presId="urn:microsoft.com/office/officeart/2005/8/layout/chevron2"/>
    <dgm:cxn modelId="{404BF43C-19ED-4D06-9AD0-5E55185E8EDA}" type="presParOf" srcId="{0BD179DF-BB97-453A-830F-F188BEE75B8F}" destId="{10AF5E32-CB52-43AE-9C17-F45114B18417}" srcOrd="2" destOrd="0" presId="urn:microsoft.com/office/officeart/2005/8/layout/chevron2"/>
    <dgm:cxn modelId="{A9C65E1B-E4B4-47F1-91AB-46637B5E1EF8}" type="presParOf" srcId="{10AF5E32-CB52-43AE-9C17-F45114B18417}" destId="{02B8EA4D-1EE8-4932-BF38-9533F77D693D}" srcOrd="0" destOrd="0" presId="urn:microsoft.com/office/officeart/2005/8/layout/chevron2"/>
    <dgm:cxn modelId="{03638FF6-0ABF-4027-B8DF-DE3C894229F8}" type="presParOf" srcId="{10AF5E32-CB52-43AE-9C17-F45114B18417}" destId="{FA04E1C6-7796-4C34-8DAF-0472D317E1B2}" srcOrd="1" destOrd="0" presId="urn:microsoft.com/office/officeart/2005/8/layout/chevron2"/>
    <dgm:cxn modelId="{E0D9F156-EEF6-434B-A6CC-8DB1B87E2C04}" type="presParOf" srcId="{0BD179DF-BB97-453A-830F-F188BEE75B8F}" destId="{E8B09514-32B8-44BF-AC0D-0EDEF4751997}" srcOrd="3" destOrd="0" presId="urn:microsoft.com/office/officeart/2005/8/layout/chevron2"/>
    <dgm:cxn modelId="{BF2608BC-C459-4A48-9A4B-BD4074ADC23C}" type="presParOf" srcId="{0BD179DF-BB97-453A-830F-F188BEE75B8F}" destId="{685A763B-F278-4C96-B804-F06B9F9332DF}" srcOrd="4" destOrd="0" presId="urn:microsoft.com/office/officeart/2005/8/layout/chevron2"/>
    <dgm:cxn modelId="{630D4F94-7EB6-47C6-A20B-546A33432030}" type="presParOf" srcId="{685A763B-F278-4C96-B804-F06B9F9332DF}" destId="{A9535763-E7F1-482A-8955-68B64869E86B}" srcOrd="0" destOrd="0" presId="urn:microsoft.com/office/officeart/2005/8/layout/chevron2"/>
    <dgm:cxn modelId="{753BACBC-78D4-41EE-926F-C76ECA195F1F}" type="presParOf" srcId="{685A763B-F278-4C96-B804-F06B9F9332DF}" destId="{A4EA58D8-ABA3-4DE9-B03F-4D82F4A44C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BFBC8-9D78-4DCE-B13E-70A8F9B183FB}">
      <dsp:nvSpPr>
        <dsp:cNvPr id="0" name=""/>
        <dsp:cNvSpPr/>
      </dsp:nvSpPr>
      <dsp:spPr>
        <a:xfrm rot="5400000">
          <a:off x="-226132" y="440344"/>
          <a:ext cx="1507551" cy="1055285"/>
        </a:xfrm>
        <a:prstGeom prst="chevron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Цель проекта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2" y="741854"/>
        <a:ext cx="1055285" cy="452266"/>
      </dsp:txXfrm>
    </dsp:sp>
    <dsp:sp modelId="{AFD255B6-8D2D-4011-998A-E83988357F3C}">
      <dsp:nvSpPr>
        <dsp:cNvPr id="0" name=""/>
        <dsp:cNvSpPr/>
      </dsp:nvSpPr>
      <dsp:spPr>
        <a:xfrm rot="5400000">
          <a:off x="5382854" y="-4103939"/>
          <a:ext cx="979908" cy="9616198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Создание условий для профилактики распространения идеологии терроризма и экстремизма в образовательных организациях Ярославской области</a:t>
          </a:r>
          <a:endParaRPr lang="ru-RU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1064710" y="262040"/>
        <a:ext cx="9568363" cy="884238"/>
      </dsp:txXfrm>
    </dsp:sp>
    <dsp:sp modelId="{02B8EA4D-1EE8-4932-BF38-9533F77D693D}">
      <dsp:nvSpPr>
        <dsp:cNvPr id="0" name=""/>
        <dsp:cNvSpPr/>
      </dsp:nvSpPr>
      <dsp:spPr>
        <a:xfrm rot="5400000">
          <a:off x="-226132" y="1893000"/>
          <a:ext cx="1507551" cy="1055285"/>
        </a:xfrm>
        <a:prstGeom prst="chevron">
          <a:avLst/>
        </a:prstGeom>
        <a:solidFill>
          <a:srgbClr val="ED7D31">
            <a:hueOff val="-727682"/>
            <a:satOff val="-41964"/>
            <a:lumOff val="4314"/>
            <a:alphaOff val="0"/>
          </a:srgbClr>
        </a:solidFill>
        <a:ln w="12700" cap="flat" cmpd="sng" algn="ctr">
          <a:solidFill>
            <a:srgbClr val="ED7D31">
              <a:hueOff val="-727682"/>
              <a:satOff val="-41964"/>
              <a:lumOff val="431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Направления реализации</a:t>
          </a:r>
          <a:endParaRPr lang="ru-RU" sz="14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2" y="2194510"/>
        <a:ext cx="1055285" cy="452266"/>
      </dsp:txXfrm>
    </dsp:sp>
    <dsp:sp modelId="{FA04E1C6-7796-4C34-8DAF-0472D317E1B2}">
      <dsp:nvSpPr>
        <dsp:cNvPr id="0" name=""/>
        <dsp:cNvSpPr/>
      </dsp:nvSpPr>
      <dsp:spPr>
        <a:xfrm rot="5400000">
          <a:off x="5513553" y="-3131686"/>
          <a:ext cx="1755691" cy="10690401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727682"/>
              <a:satOff val="-41964"/>
              <a:lumOff val="431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 </a:t>
          </a: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Организация взаимодействия со специалистами аппарата антитеррористической комиссии в Ярославской области и УМВД России по Ярославской области.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Создание условий для совершенствования педагогических кадров, обеспечивающих профилактическую деятельность в образовательных организациях направленную на противодействие идеологии терроризма и экстремизма.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Разработка и обеспечение участников проекта информационно-методическими материалами по противодействию идеологии терроризма и экстремизма в образовательной сфере.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1046198" y="1421375"/>
        <a:ext cx="10604695" cy="1584279"/>
      </dsp:txXfrm>
    </dsp:sp>
    <dsp:sp modelId="{A9535763-E7F1-482A-8955-68B64869E86B}">
      <dsp:nvSpPr>
        <dsp:cNvPr id="0" name=""/>
        <dsp:cNvSpPr/>
      </dsp:nvSpPr>
      <dsp:spPr>
        <a:xfrm rot="5400000">
          <a:off x="-203400" y="3412313"/>
          <a:ext cx="1481003" cy="1074202"/>
        </a:xfrm>
        <a:prstGeom prst="chevron">
          <a:avLst/>
        </a:prstGeom>
        <a:solidFill>
          <a:srgbClr val="ED7D31">
            <a:hueOff val="-1455363"/>
            <a:satOff val="-83928"/>
            <a:lumOff val="8628"/>
            <a:alphaOff val="0"/>
          </a:srgb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Формы реализации</a:t>
          </a:r>
          <a:endParaRPr lang="ru-RU" sz="14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1" y="3746013"/>
        <a:ext cx="1074202" cy="406801"/>
      </dsp:txXfrm>
    </dsp:sp>
    <dsp:sp modelId="{A4EA58D8-ABA3-4DE9-B03F-4D82F4A44C2D}">
      <dsp:nvSpPr>
        <dsp:cNvPr id="0" name=""/>
        <dsp:cNvSpPr/>
      </dsp:nvSpPr>
      <dsp:spPr>
        <a:xfrm rot="5400000">
          <a:off x="3901378" y="488025"/>
          <a:ext cx="1595104" cy="711642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hueOff val="-1455363"/>
              <a:satOff val="-83928"/>
              <a:lumOff val="862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Курсы повышения квалификации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Семинары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Конкурс образовательных организаций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Информационно-образовательные ресурсы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Участие в конференциях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Мониторинг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1140719" y="3326552"/>
        <a:ext cx="7038556" cy="1439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95A77-F620-4864-8B77-D6B39480A155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0C6A6-2B29-43D8-8D5B-0B2DE57D38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18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19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108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662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216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806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322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840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359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519" indent="0" algn="ctr">
              <a:buNone/>
              <a:defRPr sz="2000"/>
            </a:lvl2pPr>
            <a:lvl3pPr marL="913108" indent="0" algn="ctr">
              <a:buNone/>
              <a:defRPr sz="1900"/>
            </a:lvl3pPr>
            <a:lvl4pPr marL="1369662" indent="0" algn="ctr">
              <a:buNone/>
              <a:defRPr sz="1600"/>
            </a:lvl4pPr>
            <a:lvl5pPr marL="1826216" indent="0" algn="ctr">
              <a:buNone/>
              <a:defRPr sz="1600"/>
            </a:lvl5pPr>
            <a:lvl6pPr marL="2282806" indent="0" algn="ctr">
              <a:buNone/>
              <a:defRPr sz="1600"/>
            </a:lvl6pPr>
            <a:lvl7pPr marL="2739322" indent="0" algn="ctr">
              <a:buNone/>
              <a:defRPr sz="1600"/>
            </a:lvl7pPr>
            <a:lvl8pPr marL="3195840" indent="0" algn="ctr">
              <a:buNone/>
              <a:defRPr sz="1600"/>
            </a:lvl8pPr>
            <a:lvl9pPr marL="365235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201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201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12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68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91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15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615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20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00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373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51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7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1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5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1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6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2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28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3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5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23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19" indent="0">
              <a:buNone/>
              <a:defRPr sz="2000" b="1"/>
            </a:lvl2pPr>
            <a:lvl3pPr marL="913108" indent="0">
              <a:buNone/>
              <a:defRPr sz="1900" b="1"/>
            </a:lvl3pPr>
            <a:lvl4pPr marL="1369662" indent="0">
              <a:buNone/>
              <a:defRPr sz="1600" b="1"/>
            </a:lvl4pPr>
            <a:lvl5pPr marL="1826216" indent="0">
              <a:buNone/>
              <a:defRPr sz="1600" b="1"/>
            </a:lvl5pPr>
            <a:lvl6pPr marL="2282806" indent="0">
              <a:buNone/>
              <a:defRPr sz="1600" b="1"/>
            </a:lvl6pPr>
            <a:lvl7pPr marL="2739322" indent="0">
              <a:buNone/>
              <a:defRPr sz="1600" b="1"/>
            </a:lvl7pPr>
            <a:lvl8pPr marL="3195840" indent="0">
              <a:buNone/>
              <a:defRPr sz="1600" b="1"/>
            </a:lvl8pPr>
            <a:lvl9pPr marL="365235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19" indent="0">
              <a:buNone/>
              <a:defRPr sz="2000" b="1"/>
            </a:lvl2pPr>
            <a:lvl3pPr marL="913108" indent="0">
              <a:buNone/>
              <a:defRPr sz="1900" b="1"/>
            </a:lvl3pPr>
            <a:lvl4pPr marL="1369662" indent="0">
              <a:buNone/>
              <a:defRPr sz="1600" b="1"/>
            </a:lvl4pPr>
            <a:lvl5pPr marL="1826216" indent="0">
              <a:buNone/>
              <a:defRPr sz="1600" b="1"/>
            </a:lvl5pPr>
            <a:lvl6pPr marL="2282806" indent="0">
              <a:buNone/>
              <a:defRPr sz="1600" b="1"/>
            </a:lvl6pPr>
            <a:lvl7pPr marL="2739322" indent="0">
              <a:buNone/>
              <a:defRPr sz="1600" b="1"/>
            </a:lvl7pPr>
            <a:lvl8pPr marL="3195840" indent="0">
              <a:buNone/>
              <a:defRPr sz="1600" b="1"/>
            </a:lvl8pPr>
            <a:lvl9pPr marL="365235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0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519" indent="0">
              <a:buNone/>
              <a:defRPr sz="1500"/>
            </a:lvl2pPr>
            <a:lvl3pPr marL="913108" indent="0">
              <a:buNone/>
              <a:defRPr sz="1200"/>
            </a:lvl3pPr>
            <a:lvl4pPr marL="1369662" indent="0">
              <a:buNone/>
              <a:defRPr sz="1100"/>
            </a:lvl4pPr>
            <a:lvl5pPr marL="1826216" indent="0">
              <a:buNone/>
              <a:defRPr sz="1100"/>
            </a:lvl5pPr>
            <a:lvl6pPr marL="2282806" indent="0">
              <a:buNone/>
              <a:defRPr sz="1100"/>
            </a:lvl6pPr>
            <a:lvl7pPr marL="2739322" indent="0">
              <a:buNone/>
              <a:defRPr sz="1100"/>
            </a:lvl7pPr>
            <a:lvl8pPr marL="3195840" indent="0">
              <a:buNone/>
              <a:defRPr sz="1100"/>
            </a:lvl8pPr>
            <a:lvl9pPr marL="365235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519" indent="0">
              <a:buNone/>
              <a:defRPr sz="2800"/>
            </a:lvl2pPr>
            <a:lvl3pPr marL="913108" indent="0">
              <a:buNone/>
              <a:defRPr sz="2400"/>
            </a:lvl3pPr>
            <a:lvl4pPr marL="1369662" indent="0">
              <a:buNone/>
              <a:defRPr sz="2000"/>
            </a:lvl4pPr>
            <a:lvl5pPr marL="1826216" indent="0">
              <a:buNone/>
              <a:defRPr sz="2000"/>
            </a:lvl5pPr>
            <a:lvl6pPr marL="2282806" indent="0">
              <a:buNone/>
              <a:defRPr sz="2000"/>
            </a:lvl6pPr>
            <a:lvl7pPr marL="2739322" indent="0">
              <a:buNone/>
              <a:defRPr sz="2000"/>
            </a:lvl7pPr>
            <a:lvl8pPr marL="3195840" indent="0">
              <a:buNone/>
              <a:defRPr sz="2000"/>
            </a:lvl8pPr>
            <a:lvl9pPr marL="365235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519" indent="0">
              <a:buNone/>
              <a:defRPr sz="1500"/>
            </a:lvl2pPr>
            <a:lvl3pPr marL="913108" indent="0">
              <a:buNone/>
              <a:defRPr sz="1200"/>
            </a:lvl3pPr>
            <a:lvl4pPr marL="1369662" indent="0">
              <a:buNone/>
              <a:defRPr sz="1100"/>
            </a:lvl4pPr>
            <a:lvl5pPr marL="1826216" indent="0">
              <a:buNone/>
              <a:defRPr sz="1100"/>
            </a:lvl5pPr>
            <a:lvl6pPr marL="2282806" indent="0">
              <a:buNone/>
              <a:defRPr sz="1100"/>
            </a:lvl6pPr>
            <a:lvl7pPr marL="2739322" indent="0">
              <a:buNone/>
              <a:defRPr sz="1100"/>
            </a:lvl7pPr>
            <a:lvl8pPr marL="3195840" indent="0">
              <a:buNone/>
              <a:defRPr sz="1100"/>
            </a:lvl8pPr>
            <a:lvl9pPr marL="365235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26" tIns="45718" rIns="91326" bIns="4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26" tIns="45718" rIns="91326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26" tIns="45718" rIns="9132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17.02.2020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26" tIns="45718" rIns="9132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26" tIns="45718" rIns="9132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310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96" indent="-228296" algn="l" defTabSz="91310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886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02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920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439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028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582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136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726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19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08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62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16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06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22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840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359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17.02.2020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33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61" y="76"/>
            <a:ext cx="10238483" cy="1348353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1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" y="76"/>
            <a:ext cx="1857081" cy="1857081"/>
          </a:xfrm>
        </p:spPr>
      </p:pic>
      <p:sp>
        <p:nvSpPr>
          <p:cNvPr id="7" name="Прямоугольник 6"/>
          <p:cNvSpPr/>
          <p:nvPr/>
        </p:nvSpPr>
        <p:spPr>
          <a:xfrm>
            <a:off x="457198" y="1946578"/>
            <a:ext cx="11224259" cy="3170095"/>
          </a:xfrm>
          <a:prstGeom prst="rect">
            <a:avLst/>
          </a:prstGeom>
        </p:spPr>
        <p:txBody>
          <a:bodyPr wrap="square" lIns="91326" tIns="45718" rIns="91326" bIns="45718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ИНФОРМАЦИОННО-МЕТОДИЧЕСКОЕ СОПРОВОЖДЕНИЕ ОБРАЗОВАТЕЛЬНЫХ ОРГАНИЗАЦИЙ </a:t>
            </a: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«Профилактика распространения идеологии экстремизма и терроризма в образовательной сфере Ярославской области»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072" y="5749368"/>
            <a:ext cx="4406683" cy="923326"/>
          </a:xfrm>
          <a:prstGeom prst="rect">
            <a:avLst/>
          </a:prstGeom>
        </p:spPr>
        <p:txBody>
          <a:bodyPr wrap="square" lIns="91326" tIns="45718" rIns="91326" bIns="45718">
            <a:sp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преподаватель</a:t>
            </a:r>
          </a:p>
          <a:p>
            <a:pPr algn="ctr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 ФК и БЖ</a:t>
            </a:r>
          </a:p>
          <a:p>
            <a:pPr algn="ctr"/>
            <a:r>
              <a:rPr lang="ru-RU" sz="1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Перфилов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В.П.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050" y="1160159"/>
            <a:ext cx="10515600" cy="760081"/>
          </a:xfrm>
        </p:spPr>
        <p:txBody>
          <a:bodyPr>
            <a:noAutofit/>
          </a:bodyPr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Профилактика распространения идеологии экстремизма и терроризма в образовательной сфере Ярославской области» 2018 – 2020 гг.</a:t>
            </a:r>
            <a:endParaRPr lang="ru-RU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27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915" y="343310"/>
            <a:ext cx="10360057" cy="384719"/>
          </a:xfrm>
          <a:prstGeom prst="rect">
            <a:avLst/>
          </a:prstGeom>
          <a:noFill/>
        </p:spPr>
        <p:txBody>
          <a:bodyPr wrap="square" lIns="91326" tIns="45718" rIns="91326" bIns="45718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802882119"/>
              </p:ext>
            </p:extLst>
          </p:nvPr>
        </p:nvGraphicFramePr>
        <p:xfrm>
          <a:off x="223156" y="1908811"/>
          <a:ext cx="11745687" cy="5074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1886" y="174955"/>
            <a:ext cx="11164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2000" b="1" i="1" dirty="0" smtClean="0">
                <a:solidFill>
                  <a:srgbClr val="C00000"/>
                </a:solidFill>
              </a:rPr>
              <a:t>Взаимодействие</a:t>
            </a:r>
            <a:r>
              <a:rPr lang="ru-RU" sz="1400" b="1" i="1" dirty="0" smtClean="0">
                <a:solidFill>
                  <a:srgbClr val="C00000"/>
                </a:solidFill>
              </a:rPr>
              <a:t> (ответственность) </a:t>
            </a:r>
            <a:r>
              <a:rPr lang="ru-RU" sz="1400" i="1" dirty="0" smtClean="0">
                <a:solidFill>
                  <a:srgbClr val="C00000"/>
                </a:solidFill>
              </a:rPr>
              <a:t>органов  исполнительной власти по реализации проекта «Профилактика распространения идеологии экстремизма и терроризма в образовательной сфере Ярославской области» органы исполнительной власти</a:t>
            </a:r>
          </a:p>
          <a:p>
            <a:pPr defTabSz="914400"/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pic>
        <p:nvPicPr>
          <p:cNvPr id="32770" name="Picture 2" descr="http://sockart.ru/upload/iblock/cc8/nbexjelwnncickbolnrxuntokf%20fnzprmqvkazwxnjavmkxaw%20kstffnuqtadsp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7898" y="2386149"/>
            <a:ext cx="3499006" cy="1524000"/>
          </a:xfrm>
          <a:prstGeom prst="rect">
            <a:avLst/>
          </a:prstGeom>
          <a:noFill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58295" y="5317730"/>
            <a:ext cx="5988566" cy="74343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872218" y="1070511"/>
            <a:ext cx="5743302" cy="7321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ru-RU" sz="20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Антитеррористическая комиссия</a:t>
            </a:r>
            <a:br>
              <a:rPr lang="ru-RU" sz="20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sz="20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в Ярославской области</a:t>
            </a:r>
            <a:endParaRPr lang="ru-RU" sz="2000" b="1" kern="0" dirty="0" smtClean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E7E6E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3106784" y="1128830"/>
            <a:ext cx="566059" cy="64766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153989" y="4045594"/>
            <a:ext cx="2891245" cy="646331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800" b="1" dirty="0" smtClean="0">
                <a:solidFill>
                  <a:prstClr val="white"/>
                </a:solidFill>
              </a:rPr>
              <a:t>Департамент образования</a:t>
            </a:r>
          </a:p>
          <a:p>
            <a:pPr algn="ctr" defTabSz="914400"/>
            <a:r>
              <a:rPr lang="ru-RU" sz="1800" b="1" dirty="0" smtClean="0">
                <a:solidFill>
                  <a:prstClr val="white"/>
                </a:solidFill>
              </a:rPr>
              <a:t>Ярославской области</a:t>
            </a:r>
            <a:endParaRPr lang="ru-RU" sz="1800" b="1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7640" y="2703444"/>
            <a:ext cx="3688081" cy="923330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800" b="1" dirty="0" smtClean="0">
                <a:solidFill>
                  <a:prstClr val="white"/>
                </a:solidFill>
              </a:rPr>
              <a:t>Аппарат </a:t>
            </a:r>
          </a:p>
          <a:p>
            <a:pPr algn="ctr" defTabSz="914400"/>
            <a:r>
              <a:rPr lang="ru-RU" sz="1800" b="1" dirty="0" smtClean="0">
                <a:solidFill>
                  <a:prstClr val="white"/>
                </a:solidFill>
              </a:rPr>
              <a:t>антитеррористической комиссии </a:t>
            </a:r>
          </a:p>
          <a:p>
            <a:pPr algn="ctr" defTabSz="914400"/>
            <a:r>
              <a:rPr lang="ru-RU" sz="1800" b="1" dirty="0" smtClean="0">
                <a:solidFill>
                  <a:prstClr val="white"/>
                </a:solidFill>
              </a:rPr>
              <a:t>в Ярославской области</a:t>
            </a:r>
            <a:endParaRPr lang="ru-RU" sz="1800" b="1" dirty="0">
              <a:solidFill>
                <a:prstClr val="white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5456487" y="4803461"/>
            <a:ext cx="243840" cy="488143"/>
          </a:xfrm>
          <a:prstGeom prst="downArrow">
            <a:avLst/>
          </a:prstGeom>
          <a:solidFill>
            <a:schemeClr val="accent4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7" name="Двойная стрелка вверх/вниз 26"/>
          <p:cNvSpPr/>
          <p:nvPr/>
        </p:nvSpPr>
        <p:spPr>
          <a:xfrm rot="5400000">
            <a:off x="5460551" y="1628418"/>
            <a:ext cx="242321" cy="2975100"/>
          </a:xfrm>
          <a:prstGeom prst="up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Двойная стрелка вверх/вниз 27"/>
          <p:cNvSpPr/>
          <p:nvPr/>
        </p:nvSpPr>
        <p:spPr>
          <a:xfrm rot="18075038">
            <a:off x="8026915" y="1734467"/>
            <a:ext cx="262018" cy="914301"/>
          </a:xfrm>
          <a:prstGeom prst="upDownArrow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Двойная стрелка вверх/вниз 29"/>
          <p:cNvSpPr/>
          <p:nvPr/>
        </p:nvSpPr>
        <p:spPr>
          <a:xfrm rot="17539693">
            <a:off x="3056896" y="3274047"/>
            <a:ext cx="242321" cy="1873226"/>
          </a:xfrm>
          <a:prstGeom prst="up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Двойная стрелка вверх/вниз 22"/>
          <p:cNvSpPr/>
          <p:nvPr/>
        </p:nvSpPr>
        <p:spPr>
          <a:xfrm rot="4060307" flipH="1">
            <a:off x="7911924" y="3287110"/>
            <a:ext cx="242321" cy="1873226"/>
          </a:xfrm>
          <a:prstGeom prst="up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Двойная стрелка вверх/вниз 23"/>
          <p:cNvSpPr/>
          <p:nvPr/>
        </p:nvSpPr>
        <p:spPr>
          <a:xfrm rot="3524962" flipH="1">
            <a:off x="3145761" y="1756238"/>
            <a:ext cx="262018" cy="914301"/>
          </a:xfrm>
          <a:prstGeom prst="upDownArrow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57764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2" name="Picture 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215" y="116839"/>
            <a:ext cx="9990138" cy="675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14" name="Picture 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8" y="116839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64" name="Таблица 20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982319"/>
              </p:ext>
            </p:extLst>
          </p:nvPr>
        </p:nvGraphicFramePr>
        <p:xfrm>
          <a:off x="542608" y="1183639"/>
          <a:ext cx="525780" cy="5502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0291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rgbClr val="FF9999"/>
                          </a:solidFill>
                          <a:effectLst/>
                        </a:rPr>
                        <a:t>Информационно-методические </a:t>
                      </a:r>
                      <a:r>
                        <a:rPr lang="ru-RU" sz="2200" dirty="0">
                          <a:solidFill>
                            <a:srgbClr val="FF9999"/>
                          </a:solidFill>
                          <a:effectLst/>
                        </a:rPr>
                        <a:t>материалы</a:t>
                      </a:r>
                      <a:endParaRPr lang="ru-RU" sz="2200" dirty="0">
                        <a:solidFill>
                          <a:srgbClr val="FF99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63" marR="52263" marT="0" marB="0"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8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4" name="Picture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8" y="116839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64" name="Таблица 20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95946"/>
              </p:ext>
            </p:extLst>
          </p:nvPr>
        </p:nvGraphicFramePr>
        <p:xfrm>
          <a:off x="542608" y="1183639"/>
          <a:ext cx="525780" cy="5502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0291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rgbClr val="FF9999"/>
                          </a:solidFill>
                          <a:effectLst/>
                        </a:rPr>
                        <a:t>Информационно-методические </a:t>
                      </a:r>
                      <a:r>
                        <a:rPr lang="ru-RU" sz="2200" dirty="0">
                          <a:solidFill>
                            <a:srgbClr val="FF9999"/>
                          </a:solidFill>
                          <a:effectLst/>
                        </a:rPr>
                        <a:t>материалы</a:t>
                      </a:r>
                      <a:endParaRPr lang="ru-RU" sz="2200" dirty="0">
                        <a:solidFill>
                          <a:srgbClr val="FF99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63" marR="52263" marT="0" marB="0"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15" y="686018"/>
            <a:ext cx="3086877" cy="435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44440" y="139677"/>
            <a:ext cx="6835140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Приложение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2</a:t>
            </a:r>
            <a:endParaRPr lang="ru-RU" sz="1400" dirty="0"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400" b="1" dirty="0" smtClean="0">
                <a:latin typeface="Times New Roman"/>
                <a:ea typeface="Times New Roman"/>
                <a:cs typeface="Times New Roman"/>
              </a:rPr>
              <a:t>Информационные 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материалы для проведения правового всеобуча по формированию современной культуры безопасности жизнедеятельности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400" b="1" i="1" dirty="0" smtClean="0">
                <a:latin typeface="Times New Roman"/>
                <a:ea typeface="Times New Roman"/>
                <a:cs typeface="Times New Roman"/>
              </a:rPr>
              <a:t>Как </a:t>
            </a: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выявить террориста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Как выявить террориста</a:t>
            </a:r>
            <a:endParaRPr lang="ru-RU" sz="1400" dirty="0">
              <a:ea typeface="Calibri"/>
              <a:cs typeface="Times New Roman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Рекомендации специалистов российских служб безопасности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Поведение в толпе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Если вам угрожают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Угроза по телефону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Угроза в письме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Действия при угрозе взрыва и после него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После взрыва необходимо выполнить следующее: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Как вести себя при завале: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Поведение при пожаре: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Действия при терактах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Рекомендации к действиям при захвате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Если в заложниках ваш родственник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Психология заложника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После освобождения</a:t>
            </a:r>
            <a:endParaRPr lang="ru-RU" sz="1400" dirty="0"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600" b="1" i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400" b="1" dirty="0" smtClean="0">
                <a:latin typeface="Times New Roman"/>
                <a:ea typeface="Times New Roman"/>
                <a:cs typeface="Times New Roman"/>
              </a:rPr>
              <a:t>Методические 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рекомендации</a:t>
            </a:r>
            <a:endParaRPr lang="ru-RU" sz="1400" dirty="0"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по выявлению признаков подготовки террористического акта</a:t>
            </a:r>
            <a:endParaRPr lang="ru-RU" sz="1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400" b="1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Times New Roman"/>
                <a:cs typeface="Times New Roman"/>
              </a:rPr>
              <a:t>ИНСТРУКЦИЯ</a:t>
            </a:r>
            <a:endParaRPr lang="ru-RU" sz="1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по действиям должностных лиц учреждений (</a:t>
            </a:r>
            <a:r>
              <a:rPr lang="ru-RU" sz="1400" b="1" dirty="0" smtClean="0">
                <a:latin typeface="Times New Roman"/>
                <a:ea typeface="Times New Roman"/>
                <a:cs typeface="Times New Roman"/>
              </a:rPr>
              <a:t>организаций)</a:t>
            </a:r>
            <a:endParaRPr lang="en-US" sz="1400" b="1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при угрозе или совершении террористического акта</a:t>
            </a: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2098" y="5032178"/>
            <a:ext cx="5199062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 hangingPunct="0">
              <a:lnSpc>
                <a:spcPct val="115000"/>
              </a:lnSpc>
            </a:pPr>
            <a:r>
              <a:rPr lang="ru-RU" sz="12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Письмо департамента образования Ярославской области от 22.01.2018 № ИХ.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24-0313/18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450215" algn="just" fontAlgn="base" hangingPunct="0">
              <a:lnSpc>
                <a:spcPct val="115000"/>
              </a:lnSpc>
            </a:pP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 целях обеспечения безопасности несовершеннолетних обучающихся в образовательных организациях Ярославской области департамент рекомендует муниципальным органам управления образованием осуществлять контроль участия в мероприятиях с участием детей различных лиц, в том числе (не) коммерческих организаций.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468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4" name="Picture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8" y="116839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64" name="Таблица 20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457379"/>
              </p:ext>
            </p:extLst>
          </p:nvPr>
        </p:nvGraphicFramePr>
        <p:xfrm>
          <a:off x="542608" y="1183639"/>
          <a:ext cx="525780" cy="5502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0291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rgbClr val="FF9999"/>
                          </a:solidFill>
                          <a:effectLst/>
                        </a:rPr>
                        <a:t>Информационно-методические </a:t>
                      </a:r>
                      <a:r>
                        <a:rPr lang="ru-RU" sz="2200" dirty="0">
                          <a:solidFill>
                            <a:srgbClr val="FF9999"/>
                          </a:solidFill>
                          <a:effectLst/>
                        </a:rPr>
                        <a:t>материалы</a:t>
                      </a:r>
                      <a:endParaRPr lang="ru-RU" sz="2200" dirty="0">
                        <a:solidFill>
                          <a:srgbClr val="FF99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63" marR="52263" marT="0" marB="0"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346960" y="187077"/>
            <a:ext cx="89992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0000" algn="ctr"/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</a:rPr>
              <a:t>Признаки ведения деструктивного психологического воздействия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0660" y="650239"/>
            <a:ext cx="105460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24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1.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Внезапное изменение лексики, не связанное с получаемыми новыми знаниями: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24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иерархию (эмир, эмират, джихад, моджахед),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 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24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социальные обязательства (</a:t>
            </a:r>
            <a:r>
              <a:rPr lang="ru-RU" sz="2000" dirty="0" err="1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иншалла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 (клянусь), «хлебом клянусь»);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24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цитаты из религиозных текстов или ссылки на них. 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24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2.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Резкое изменение поведения: 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24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без видимых причин бросает курить, употреблять спиртные напитки, использовать бранные слова, объясняя это новыми правилами жизни;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60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общительный молодой человек становится замкнутым, настороженным; раздражение в случае расспросов о его состоянии; симптоматика устойчивого страха, подозрительности. Возможен и диаметрально противоположный вариант – человек становится уверенным, даже самоуверенным и высокомерным, получая поддержку в новой социальной группе;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60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внезапная интенсивная увлеченность силовыми видами спорта, восточными единоборствами, стрельбой, владение холодным оружием;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60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внезапная без видимых причин увлеченность религиозными, эзотерическими материалами;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60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увлеченность специальными компьютерными играми; </a:t>
            </a:r>
            <a:endParaRPr lang="ru-RU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36000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изменяется отношение к женщине;</a:t>
            </a:r>
            <a:endParaRPr lang="ru-RU" sz="1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NewRomanPSMT"/>
                <a:cs typeface="Times New Roman"/>
              </a:rPr>
              <a:t>- резкое изменение пищевого рациона. </a:t>
            </a:r>
            <a:endParaRPr lang="ru-RU" sz="1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585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37996"/>
            <a:ext cx="7612380" cy="23569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4410" y="343310"/>
            <a:ext cx="8879979" cy="384717"/>
          </a:xfrm>
          <a:prstGeom prst="rect">
            <a:avLst/>
          </a:prstGeom>
          <a:noFill/>
        </p:spPr>
        <p:txBody>
          <a:bodyPr wrap="square" lIns="91326" tIns="45718" rIns="91326" bIns="45718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5982" y="1069732"/>
            <a:ext cx="717587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" lvl="0" indent="450215" algn="ctr"/>
            <a:r>
              <a:rPr lang="ru-RU" sz="1400" b="1" cap="all" dirty="0">
                <a:solidFill>
                  <a:prstClr val="black"/>
                </a:solidFill>
                <a:latin typeface="Times New Roman"/>
                <a:ea typeface="Times New Roman"/>
              </a:rPr>
              <a:t>Программа повышения </a:t>
            </a:r>
            <a:r>
              <a:rPr lang="ru-RU" sz="1400" b="1" cap="all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квалификации</a:t>
            </a:r>
            <a:r>
              <a:rPr lang="ru-RU" sz="1400" b="1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endParaRPr lang="ru-RU" sz="1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ctr"/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</a:rPr>
              <a:t> «</a:t>
            </a:r>
            <a:r>
              <a:rPr lang="ru-RU" sz="1800" b="1" i="1" dirty="0">
                <a:solidFill>
                  <a:srgbClr val="0070C0"/>
                </a:solidFill>
                <a:latin typeface="Times New Roman"/>
                <a:ea typeface="Calibri"/>
              </a:rPr>
              <a:t>Организация профилактических мероприятий по противодействию терроризму и экстремизму в образовательном учреждении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»</a:t>
            </a:r>
            <a:endParaRPr lang="ru-RU" sz="1100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0" y="2188905"/>
            <a:ext cx="80162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" lvl="0" indent="450215" algn="ctr"/>
            <a:r>
              <a:rPr lang="ru-RU" sz="1400" b="1" cap="all" dirty="0">
                <a:solidFill>
                  <a:prstClr val="black"/>
                </a:solidFill>
                <a:latin typeface="Times New Roman"/>
                <a:ea typeface="Times New Roman"/>
              </a:rPr>
              <a:t>Программа повышения квалификации</a:t>
            </a:r>
            <a:endParaRPr lang="ru-RU" sz="1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ctr"/>
            <a:r>
              <a:rPr lang="ru-RU" sz="1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b="1" i="1" dirty="0">
                <a:solidFill>
                  <a:srgbClr val="0070C0"/>
                </a:solidFill>
                <a:latin typeface="Times New Roman"/>
                <a:ea typeface="Times New Roman"/>
              </a:rPr>
              <a:t>«Содержательные и технологические основы преподавания предмета «Основы безопасности жизнедеятельности» </a:t>
            </a:r>
            <a:r>
              <a:rPr lang="ru-RU" sz="1800" b="1" i="1" dirty="0">
                <a:solidFill>
                  <a:srgbClr val="0070C0"/>
                </a:solidFill>
                <a:latin typeface="Times New Roman"/>
                <a:ea typeface="Calibri"/>
              </a:rPr>
              <a:t>в условиях реализации ФГОС</a:t>
            </a:r>
            <a:r>
              <a:rPr lang="ru-RU" sz="1800" b="1" i="1" dirty="0">
                <a:solidFill>
                  <a:srgbClr val="0070C0"/>
                </a:solidFill>
                <a:latin typeface="Times New Roman"/>
                <a:ea typeface="Times New Roman"/>
              </a:rPr>
              <a:t>»</a:t>
            </a:r>
            <a:endParaRPr lang="ru-RU" sz="1100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3195690"/>
            <a:ext cx="7551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ru-RU" sz="1400" b="1" cap="all" dirty="0">
                <a:latin typeface="Times New Roman"/>
                <a:ea typeface="Times New Roman"/>
                <a:cs typeface="Times New Roman"/>
              </a:rPr>
              <a:t>Программа профессиональной переподготовки</a:t>
            </a:r>
            <a:endParaRPr lang="ru-RU" sz="900" dirty="0">
              <a:latin typeface="Arial"/>
              <a:ea typeface="Times New Roman"/>
              <a:cs typeface="Times New Roman"/>
            </a:endParaRPr>
          </a:p>
          <a:p>
            <a:pPr marL="226695" algn="ctr">
              <a:spcAft>
                <a:spcPts val="0"/>
              </a:spcAft>
            </a:pPr>
            <a:r>
              <a:rPr lang="ru-RU" sz="18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«Образование в области безопасности жизнедеятельности» </a:t>
            </a:r>
            <a:endParaRPr lang="ru-RU" sz="900" dirty="0">
              <a:solidFill>
                <a:srgbClr val="C00000"/>
              </a:solidFill>
              <a:effectLst/>
              <a:latin typeface="Arial"/>
              <a:ea typeface="Times New Roman"/>
              <a:cs typeface="Times New Roman"/>
            </a:endParaRPr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380" y="751622"/>
            <a:ext cx="4080510" cy="6007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7640" y="3980553"/>
            <a:ext cx="72771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20. Административные правонарушения, посягающие на общественный порядок и общественную безопасность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20.35. Нарушение требований к антитеррористической защищенности объектов (территорий) и объектов (территорий) религиозных организаций</a:t>
            </a:r>
          </a:p>
          <a:p>
            <a:pPr lvl="0" indent="450215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Нарушение требований к антитеррористической защищенности объектов, если эти действия не содержат признаков уголовно наказуемого деяния, - влечет наложение административного штрафа:</a:t>
            </a:r>
          </a:p>
          <a:p>
            <a:pPr lvl="0" indent="450215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граждан в размере от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трех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тысяч до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пяти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тысяч рублей;</a:t>
            </a:r>
          </a:p>
          <a:p>
            <a:pPr lvl="0" indent="450215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должностных лиц - от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тридцати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тысяч до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пятидесяти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тысяч рублей или дисквалификацию на срок от шести месяцев до трех лет;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юридических лиц - от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тысяч до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пятисот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тысяч рублей.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Благодарю за внимание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27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915" y="343310"/>
            <a:ext cx="10360057" cy="384719"/>
          </a:xfrm>
          <a:prstGeom prst="rect">
            <a:avLst/>
          </a:prstGeom>
          <a:noFill/>
        </p:spPr>
        <p:txBody>
          <a:bodyPr wrap="square" lIns="91326" tIns="45718" rIns="91326" bIns="45718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435" y="5090475"/>
            <a:ext cx="4820239" cy="1631216"/>
          </a:xfrm>
          <a:prstGeom prst="rect">
            <a:avLst/>
          </a:prstGeom>
          <a:noFill/>
        </p:spPr>
        <p:txBody>
          <a:bodyPr wrap="square" lIns="91326" tIns="45718" rIns="91326" bIns="45718" rtlCol="0">
            <a:spAutoFit/>
          </a:bodyPr>
          <a:lstStyle/>
          <a:p>
            <a:r>
              <a:rPr lang="ru-RU" sz="20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Тел.: +7 (4852) 23-09-67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Сайт: www.iro.yar.ru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E-</a:t>
            </a:r>
            <a:r>
              <a:rPr lang="ru-RU" sz="2000" b="1" dirty="0" err="1">
                <a:solidFill>
                  <a:srgbClr val="A52C36"/>
                </a:solidFill>
              </a:rPr>
              <a:t>mail</a:t>
            </a:r>
            <a:r>
              <a:rPr lang="ru-RU" sz="2000" b="1" dirty="0">
                <a:solidFill>
                  <a:srgbClr val="A52C36"/>
                </a:solidFill>
              </a:rPr>
              <a:t>: fkbzh@iro.yar.ru</a:t>
            </a:r>
          </a:p>
        </p:txBody>
      </p:sp>
    </p:spTree>
    <p:extLst>
      <p:ext uri="{BB962C8B-B14F-4D97-AF65-F5344CB8AC3E}">
        <p14:creationId xmlns:p14="http://schemas.microsoft.com/office/powerpoint/2010/main" val="27397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3491</TotalTime>
  <Words>497</Words>
  <Application>Microsoft Office PowerPoint</Application>
  <PresentationFormat>Широкоэкранный</PresentationFormat>
  <Paragraphs>90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Impact</vt:lpstr>
      <vt:lpstr>Times New Roman</vt:lpstr>
      <vt:lpstr>TimesNewRomanPSMT</vt:lpstr>
      <vt:lpstr>Тема Office</vt:lpstr>
      <vt:lpstr>1_Тема Office</vt:lpstr>
      <vt:lpstr>Государственное автономное учреждение дополнительного профессионального образования Ярославской области  Институт развития образования</vt:lpstr>
      <vt:lpstr>Проект  «Профилактика распространения идеологии экстремизма и терроризма в образовательной сфере Ярославской области» 2018 – 2020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Александр Павлович Щербак</cp:lastModifiedBy>
  <cp:revision>222</cp:revision>
  <cp:lastPrinted>2019-09-25T08:40:27Z</cp:lastPrinted>
  <dcterms:created xsi:type="dcterms:W3CDTF">2017-01-12T11:53:49Z</dcterms:created>
  <dcterms:modified xsi:type="dcterms:W3CDTF">2020-02-17T08:32:46Z</dcterms:modified>
</cp:coreProperties>
</file>