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0" r:id="rId3"/>
    <p:sldId id="342" r:id="rId4"/>
    <p:sldId id="343" r:id="rId5"/>
    <p:sldId id="317" r:id="rId6"/>
    <p:sldId id="308" r:id="rId7"/>
    <p:sldId id="287" r:id="rId8"/>
    <p:sldId id="292" r:id="rId9"/>
    <p:sldId id="281" r:id="rId10"/>
    <p:sldId id="293" r:id="rId11"/>
    <p:sldId id="296" r:id="rId12"/>
    <p:sldId id="297" r:id="rId13"/>
    <p:sldId id="298" r:id="rId14"/>
    <p:sldId id="286" r:id="rId15"/>
    <p:sldId id="290" r:id="rId16"/>
    <p:sldId id="302" r:id="rId17"/>
    <p:sldId id="304" r:id="rId18"/>
    <p:sldId id="306" r:id="rId19"/>
    <p:sldId id="313" r:id="rId20"/>
    <p:sldId id="314" r:id="rId21"/>
    <p:sldId id="307" r:id="rId22"/>
    <p:sldId id="349" r:id="rId23"/>
    <p:sldId id="350" r:id="rId24"/>
    <p:sldId id="315" r:id="rId25"/>
    <p:sldId id="322" r:id="rId26"/>
    <p:sldId id="344" r:id="rId27"/>
    <p:sldId id="345" r:id="rId28"/>
    <p:sldId id="346" r:id="rId29"/>
    <p:sldId id="347" r:id="rId30"/>
    <p:sldId id="348" r:id="rId3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096713"/>
    <a:srgbClr val="B3D3EA"/>
    <a:srgbClr val="78ADC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2610" autoAdjust="0"/>
    <p:restoredTop sz="95596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C0E6A6-7F7D-4022-AE4F-40070F7D1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3931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2D015-5A11-4487-99FB-49809C15B99A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DCDC05-698C-4D5F-B549-51F47B10249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218B1-179C-4DE5-817A-119576267FD9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119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23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58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93388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516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547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809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5331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47820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44899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7158" y="0"/>
            <a:ext cx="8143932" cy="357190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работы по профилактике суицидов несовершеннолетних с разъяснением фактора риска, алгоритма собственных действий</a:t>
            </a:r>
            <a:r>
              <a:rPr lang="ru-RU" b="1" dirty="0" smtClean="0">
                <a:solidFill>
                  <a:schemeClr val="accent3"/>
                </a:solidFill>
                <a:latin typeface="Cambria" pitchFamily="18" charset="0"/>
              </a:rPr>
              <a:t/>
            </a:r>
            <a:br>
              <a:rPr lang="ru-RU" b="1" dirty="0" smtClean="0">
                <a:solidFill>
                  <a:schemeClr val="accent3"/>
                </a:solidFill>
                <a:latin typeface="Cambria" pitchFamily="18" charset="0"/>
              </a:rPr>
            </a:br>
            <a:endParaRPr lang="ru-RU" i="1" dirty="0">
              <a:solidFill>
                <a:schemeClr val="accent3"/>
              </a:solidFill>
              <a:latin typeface="Cambria" pitchFamily="18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64776" y="2076078"/>
            <a:ext cx="3528392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9pPr>
          </a:lstStyle>
          <a:p>
            <a:endParaRPr lang="ru-RU" sz="2800" i="1" dirty="0"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06" y="5643578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 Центр «Гармония» </a:t>
            </a:r>
            <a:endParaRPr lang="en-US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Угличский муниципальный район 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2428860" y="142852"/>
            <a:ext cx="3960811" cy="882633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0000"/>
                </a:solidFill>
              </a:rPr>
              <a:t>Факторы  риска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0034" y="1071546"/>
            <a:ext cx="8229600" cy="561657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Незаконченная  попытка суицида. 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Суицидальные угрозы, прямые или завуалированные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Тенденции к самоповреждению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Суициды в семье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Алкоголизм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Употребление наркотиков и других токсических препаратов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Аффективные расстройства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Хронические или смертельные болезни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Семейные проблемы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Сверхкритичные к себе подростки  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Лица, страдающие от испытанных унижений или трагических утрат</a:t>
            </a:r>
          </a:p>
          <a:p>
            <a:pPr algn="just" eaLnBrk="1" hangingPunct="1">
              <a:lnSpc>
                <a:spcPct val="90000"/>
              </a:lnSpc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92275" y="476250"/>
            <a:ext cx="5472113" cy="108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что необходимо обратить внимание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188" y="2708275"/>
            <a:ext cx="3565525" cy="129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Словесные признаки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2738664"/>
            <a:ext cx="3540125" cy="129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Поведенческие признаки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372200" y="1628800"/>
            <a:ext cx="1080120" cy="993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1907704" y="1628800"/>
            <a:ext cx="900447" cy="993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2555776" y="4532934"/>
            <a:ext cx="381642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Ситуационные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признаки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572000" y="1628800"/>
            <a:ext cx="0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СЛОВЕСНЫЕ ПРИЗНАКИ: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468313" y="1484313"/>
            <a:ext cx="8289925" cy="4525962"/>
          </a:xfrm>
        </p:spPr>
        <p:txBody>
          <a:bodyPr/>
          <a:lstStyle/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открытые и прямые высказывания о принятом решении покончить с собой;</a:t>
            </a:r>
          </a:p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косвенные намеки на совершение самоубийства;</a:t>
            </a:r>
          </a:p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нездоровый интерес к вопросам смерти, увлечение литературой по вопросам жизни и смерти, частые разговоры на эту тему;</a:t>
            </a:r>
          </a:p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высказывание своих мыслей по поводу самоубийства в подчеркнуто легкой и шутливой форме.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ПОВЕДЕНЧЕСКИЕ ПРИЗНАКИ: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8488" cy="4525963"/>
          </a:xfrm>
        </p:spPr>
        <p:txBody>
          <a:bodyPr>
            <a:normAutofit fontScale="77500" lnSpcReduction="20000"/>
          </a:bodyPr>
          <a:lstStyle/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безвозмездная раздача вещей, имеющих для человека высокую значимость;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налаживание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отношений с непримиримыми врагами;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желание ухаживать за собой, запущенный и неряшливый внешний вид;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пропуск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школьных занятий, потеря интереса к привычным для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ребенка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увлечениям, хобби;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отстранение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от друзей и семьи;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частое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уединение, проявление замкнутости и угрюмости;</a:t>
            </a:r>
          </a:p>
          <a:p>
            <a:pPr marL="420624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безразличие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к окружающему миру.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solidFill>
                  <a:srgbClr val="000000"/>
                </a:solidFill>
              </a:rPr>
              <a:t>Ситуационные признаки</a:t>
            </a:r>
            <a:br>
              <a:rPr lang="ru-RU" sz="4000" b="1" dirty="0" smtClean="0">
                <a:solidFill>
                  <a:srgbClr val="000000"/>
                </a:solidFill>
              </a:rPr>
            </a:br>
            <a:endParaRPr lang="ru-RU" sz="4000" b="1" dirty="0" smtClean="0">
              <a:solidFill>
                <a:srgbClr val="000000"/>
              </a:solidFill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96975"/>
            <a:ext cx="51943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Социально изолирован (не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друзей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имеет только одного друга), чувствует себя отверженным.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Живет в нестабильном окружении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Ощущает себя жертвой насилия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Предпринимал раньше попытки суицида.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Имеет склонность к самоубийству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Перенес тяжелую потерю (смерть кого-то из близких, развод родителей).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Слишком критически настроен по отношению к себе.</a:t>
            </a:r>
          </a:p>
        </p:txBody>
      </p:sp>
      <p:pic>
        <p:nvPicPr>
          <p:cNvPr id="9220" name="Picture 5" descr="1210079445_4003791_22375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4575" y="2571750"/>
            <a:ext cx="3019425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140969"/>
            <a:ext cx="8291513" cy="2952328"/>
          </a:xfrm>
        </p:spPr>
        <p:txBody>
          <a:bodyPr/>
          <a:lstStyle/>
          <a:p>
            <a:pPr algn="ctr">
              <a:lnSpc>
                <a:spcPct val="115000"/>
              </a:lnSpc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36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суицидального поведения</a:t>
            </a: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истинное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аффективное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-демонстративно – шантажное </a:t>
            </a:r>
          </a:p>
        </p:txBody>
      </p:sp>
      <p:pic>
        <p:nvPicPr>
          <p:cNvPr id="4" name="Picture 5" descr="wallpapers_ru_040303_sleem_la_nuit_tranquille_spokojnaya_n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14290"/>
            <a:ext cx="4464680" cy="3349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ИСТИНЫЙ ПОДРОСТКОВЫЙ СУИЦИД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571472" y="1214422"/>
            <a:ext cx="8143932" cy="4857403"/>
          </a:xfrm>
        </p:spPr>
        <p:txBody>
          <a:bodyPr/>
          <a:lstStyle/>
          <a:p>
            <a:pPr marL="36513" indent="0" algn="just" eaLnBrk="1" hangingPunct="1">
              <a:buNone/>
            </a:pPr>
            <a:r>
              <a:rPr lang="ru-RU" dirty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П</a:t>
            </a:r>
            <a:r>
              <a:rPr lang="ru-RU" dirty="0" smtClean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одросток </a:t>
            </a:r>
            <a:r>
              <a:rPr lang="ru-RU" dirty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действительно имеет твердое намерение покончить с жизнью и обычно тщательно все планирует. Если попытка оказывается </a:t>
            </a:r>
            <a:endParaRPr lang="ru-RU" dirty="0" smtClean="0">
              <a:latin typeface="Times New Roman" pitchFamily="18" charset="0"/>
              <a:ea typeface="Microsoft Himalaya" pitchFamily="2" charset="0"/>
              <a:cs typeface="Microsoft Himalaya" pitchFamily="2" charset="0"/>
            </a:endParaRPr>
          </a:p>
          <a:p>
            <a:pPr marL="36513" indent="0" algn="just" eaLnBrk="1" hangingPunct="1">
              <a:buNone/>
            </a:pPr>
            <a:r>
              <a:rPr lang="ru-RU" dirty="0" smtClean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неудачной</a:t>
            </a:r>
            <a:r>
              <a:rPr lang="ru-RU" dirty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, </a:t>
            </a:r>
            <a:endParaRPr lang="ru-RU" dirty="0" smtClean="0">
              <a:latin typeface="Times New Roman" pitchFamily="18" charset="0"/>
              <a:ea typeface="Microsoft Himalaya" pitchFamily="2" charset="0"/>
              <a:cs typeface="Microsoft Himalaya" pitchFamily="2" charset="0"/>
            </a:endParaRPr>
          </a:p>
          <a:p>
            <a:pPr marL="36513" indent="0" algn="just" eaLnBrk="1" hangingPunct="1">
              <a:buNone/>
            </a:pPr>
            <a:r>
              <a:rPr lang="ru-RU" dirty="0" smtClean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он </a:t>
            </a:r>
            <a:r>
              <a:rPr lang="ru-RU" dirty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со временем </a:t>
            </a:r>
            <a:endParaRPr lang="ru-RU" dirty="0" smtClean="0">
              <a:latin typeface="Times New Roman" pitchFamily="18" charset="0"/>
              <a:ea typeface="Microsoft Himalaya" pitchFamily="2" charset="0"/>
              <a:cs typeface="Microsoft Himalaya" pitchFamily="2" charset="0"/>
            </a:endParaRPr>
          </a:p>
          <a:p>
            <a:pPr marL="36513" indent="0" algn="just" eaLnBrk="1" hangingPunct="1">
              <a:buNone/>
            </a:pPr>
            <a:r>
              <a:rPr lang="ru-RU" dirty="0" smtClean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повторяет </a:t>
            </a:r>
            <a:r>
              <a:rPr lang="ru-RU" dirty="0">
                <a:latin typeface="Times New Roman" pitchFamily="18" charset="0"/>
                <a:ea typeface="Microsoft Himalaya" pitchFamily="2" charset="0"/>
                <a:cs typeface="Microsoft Himalaya" pitchFamily="2" charset="0"/>
              </a:rPr>
              <a:t>ее.</a:t>
            </a:r>
          </a:p>
          <a:p>
            <a:pPr marL="36513" indent="0" algn="just" eaLnBrk="1" hangingPunct="1">
              <a:buFont typeface="Wingdings 2" pitchFamily="18" charset="2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8" name="Picture 6" descr="132370194224184169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68" y="2857496"/>
            <a:ext cx="4978615" cy="37446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pPr marL="36576"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АФФЕКТИВНЫЙ</a:t>
            </a: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(ЧУВСТВИТЕЛЬНЫЙ) </a:t>
            </a: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подростковый суицид</a:t>
            </a:r>
            <a:endParaRPr lang="ru-RU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5076055" y="1600200"/>
            <a:ext cx="3888557" cy="4525963"/>
          </a:xfrm>
        </p:spPr>
        <p:txBody>
          <a:bodyPr/>
          <a:lstStyle/>
          <a:p>
            <a:pPr marL="36513" indent="0" eaLnBrk="1" hangingPunct="1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Совершается в состоянии аффекта, под влиянием сильных, но сиюминутных чувств.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попытка самоубийства неудачна, подросток,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скорее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всего,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будет ее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повторять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5040560" cy="378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5" y="219075"/>
            <a:ext cx="8207449" cy="715963"/>
          </a:xfrm>
        </p:spPr>
        <p:txBody>
          <a:bodyPr>
            <a:normAutofit fontScale="90000"/>
          </a:bodyPr>
          <a:lstStyle/>
          <a:p>
            <a:pPr marL="36576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ДЕМОНСТРАТИВНЫЙ СУИЦИД</a:t>
            </a:r>
            <a:r>
              <a:rPr lang="ru-RU" sz="4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3851920" y="980728"/>
            <a:ext cx="5292080" cy="5328592"/>
          </a:xfrm>
        </p:spPr>
        <p:txBody>
          <a:bodyPr/>
          <a:lstStyle/>
          <a:p>
            <a:pPr marL="36513" indent="0" eaLnBrk="1" hangingPunct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этом случае подросток не собирается на самом деле убивать себя, его цель — стать замеченным.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Попытки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самоубийства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обычно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многократные,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истинным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самоубийством </a:t>
            </a:r>
          </a:p>
          <a:p>
            <a:pPr marL="36513" indent="0" eaLnBrk="1" hangingPunct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заканчиваются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13" indent="0" eaLnBrk="1" hangingPunct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случайно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2071678"/>
            <a:ext cx="3689873" cy="29523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1"/>
            <a:ext cx="8229600" cy="105273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Алгоритм действий, для</a:t>
            </a:r>
            <a:b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изменения ситуации :</a:t>
            </a:r>
            <a:b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329237"/>
          </a:xfrm>
        </p:spPr>
        <p:txBody>
          <a:bodyPr/>
          <a:lstStyle/>
          <a:p>
            <a:pPr marL="514350" indent="-514350" eaLnBrk="1" hangingPunct="1">
              <a:buFont typeface="Wingdings 2" pitchFamily="18" charset="2"/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    </a:t>
            </a:r>
            <a:r>
              <a:rPr lang="en-US" sz="1800" b="1" dirty="0" smtClean="0">
                <a:solidFill>
                  <a:srgbClr val="002060"/>
                </a:solidFill>
                <a:latin typeface="Arial" charset="0"/>
              </a:rPr>
              <a:t>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Внимательно  выслушать  решившегося  на 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самоубийство  подростка. Приложить  все  усилия, чтобы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понять  проблему, скрытую за  словами.</a:t>
            </a:r>
          </a:p>
          <a:p>
            <a:pPr marL="514350" indent="-514350" eaLnBrk="1" hangingPunct="1">
              <a:buFont typeface="Wingdings 2" pitchFamily="18" charset="2"/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Оценить  серьезность, намерений и  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чувств,  глубину  эмоционального  кризиса ребенка.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Внимательно  отнестись  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ко  всем   даже   самым   незначительным   обидам  и</a:t>
            </a: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жалобам. Не  пренебрегать  ничем  из  сказанного.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6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142852"/>
            <a:ext cx="7313612" cy="119675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Что такое суицид?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00562" y="1428736"/>
            <a:ext cx="4392613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3700" b="1" dirty="0" smtClean="0">
                <a:latin typeface="Times New Roman" pitchFamily="18" charset="0"/>
                <a:cs typeface="Times New Roman" pitchFamily="18" charset="0"/>
              </a:rPr>
              <a:t>Самоубийство, суицид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suicide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 сознательный отказ человека от жизни, связанный с действиями, направленными на ее прекращение.</a:t>
            </a:r>
          </a:p>
        </p:txBody>
      </p:sp>
      <p:pic>
        <p:nvPicPr>
          <p:cNvPr id="5" name="Picture 5" descr="705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3978771" cy="417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250825" y="404813"/>
            <a:ext cx="8642350" cy="5919787"/>
          </a:xfrm>
        </p:spPr>
        <p:txBody>
          <a:bodyPr/>
          <a:lstStyle/>
          <a:p>
            <a:pPr marL="495300" indent="-495300" eaLnBrk="1" hangingPunct="1">
              <a:buFont typeface="Wingdings 2" pitchFamily="18" charset="2"/>
              <a:buNone/>
            </a:pPr>
            <a:r>
              <a:rPr lang="en-US" sz="1400" b="1" dirty="0" smtClean="0">
                <a:latin typeface="Arial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  Поддержать  подростка  и быть  настойчивым.  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Человеку  в  состоянии  душевного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кризиса  нужны  строгие  и  утвердительные  указания.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5300" indent="-495300" eaLnBrk="1" hangingPunct="1">
              <a:buFont typeface="Wingdings 2" pitchFamily="18" charset="2"/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Убедить  его   в  том, что  он  сделал  верный  шаг, приняв    помощь, заинтересованность в   его  судьбе  и  готовность  помочь  дадут  </a:t>
            </a: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ему эмоциональную  опору.</a:t>
            </a:r>
          </a:p>
          <a:p>
            <a:pPr marL="495300" indent="-495300" eaLnBrk="1" hangingPunct="1">
              <a:buFont typeface="Wingdings 2" pitchFamily="18" charset="2"/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5300" indent="-495300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6.Принять  во  внимание  и  другие  возможные   источники  помощи: друзей, семью, врачей, священников, к  которым  можно  обратиться. 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5300" indent="-495300"/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91264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СЛОВА, КОТОРЫЕ НУЖНО СКАЗАТЬ: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42910" y="1000108"/>
            <a:ext cx="7929618" cy="5661248"/>
          </a:xfrm>
        </p:spPr>
        <p:txBody>
          <a:bodyPr/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ты считаешь, что твоя жизнь невыносима, попробуй изменить ее. Но не таким способом, так как самой жизни потом не будет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 не любишь себя, попробуй найти в себе что-либо хорошее. Это хорошее всегда есть!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Сконцентрироваться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положительных эмоциях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думай, что этим способом ты вызовешь сочувствие и огорчение родителей, друзей, любимого человека. Может быть, но ты об этом не узнаешь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Многие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хотят, чтобы их спасли при попытке самоубийства. Подумай — ведь этого может и не случиться! А если ты останешься на всю жизнь в инвалидном кресле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57158" y="214290"/>
            <a:ext cx="8429684" cy="442915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0000"/>
                </a:solidFill>
              </a:rPr>
              <a:t>  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Центре Гармония </a:t>
            </a:r>
            <a:endParaRPr lang="en-US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организована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помощь по профилактике суицидов среди несовершеннолетних это: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Родительские собрания в школах и на базе Центра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Проводятся семинары для педагогов, сотрудников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КДНиЗП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базе Центра ведется работа по запросу  школ с детьми и родителями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0915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42672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Осуществляются консультационные приемы, как на базе Цента, так и на дому, по телефону в зависимости от первичной, вторичной или третичной профилактики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3593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0" y="476250"/>
            <a:ext cx="9144000" cy="1143000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Профилактика самоубийств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это: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428596" y="1988840"/>
            <a:ext cx="6500858" cy="4752528"/>
          </a:xfrm>
        </p:spPr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вытеснение боли 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снятие стрессов 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смена ориентиров 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замена ценностей</a:t>
            </a:r>
          </a:p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возрождение духовности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53400" cy="1052736"/>
          </a:xfrm>
        </p:spPr>
        <p:txBody>
          <a:bodyPr/>
          <a:lstStyle/>
          <a:p>
            <a:pPr algn="ctr"/>
            <a:r>
              <a:rPr lang="ru-RU" sz="6000" b="1" dirty="0">
                <a:solidFill>
                  <a:srgbClr val="000000"/>
                </a:solidFill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6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  <a:cs typeface="Times New Roman" pitchFamily="18" charset="0"/>
              </a:rPr>
              <a:t>мы делаем</a:t>
            </a:r>
            <a:endParaRPr lang="ru-RU" sz="6000" b="1" dirty="0">
              <a:solidFill>
                <a:srgbClr val="000000"/>
              </a:solidFill>
              <a:effectLst>
                <a:outerShdw blurRad="38100" dist="38100" dir="2700000" algn="tl">
                  <a:srgbClr val="666633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39750" y="1052737"/>
            <a:ext cx="8064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3"/>
                </a:solidFill>
                <a:effectLst>
                  <a:outerShdw blurRad="38100" dist="38100" dir="2700000" algn="tl">
                    <a:srgbClr val="666633"/>
                  </a:outerShdw>
                </a:effectLst>
                <a:latin typeface="Times New Roman" pitchFamily="18" charset="0"/>
                <a:cs typeface="Times New Roman" pitchFamily="18" charset="0"/>
              </a:rPr>
              <a:t>Иногда, чтобы помочь сохранить жизнь, нужно просто выслушать человека. Когда вы выслушиваете человека, то на психологическом уровне, вы выражаете свою заботу о нем, даете ему понять что вам не все равно, что происходит и что может случиться с ним.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539750" y="2636838"/>
            <a:ext cx="338455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Делаем:</a:t>
            </a:r>
            <a:endParaRPr lang="ru-RU" sz="20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Ш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Направляем 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свое внимание на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человека,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выслушиваем.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Ш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Говорим ему/ей,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все равно, и что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рада что мы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сейчас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разговариваем.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Ш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Задаем вопросы, которые помогут лучше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понять переживания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человека.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140200" y="2636838"/>
            <a:ext cx="460851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не делаем:</a:t>
            </a:r>
            <a:endParaRPr lang="ru-RU" sz="20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Ш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«Сходу» не решаем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собеседника.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Ш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даем советы,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которых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просили.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Ш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говорим о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том, что чувства собеседника неправильные и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малозначимые</a:t>
            </a:r>
          </a:p>
          <a:p>
            <a:pPr algn="l">
              <a:buFont typeface="Wingdings" pitchFamily="2" charset="2"/>
              <a:buChar char="Ш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 рассказываем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собственных проблемах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(такой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ход может усилить пессимистический настрой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24900" cy="715963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Центре «Гармония»</a:t>
            </a:r>
            <a:b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для оказания профилактической и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экстренной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помощи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285860"/>
            <a:ext cx="8429684" cy="4267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Применяются методы: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Беседы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психосинтеза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Техники арт-терапии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сказкотерапии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Ролевые игры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с использованием МАК и другие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5891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428604"/>
            <a:ext cx="8429684" cy="578647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диагностики применяется </a:t>
            </a:r>
            <a:endParaRPr lang="ru-RU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батарея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тестов: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Шкала уровня тревожности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Спилбергера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Шкала суицидальных интенций Пирса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Шкала суицидальных  мыслей  А. Бека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Шкала безнадежности А Бека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842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</a:rPr>
              <a:t>Полезные ссылки и ресурсы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142984"/>
            <a:ext cx="8715436" cy="471490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Экстренная психологическая помощь в России для подростков и родителей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8-800-2000-122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Телефон доверия для детей и родителей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telefon-doveria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ru-RU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Телефон Центра «Гармония»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8(48532)5-05-11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 которому можно связаться с педагогами-психологами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1713939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47800"/>
            <a:ext cx="8858312" cy="42672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Специализированные  страницы сайта ФГБНУ «Центр защиты прав  и интересов детей»: «Поддержка детства»,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«</a:t>
            </a:r>
            <a:r>
              <a:rPr lang="ru-RU" dirty="0" smtClean="0"/>
              <a:t>Твое право», «Информационная безопасность», «Ценность жизни» </a:t>
            </a:r>
            <a:r>
              <a:rPr lang="en-US" b="1" dirty="0" err="1" smtClean="0">
                <a:solidFill>
                  <a:srgbClr val="000000"/>
                </a:solidFill>
              </a:rPr>
              <a:t>htth</a:t>
            </a:r>
            <a:r>
              <a:rPr lang="ru-RU" b="1" dirty="0">
                <a:solidFill>
                  <a:srgbClr val="000000"/>
                </a:solidFill>
              </a:rPr>
              <a:t>.</a:t>
            </a:r>
            <a:r>
              <a:rPr lang="en-US" b="1" dirty="0" smtClean="0">
                <a:solidFill>
                  <a:srgbClr val="000000"/>
                </a:solidFill>
              </a:rPr>
              <a:t>//www</a:t>
            </a:r>
            <a:r>
              <a:rPr lang="ru-RU" b="1" dirty="0" smtClean="0">
                <a:solidFill>
                  <a:srgbClr val="000000"/>
                </a:solidFill>
              </a:rPr>
              <a:t>.</a:t>
            </a:r>
            <a:r>
              <a:rPr lang="en-US" b="1" dirty="0" err="1" smtClean="0">
                <a:solidFill>
                  <a:srgbClr val="000000"/>
                </a:solidFill>
              </a:rPr>
              <a:t>fcprc</a:t>
            </a:r>
            <a:r>
              <a:rPr lang="ru-RU" b="1" dirty="0" smtClean="0">
                <a:solidFill>
                  <a:srgbClr val="000000"/>
                </a:solidFill>
              </a:rPr>
              <a:t>.</a:t>
            </a:r>
            <a:r>
              <a:rPr lang="en-US" b="1" dirty="0" err="1" smtClean="0">
                <a:solidFill>
                  <a:srgbClr val="000000"/>
                </a:solidFill>
              </a:rPr>
              <a:t>ru</a:t>
            </a:r>
            <a:endParaRPr lang="ru-RU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211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643174" y="142852"/>
            <a:ext cx="3643338" cy="714380"/>
          </a:xfrm>
        </p:spPr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</a:rPr>
              <a:t>Статистика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85688" y="785794"/>
            <a:ext cx="8858312" cy="55721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официальной статистике РФ за 2019г по уровню самоубийств мы занимаем второе место в мире после Литвы.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Среди молодых людей в возрасте 15-30 лет суицид занимает  вторую строчку в качестве причины смертности после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ДТП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Детские суициды в России в 2018г – 800 случаев. В 2019г 792 случая не 25 апреля 2019г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2020г на февраль месяц в России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самоубийств подростков за неделю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920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1714488"/>
            <a:ext cx="7315200" cy="4267200"/>
          </a:xfrm>
        </p:spPr>
        <p:txBody>
          <a:bodyPr/>
          <a:lstStyle/>
          <a:p>
            <a:pPr algn="ctr">
              <a:buNone/>
            </a:pPr>
            <a:r>
              <a:rPr lang="ru-RU" sz="45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325120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714356"/>
            <a:ext cx="8429684" cy="578647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Статистика «Синий кит» – </a:t>
            </a:r>
            <a:endParaRPr lang="en-US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два первых месяца 2020года  20 подростков  в России совершили  самоубийство. Это модное среди молодежи увлечение распространяется в соц. сетях и преподносится, как игра, где кураторы выбирают  подростков, подключают их и игре, заданиями, связанными  с физическим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повреждением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931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2" descr="C:\Documents and Settings\Ксенька\Рабочий стол\проект\1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214818"/>
            <a:ext cx="3524250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C:\Documents and Settings\Ксенька\Рабочий стол\проект\0000148826-previ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14290"/>
            <a:ext cx="2857500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214290"/>
            <a:ext cx="35719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ru-RU" sz="2800" dirty="0" smtClean="0">
              <a:solidFill>
                <a:schemeClr val="accent3"/>
              </a:solidFill>
            </a:endParaRPr>
          </a:p>
          <a:p>
            <a:pPr eaLnBrk="1" hangingPunct="1">
              <a:defRPr/>
            </a:pPr>
            <a:endParaRPr lang="ru-RU" sz="2800" dirty="0" smtClean="0">
              <a:solidFill>
                <a:schemeClr val="accent3"/>
              </a:solidFill>
            </a:endParaRPr>
          </a:p>
          <a:p>
            <a:pPr eaLnBrk="1" hangingPunct="1">
              <a:defRPr/>
            </a:pPr>
            <a:endParaRPr lang="ru-RU" sz="2800" dirty="0" smtClean="0">
              <a:solidFill>
                <a:schemeClr val="accent3"/>
              </a:solidFill>
            </a:endParaRPr>
          </a:p>
          <a:p>
            <a:pPr>
              <a:defRPr/>
            </a:pPr>
            <a:r>
              <a:rPr lang="ru-RU" sz="2800" dirty="0" smtClean="0">
                <a:solidFill>
                  <a:schemeClr val="accent3"/>
                </a:solidFill>
              </a:rPr>
              <a:t>Девушки пытаются покончить с собой в 4 раза чаще, чем юноши </a:t>
            </a:r>
          </a:p>
          <a:p>
            <a:pPr>
              <a:defRPr/>
            </a:pPr>
            <a:endParaRPr lang="ru-RU" sz="2800" dirty="0" smtClean="0">
              <a:solidFill>
                <a:schemeClr val="accent3"/>
              </a:solidFill>
            </a:endParaRPr>
          </a:p>
          <a:p>
            <a:pPr>
              <a:defRPr/>
            </a:pPr>
            <a:endParaRPr lang="ru-RU" sz="2800" dirty="0" smtClean="0">
              <a:solidFill>
                <a:schemeClr val="accent3"/>
              </a:solidFill>
            </a:endParaRPr>
          </a:p>
          <a:p>
            <a:pPr>
              <a:defRPr/>
            </a:pPr>
            <a:endParaRPr lang="ru-RU" sz="2800" dirty="0" smtClean="0">
              <a:solidFill>
                <a:schemeClr val="accent3"/>
              </a:solidFill>
            </a:endParaRPr>
          </a:p>
          <a:p>
            <a:pPr eaLnBrk="1" hangingPunct="1">
              <a:defRPr/>
            </a:pPr>
            <a:endParaRPr lang="ru-RU" sz="2800" dirty="0" smtClean="0">
              <a:solidFill>
                <a:schemeClr val="accent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435769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Число законченных суицидов среди юношей в среднем в 3 раза больше, чем среди девушек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457200" y="357165"/>
            <a:ext cx="8229600" cy="5808139"/>
          </a:xfrm>
        </p:spPr>
        <p:txBody>
          <a:bodyPr/>
          <a:lstStyle/>
          <a:p>
            <a:pPr marL="495300" indent="-495300">
              <a:buFont typeface="Wingdings 2" pitchFamily="18" charset="2"/>
              <a:buNone/>
            </a:pPr>
            <a:endParaRPr lang="ru-RU" b="1" dirty="0" smtClean="0">
              <a:latin typeface="Arial" charset="0"/>
            </a:endParaRPr>
          </a:p>
          <a:p>
            <a:pPr marL="495300" indent="-495300" algn="ctr">
              <a:buFont typeface="Wingdings 2" pitchFamily="18" charset="2"/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Суицидальное поведение </a:t>
            </a:r>
            <a:endParaRPr lang="en-US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5300" indent="-495300" algn="ctr">
              <a:buFont typeface="Wingdings 2" pitchFamily="18" charset="2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понятие более широкое и помимо суицида включает в себя:</a:t>
            </a:r>
          </a:p>
          <a:p>
            <a:pPr marL="495300" indent="-495300">
              <a:buFont typeface="Wingdings 2" pitchFamily="18" charset="2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95300" indent="-495300">
              <a:buFont typeface="Wingdings 2" pitchFamily="18" charset="2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суицидальные мысли</a:t>
            </a:r>
          </a:p>
          <a:p>
            <a:pPr marL="495300" indent="-495300">
              <a:buFont typeface="Wingdings 2" pitchFamily="18" charset="2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суицидальные замыслы, намерения</a:t>
            </a:r>
          </a:p>
          <a:p>
            <a:pPr marL="495300" indent="-495300">
              <a:buFont typeface="Wingdings 2" pitchFamily="18" charset="2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суицидальные покушения или попытки </a:t>
            </a:r>
          </a:p>
          <a:p>
            <a:pPr marL="495300" indent="-495300">
              <a:buFont typeface="Wingdings 2" pitchFamily="18" charset="2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завершённый суицид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3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3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3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3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3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Способы </a:t>
            </a:r>
            <a:r>
              <a:rPr lang="ru-RU" b="1" dirty="0" smtClean="0"/>
              <a:t>самоубийств</a:t>
            </a:r>
            <a:endParaRPr lang="ru-RU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7158" y="1340768"/>
            <a:ext cx="4786346" cy="5112568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способов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завершенных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суицидов   наиболее   часто   встречаются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мире: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самоповешение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81,9%,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отравление – 9,5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падение  с  высоты – 1,9,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утопление – 0,9%. 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частыми способами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неудавшейся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суицидальной  попытки  являются  отравления  -  72%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6" descr="суицид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92675" y="2203450"/>
            <a:ext cx="3522663" cy="32686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Причины суицидов среди подростков</a:t>
            </a: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00174"/>
            <a:ext cx="8229600" cy="4525963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Конфликты с окружающими – 94%, в первую очередь с родителями - 66%;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Переживание обиды - 32%;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Чувство одиночества, стыда, недовольство собой – 38%;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Состояние здоровья – 15%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480" y="0"/>
            <a:ext cx="5643602" cy="121442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Причины суицида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11960" y="1772816"/>
            <a:ext cx="4932040" cy="482453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Безответная любовь </a:t>
            </a: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Нет сил бороться</a:t>
            </a: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Всем  на  зло </a:t>
            </a: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Обратите на меня внимание </a:t>
            </a: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Пусть мучаются </a:t>
            </a: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никому не нужен </a:t>
            </a:r>
          </a:p>
          <a:p>
            <a:pPr eaLnBrk="1" hangingPunct="1">
              <a:defRPr/>
            </a:pPr>
            <a:endParaRPr lang="ru-RU" sz="2800" b="1" dirty="0" smtClean="0"/>
          </a:p>
        </p:txBody>
      </p:sp>
      <p:pic>
        <p:nvPicPr>
          <p:cNvPr id="7" name="Picture 7" descr="Causes-For-Teenage-Suic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3199631" cy="479379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1053</TotalTime>
  <Words>1117</Words>
  <Application>Microsoft Office PowerPoint</Application>
  <PresentationFormat>Экран (4:3)</PresentationFormat>
  <Paragraphs>183</Paragraphs>
  <Slides>30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powerpoint-template</vt:lpstr>
      <vt:lpstr>Организация работы по профилактике суицидов несовершеннолетних с разъяснением фактора риска, алгоритма собственных действий </vt:lpstr>
      <vt:lpstr>Что такое суицид?</vt:lpstr>
      <vt:lpstr>Статистика</vt:lpstr>
      <vt:lpstr>Слайд 4</vt:lpstr>
      <vt:lpstr>Слайд 5</vt:lpstr>
      <vt:lpstr>Слайд 6</vt:lpstr>
      <vt:lpstr>Способы самоубийств</vt:lpstr>
      <vt:lpstr>Причины суицидов среди подростков:</vt:lpstr>
      <vt:lpstr>Причины суицида </vt:lpstr>
      <vt:lpstr>Факторы  риска</vt:lpstr>
      <vt:lpstr>Слайд 11</vt:lpstr>
      <vt:lpstr>СЛОВЕСНЫЕ ПРИЗНАКИ:</vt:lpstr>
      <vt:lpstr>ПОВЕДЕНЧЕСКИЕ ПРИЗНАКИ:</vt:lpstr>
      <vt:lpstr> Ситуационные признаки </vt:lpstr>
      <vt:lpstr> Виды суицидального поведения  - истинное   - аффективное -демонстративно – шантажное </vt:lpstr>
      <vt:lpstr>ИСТИНЫЙ ПОДРОСТКОВЫЙ СУИЦИД</vt:lpstr>
      <vt:lpstr>АФФЕКТИВНЫЙ (ЧУВСТВИТЕЛЬНЫЙ) подростковый суицид</vt:lpstr>
      <vt:lpstr>ДЕМОНСТРАТИВНЫЙ СУИЦИД </vt:lpstr>
      <vt:lpstr>  Алгоритм действий, для изменения ситуации : </vt:lpstr>
      <vt:lpstr>Слайд 20</vt:lpstr>
      <vt:lpstr>СЛОВА, КОТОРЫЕ НУЖНО СКАЗАТЬ:</vt:lpstr>
      <vt:lpstr>Слайд 22</vt:lpstr>
      <vt:lpstr>Слайд 23</vt:lpstr>
      <vt:lpstr>Профилактика самоубийств – это: </vt:lpstr>
      <vt:lpstr>Что мы делаем</vt:lpstr>
      <vt:lpstr>  В Центре «Гармония»  для оказания профилактической и  экстренной помощи</vt:lpstr>
      <vt:lpstr>Слайд 27</vt:lpstr>
      <vt:lpstr>Полезные ссылки и ресурсы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Олег</dc:creator>
  <cp:lastModifiedBy>коллеги вам сюда</cp:lastModifiedBy>
  <cp:revision>114</cp:revision>
  <dcterms:created xsi:type="dcterms:W3CDTF">2012-08-03T05:35:41Z</dcterms:created>
  <dcterms:modified xsi:type="dcterms:W3CDTF">2020-05-13T10:02:24Z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183641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