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10" r:id="rId2"/>
    <p:sldId id="411" r:id="rId3"/>
    <p:sldId id="414" r:id="rId4"/>
    <p:sldId id="417" r:id="rId5"/>
    <p:sldId id="418" r:id="rId6"/>
    <p:sldId id="412" r:id="rId7"/>
    <p:sldId id="413" r:id="rId8"/>
    <p:sldId id="415" r:id="rId9"/>
    <p:sldId id="28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D2"/>
    <a:srgbClr val="35496D"/>
    <a:srgbClr val="990000"/>
    <a:srgbClr val="4A80C2"/>
    <a:srgbClr val="23A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>
        <p:scale>
          <a:sx n="80" d="100"/>
          <a:sy n="80" d="100"/>
        </p:scale>
        <p:origin x="-1878" y="-6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16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6672A1-6FC4-4D2A-B0A5-EE525A786793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564F76-04D7-426D-BEE0-629CD25D0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07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E22BB-92DF-4D07-86F4-7ED3D93107D1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4D87F-6DB9-4203-9991-4B3340705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3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9FF1-C0DD-4D62-B49E-9DC9A09E444C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252D-50FA-4ABF-95D8-88C171B82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 userDrawn="1"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7118-3749-4714-BE80-C65E7B4DA71D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4F5F-7ADF-4D00-A55C-AF09910E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118F1-1429-493C-ACED-4C627B8FE8DA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82FD-4678-4F31-AE70-2C493563D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2AA6-980C-4BFB-902F-82C33295DEC3}" type="datetimeFigureOut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E1CB-EA92-4809-A390-40BD473BE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0FE7-6EE3-4E3A-97AC-36A549337F3C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2A07-1C3C-4887-BA29-E43F4061C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2372-99D8-45E6-921D-29D35A7220F6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12" name="Нижний колонтитул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B6E3-E0EF-4666-9ADA-68BAB6C20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Дата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452-F4A3-462A-92EC-CA04177E5B34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4F5A-C6EB-4B8A-9691-578D1ED92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07950" y="26988"/>
            <a:ext cx="2195513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D15A-AE6B-4EA9-95D7-025B94CA3957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C6C-E9F0-497E-84C2-AABFE5E6F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80438" y="20638"/>
            <a:ext cx="5286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D8E7-3F6F-49F5-BE7A-7869372D185A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DEA0-3FA2-43D9-80C8-7FD595760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 userDrawn="1"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 userDrawn="1"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B55-D818-42CE-BD5D-ECE691B8338E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F78-52C0-4ED4-9BD7-0DD8A28A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F3B8E-247A-4292-900C-AADA2EBA2418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8B882-41B3-4E67-90DE-E1E45A36A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hyperlink" Target="mailto:rectorat@iro.yar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Воспитание обучающихся-приоритет образовательной организации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944816" cy="1345704"/>
          </a:xfrm>
        </p:spPr>
        <p:txBody>
          <a:bodyPr/>
          <a:lstStyle/>
          <a:p>
            <a:pPr algn="l">
              <a:defRPr/>
            </a:pPr>
            <a:r>
              <a:rPr lang="ru-RU" sz="2000" b="1" dirty="0" smtClean="0">
                <a:solidFill>
                  <a:srgbClr val="0064AC"/>
                </a:solidFill>
              </a:rPr>
              <a:t>26.05.2020 Назарова Инна Григорьевна, </a:t>
            </a:r>
            <a:r>
              <a:rPr lang="ru-RU" sz="2000" dirty="0" smtClean="0">
                <a:solidFill>
                  <a:srgbClr val="0064AC"/>
                </a:solidFill>
              </a:rPr>
              <a:t>заведующий кафедрой общей педагогики и психологии </a:t>
            </a:r>
            <a:r>
              <a:rPr lang="ru-RU" sz="2000" b="1" dirty="0" smtClean="0">
                <a:solidFill>
                  <a:srgbClr val="0064AC"/>
                </a:solidFill>
              </a:rPr>
              <a:t>ГАУ ДПО ЯО ИРО</a:t>
            </a:r>
            <a:endParaRPr lang="ru-RU" sz="2000" b="1" dirty="0">
              <a:solidFill>
                <a:srgbClr val="0064AC"/>
              </a:solidFill>
            </a:endParaRPr>
          </a:p>
        </p:txBody>
      </p:sp>
      <p:pic>
        <p:nvPicPr>
          <p:cNvPr id="1028" name="Picture 4" descr="https://pronetworking.ru/wp-content/uploads/2016/09/%D0%BE%D0%B1%D1%89%D0%B5%D0%BD%D0%B8%D0%B5-%D0%B4%D0%B5%D1%82%D0%B5%D0%B8%CC%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5085184"/>
            <a:ext cx="2232248" cy="1552986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84451" cy="199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круглого стола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sz="2000" dirty="0" smtClean="0"/>
              <a:t>Каким </a:t>
            </a:r>
            <a:r>
              <a:rPr lang="ru-RU" sz="2000" dirty="0"/>
              <a:t>образом необходимо определять целевые приоритеты воспитания в образовательной организации, </a:t>
            </a:r>
            <a:r>
              <a:rPr lang="ru-RU" sz="2000" dirty="0" smtClean="0"/>
              <a:t>связанные </a:t>
            </a:r>
            <a:r>
              <a:rPr lang="ru-RU" sz="2000" dirty="0"/>
              <a:t>с возрастными особенностями детей?</a:t>
            </a:r>
          </a:p>
          <a:p>
            <a:r>
              <a:rPr lang="ru-RU" sz="2000" dirty="0" smtClean="0"/>
              <a:t>Как </a:t>
            </a:r>
            <a:r>
              <a:rPr lang="ru-RU" sz="2000" dirty="0"/>
              <a:t>создать в образовательной организации психологически комфортную среду для каждого ребенка и взрослого, без которой невозможно конструктивное взаимодействие школьников и педагогов? </a:t>
            </a:r>
          </a:p>
          <a:p>
            <a:r>
              <a:rPr lang="ru-RU" sz="2000" dirty="0" smtClean="0"/>
              <a:t>Реализация </a:t>
            </a:r>
            <a:r>
              <a:rPr lang="ru-RU" sz="2000" dirty="0"/>
              <a:t>процесса воспитания в школе главным образом осуществляется через создание  </a:t>
            </a:r>
            <a:r>
              <a:rPr lang="ru-RU" sz="2000" dirty="0" err="1"/>
              <a:t>детско</a:t>
            </a:r>
            <a:r>
              <a:rPr lang="ru-RU" sz="2000" dirty="0"/>
              <a:t> - взрослых общностей, какие ресурсы необходимы?</a:t>
            </a:r>
          </a:p>
          <a:p>
            <a:r>
              <a:rPr lang="ru-RU" sz="2000" dirty="0" smtClean="0"/>
              <a:t>Ключевая </a:t>
            </a:r>
            <a:r>
              <a:rPr lang="ru-RU" sz="2000" dirty="0"/>
              <a:t>фигура организации воспитания в школе классный руководитель. Что необходимо изменить классному руководителю в осуществлении по отношению к детям защитной, личностно развивающей, организационной, посреднической функции?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711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Стратегия развития </a:t>
            </a:r>
            <a:r>
              <a:rPr lang="ru-RU" dirty="0"/>
              <a:t>воспитания в Российской Федерации на период до 2025 </a:t>
            </a:r>
            <a:r>
              <a:rPr lang="ru-RU" dirty="0" smtClean="0"/>
              <a:t>года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Приоритетной задачей Российской Федерации в сфере воспитания детей является развитие высоконравственной личности, разделяющей российские традиционные духовные ценности, обладающей актуальными знаниями и умениями, способной реализовать свой потенциал в условиях современного общества, готовой к мирному созиданию и защите Родины.</a:t>
            </a:r>
          </a:p>
        </p:txBody>
      </p:sp>
    </p:spTree>
    <p:extLst>
      <p:ext uri="{BB962C8B-B14F-4D97-AF65-F5344CB8AC3E}">
        <p14:creationId xmlns:p14="http://schemas.microsoft.com/office/powerpoint/2010/main" val="323419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rmAutofit fontScale="90000"/>
          </a:bodyPr>
          <a:lstStyle/>
          <a:p>
            <a:r>
              <a:rPr lang="ru-RU" dirty="0"/>
              <a:t>«Программа развития воспитания в Ярославской области»                               на 2017 – 2020 годы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  <a:cs typeface="Times New Roman"/>
              </a:rPr>
              <a:t>Реализация Программы обеспечит устойчивые социальные эффекты:</a:t>
            </a:r>
            <a:endParaRPr lang="ru-RU" sz="16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укрепление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общественного согласия, солидарности в вопросах воспитания детей на региональном уровне;</a:t>
            </a:r>
            <a:endParaRPr lang="ru-RU" sz="16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повышение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престижа семьи, отцовства и материнства, сохранение и укрепление традиционных семейных ценностей;</a:t>
            </a:r>
            <a:endParaRPr lang="ru-RU" sz="16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создание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атмосферы уважения к родителям и родительскому вкладу в воспитание детей;</a:t>
            </a:r>
            <a:endParaRPr lang="ru-RU" sz="16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развитие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общественно-государственной системы воспитания, основанной на межведомственной и межрегиональной координации и консолидации усилий общественных и гражданских институтов, современной развитой инфраструктуре, правовом регулировании и эффективных механизмах управления;</a:t>
            </a:r>
            <a:endParaRPr lang="ru-RU" sz="16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повышение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роли системы общего и дополнительного образования в воспитании детей, а также повышение эффективности деятельности организаций сферы физической культуры и спорта, культуры;</a:t>
            </a:r>
            <a:endParaRPr lang="ru-RU" sz="16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повышение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общественного авторитета и статуса педагогических и других работников, принимающих активное участие в воспитании детей;</a:t>
            </a:r>
            <a:endParaRPr lang="ru-RU" sz="16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укрепление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и развитие кадрового потенциала системы воспитания;</a:t>
            </a:r>
            <a:endParaRPr lang="ru-RU" sz="1600" dirty="0">
              <a:latin typeface="Times New Roman"/>
              <a:ea typeface="Times New Roman"/>
              <a:cs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2488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>
            <a:normAutofit fontScale="90000"/>
          </a:bodyPr>
          <a:lstStyle/>
          <a:p>
            <a:r>
              <a:rPr lang="ru-RU" dirty="0"/>
              <a:t>Реализация Программы обеспечит устойчивые социальные </a:t>
            </a:r>
            <a:r>
              <a:rPr lang="ru-RU" dirty="0" smtClean="0"/>
              <a:t>эффекты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Доступность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для всех категорий детей возможностей для удовлетворения их индивидуальных потребностей, способностей и интересов в разных видах деятельности независимо от места проживания, материального положения семьи и состояния здоровья;</a:t>
            </a:r>
            <a:endParaRPr lang="ru-RU" sz="18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оздание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условий для поддержки детской одаренности, развития способностей детей в сферах образования, науки, культуры и спорта, в том числе путем реализации государственных, федеральных, региональных и муниципальных целевых программ;</a:t>
            </a:r>
            <a:endParaRPr lang="ru-RU" sz="18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У</a:t>
            </a: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тверждение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в детской среде позитивных моделей поведения как нормы, развитие </a:t>
            </a:r>
            <a:r>
              <a:rPr lang="ru-RU" sz="1800" dirty="0" err="1">
                <a:latin typeface="Times New Roman"/>
                <a:ea typeface="Times New Roman"/>
                <a:cs typeface="Times New Roman"/>
              </a:rPr>
              <a:t>эмпатии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;</a:t>
            </a:r>
            <a:endParaRPr lang="ru-RU" sz="18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нижение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уровня негативных социальных явлений;</a:t>
            </a:r>
            <a:endParaRPr lang="ru-RU" sz="18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Р</a:t>
            </a: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азвитие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и поддержку социально значимых детских, семейных и родительских инициатив, деятельности детских общественных объединений;</a:t>
            </a:r>
            <a:endParaRPr lang="ru-RU" sz="18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П</a:t>
            </a: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овышение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качества научных исследований в области воспитания детей;</a:t>
            </a:r>
            <a:endParaRPr lang="ru-RU" sz="18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П</a:t>
            </a: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овышение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уровня информационной безопасности детей;</a:t>
            </a:r>
            <a:endParaRPr lang="ru-RU" sz="18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нижение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уровня антиобщественных проявлений со стороны детей;</a:t>
            </a:r>
            <a:endParaRPr lang="ru-RU" sz="1800" dirty="0">
              <a:latin typeface="Times New Roman"/>
              <a:ea typeface="Times New Roman"/>
              <a:cs typeface="Calibri"/>
            </a:endParaRPr>
          </a:p>
          <a:p>
            <a:pPr indent="450215" algn="just">
              <a:spcAft>
                <a:spcPts val="0"/>
              </a:spcAft>
              <a:tabLst>
                <a:tab pos="630555" algn="l"/>
              </a:tabLst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Ф</a:t>
            </a: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ормирование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системы мониторинга показателей, отражающих эффективность системы воспитания в Ярославской области.</a:t>
            </a:r>
            <a:endParaRPr lang="ru-RU" sz="1800" dirty="0">
              <a:latin typeface="Times New Roman"/>
              <a:ea typeface="Times New Roman"/>
              <a:cs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108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Примерная программа воспитания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112568"/>
          </a:xfrm>
        </p:spPr>
        <p:txBody>
          <a:bodyPr/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b="1" i="1" dirty="0" smtClean="0">
                <a:latin typeface="Times New Roman"/>
                <a:cs typeface="Times New Roman"/>
              </a:rPr>
              <a:t>Целью воспитания в </a:t>
            </a:r>
            <a:r>
              <a:rPr lang="ru-RU" sz="2000" b="1" i="1" dirty="0">
                <a:latin typeface="Times New Roman"/>
                <a:cs typeface="Times New Roman"/>
              </a:rPr>
              <a:t>общеобразовательной организации – личностное развитие школьников</a:t>
            </a:r>
            <a:r>
              <a:rPr lang="ru-RU" sz="2000" dirty="0">
                <a:latin typeface="Times New Roman"/>
                <a:cs typeface="Times New Roman"/>
              </a:rPr>
              <a:t>, проявляющееся: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latin typeface="Times New Roman"/>
                <a:cs typeface="Times New Roman"/>
              </a:rPr>
              <a:t>1) в усвоении ими знаний основных норм, которые общество выработало на основе этих ценностей (то есть, в усвоении ими социально значимых знаний);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latin typeface="Times New Roman"/>
                <a:cs typeface="Times New Roman"/>
              </a:rPr>
              <a:t>2) в развитии их позитивных отношений к этим общественным ценностям (то есть в развитии их социально значимых отношений);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latin typeface="Times New Roman"/>
                <a:cs typeface="Times New Roman"/>
              </a:rPr>
              <a:t>3) в приобретении ими соответствующего этим ценностям опыта поведения, опыта применения сформированных знаний и отношений на практике (то есть в приобретении ими опыта осуществления социально значимых дел).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5425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7452320" cy="1518395"/>
          </a:xfrm>
        </p:spPr>
        <p:txBody>
          <a:bodyPr/>
          <a:lstStyle/>
          <a:p>
            <a:r>
              <a:rPr lang="ru-RU" dirty="0" smtClean="0"/>
              <a:t>Приоритеты воспитания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18394"/>
            <a:ext cx="8363272" cy="5150965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sz="2800" dirty="0">
                <a:latin typeface="Arial"/>
                <a:ea typeface="№Е"/>
              </a:rPr>
              <a:t>Выделение в общей цели воспитания целевых приоритетов, связанных с возрастными особенностями воспитанников, </a:t>
            </a:r>
            <a:r>
              <a:rPr lang="ru-RU" sz="2800" b="1" i="1" dirty="0">
                <a:latin typeface="Arial"/>
                <a:ea typeface="№Е"/>
              </a:rPr>
              <a:t>не означает игнорирования других составляющих общей цели воспитания</a:t>
            </a:r>
            <a:r>
              <a:rPr lang="ru-RU" sz="2800" dirty="0">
                <a:latin typeface="Arial"/>
                <a:ea typeface="№Е"/>
              </a:rPr>
              <a:t>. Приоритет — это то, чему педагогам, работающим со школьниками конкретной возрастной категории, предстоит уделять </a:t>
            </a:r>
            <a:r>
              <a:rPr lang="ru-RU" sz="2800" dirty="0" smtClean="0">
                <a:latin typeface="Arial"/>
                <a:ea typeface="№Е"/>
              </a:rPr>
              <a:t>первостепенное </a:t>
            </a:r>
            <a:r>
              <a:rPr lang="ru-RU" sz="2800" dirty="0">
                <a:latin typeface="Arial"/>
                <a:ea typeface="№Е"/>
              </a:rPr>
              <a:t>внимание</a:t>
            </a:r>
            <a:r>
              <a:rPr lang="ru-RU" dirty="0">
                <a:latin typeface="Arial"/>
                <a:ea typeface="№Е"/>
              </a:rPr>
              <a:t>. </a:t>
            </a:r>
            <a:endParaRPr lang="ru-RU" sz="2000" dirty="0">
              <a:latin typeface="Times New Roman"/>
              <a:ea typeface="№Е"/>
            </a:endParaRP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318" y="116632"/>
            <a:ext cx="2378075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004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ВИДЫ, ФОРМЫ И СОДЕРЖАНИЕ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036496" cy="5073427"/>
          </a:xfrm>
        </p:spPr>
        <p:txBody>
          <a:bodyPr/>
          <a:lstStyle/>
          <a:p>
            <a:r>
              <a:rPr lang="ru-RU" sz="2400" dirty="0"/>
              <a:t>Модуль «Ключевые общешкольные дела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Модуль «Классное руководство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Модуль </a:t>
            </a:r>
            <a:r>
              <a:rPr lang="ru-RU" sz="2400" dirty="0" smtClean="0"/>
              <a:t> </a:t>
            </a:r>
            <a:r>
              <a:rPr lang="ru-RU" sz="2400" dirty="0"/>
              <a:t>«Курсы внеурочной деятельности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Модуль «Школьный урок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Модуль «Самоуправление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Модуль «Детские общественные объединения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Модуль </a:t>
            </a:r>
            <a:r>
              <a:rPr lang="ru-RU" sz="2400" dirty="0" smtClean="0"/>
              <a:t>«Экскурсии</a:t>
            </a:r>
            <a:r>
              <a:rPr lang="ru-RU" sz="2400" dirty="0"/>
              <a:t>, экспедиции, походы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Модуль «Профориентация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Модуль «Школьные и социальные медиа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Модуль «Организация предметно-эстетической среды</a:t>
            </a:r>
            <a:r>
              <a:rPr lang="ru-RU" sz="2400" dirty="0" smtClean="0"/>
              <a:t>»</a:t>
            </a:r>
          </a:p>
          <a:p>
            <a:r>
              <a:rPr lang="ru-RU" sz="2400" dirty="0"/>
              <a:t>Модуль «Работа с родителями»</a:t>
            </a:r>
          </a:p>
        </p:txBody>
      </p:sp>
    </p:spTree>
    <p:extLst>
      <p:ext uri="{BB962C8B-B14F-4D97-AF65-F5344CB8AC3E}">
        <p14:creationId xmlns:p14="http://schemas.microsoft.com/office/powerpoint/2010/main" val="1588403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36975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b="1" dirty="0" smtClean="0">
                <a:solidFill>
                  <a:srgbClr val="990000"/>
                </a:solidFill>
                <a:latin typeface="+mn-lt"/>
              </a:rPr>
              <a:t>Спасибо за внимание!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b="1" dirty="0" smtClean="0">
              <a:solidFill>
                <a:srgbClr val="990000"/>
              </a:solidFill>
              <a:latin typeface="+mn-lt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150014, г. Ярославль, ул. Богдановича, д. 16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(4852)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21-06-83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304, 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sz="2000" b="1" u="sng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nazarova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iro.yar.ru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www.iro.yar.ru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000" b="1" dirty="0" smtClean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Приглашаем 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сотрудничеству!!!</a:t>
            </a:r>
            <a:endParaRPr lang="ru-RU" b="1" dirty="0">
              <a:solidFill>
                <a:srgbClr val="99000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73016"/>
            <a:ext cx="2955032" cy="276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2826</TotalTime>
  <Words>684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Воспитание обучающихся-приоритет образовательной организации</vt:lpstr>
      <vt:lpstr>Вопросы круглого стола</vt:lpstr>
      <vt:lpstr>Стратегия развития воспитания в Российской Федерации на период до 2025 года</vt:lpstr>
      <vt:lpstr>«Программа развития воспитания в Ярославской области»                               на 2017 – 2020 годы</vt:lpstr>
      <vt:lpstr>Реализация Программы обеспечит устойчивые социальные эффекты </vt:lpstr>
      <vt:lpstr>Примерная программа воспитания</vt:lpstr>
      <vt:lpstr>Приоритеты воспитания</vt:lpstr>
      <vt:lpstr>ВИДЫ, ФОРМЫ И СОДЕРЖАНИЕ ДЕЯТЕЛЬНОСТИ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Инна Григорьевна Назарова</cp:lastModifiedBy>
  <cp:revision>331</cp:revision>
  <dcterms:created xsi:type="dcterms:W3CDTF">2015-05-19T06:32:44Z</dcterms:created>
  <dcterms:modified xsi:type="dcterms:W3CDTF">2020-05-27T07:54:46Z</dcterms:modified>
</cp:coreProperties>
</file>