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FD1F-27E8-4C45-8187-13EA1DE178A0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38F9-B4A1-4143-AC79-BAFD7066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</a:t>
            </a:r>
            <a:r>
              <a:rPr lang="ru-RU" baseline="0" dirty="0" smtClean="0"/>
              <a:t> сопровождения ИОП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3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Именно такая последовательность от школы к профессиональному образованию, от</a:t>
            </a:r>
            <a:r>
              <a:rPr lang="ru-RU" baseline="0" dirty="0" smtClean="0"/>
              <a:t> настоящего к будущему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6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Вести программу могут ответственный за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работу, классный руководитель, педагог-психолог, социальный педагог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5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мотивы выбора профессии: социальная значимость труда и мотивы профессионального мастерства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5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/>
              <a:t>логика, креативность, </a:t>
            </a:r>
            <a:r>
              <a:rPr lang="ru-RU" sz="1200" i="1" dirty="0" err="1" smtClean="0"/>
              <a:t>коммуникативность</a:t>
            </a:r>
            <a:r>
              <a:rPr lang="ru-RU" sz="1200" i="1" dirty="0" smtClean="0"/>
              <a:t>, эмоциональный интеллект, лидерство. Вариант использования ресурсов </a:t>
            </a:r>
            <a:r>
              <a:rPr lang="ru-RU" sz="1200" i="1" dirty="0" err="1" smtClean="0"/>
              <a:t>Проектории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8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тенденции: низкая</a:t>
            </a:r>
            <a:r>
              <a:rPr lang="ru-RU" baseline="0" dirty="0" smtClean="0"/>
              <a:t> ОС (история, литература) и выбор связан именно с интеллектуальными способностями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8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 формы, это и минусы этой же формы. Самостоятельность и свобода и привлекает и пугает одновременно, т.к. надо нести ответственность. С этого радела началось электронное обучение. Ученик обучал,</a:t>
            </a:r>
            <a:r>
              <a:rPr lang="ru-RU" baseline="0" dirty="0" smtClean="0"/>
              <a:t> а учитель отправлял выполненное задание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Анкета рефлексии и ответы ученика, есть над чем работать каждой</a:t>
            </a:r>
            <a:r>
              <a:rPr lang="ru-RU" baseline="0" dirty="0" smtClean="0"/>
              <a:t> стороне. </a:t>
            </a:r>
            <a:r>
              <a:rPr lang="ru-RU" baseline="0" dirty="0" err="1" smtClean="0"/>
              <a:t>Комментроать</a:t>
            </a:r>
            <a:r>
              <a:rPr lang="ru-RU" baseline="0" dirty="0" smtClean="0"/>
              <a:t> свой вопрос, учиться рефлексировать, а не отписываться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0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38F9-B4A1-4143-AC79-BAFD7066B9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2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305800" cy="2664296"/>
          </a:xfrm>
        </p:spPr>
        <p:txBody>
          <a:bodyPr/>
          <a:lstStyle/>
          <a:p>
            <a:r>
              <a:rPr lang="ru-RU" b="1" dirty="0" smtClean="0"/>
              <a:t>СОПРОВОЖДЕНИЕ </a:t>
            </a:r>
          </a:p>
          <a:p>
            <a:r>
              <a:rPr lang="ru-RU" b="1" dirty="0" smtClean="0"/>
              <a:t>ПРОФИЛЬНОГО ОБУЧЕНИЯ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СОШ № 5 г. Рыбинск</a:t>
            </a:r>
          </a:p>
          <a:p>
            <a:r>
              <a:rPr lang="ru-RU" sz="2000" b="1" dirty="0" smtClean="0"/>
              <a:t>Ответственный за </a:t>
            </a:r>
            <a:r>
              <a:rPr lang="ru-RU" sz="2000" b="1" dirty="0" err="1" smtClean="0"/>
              <a:t>профориентационную</a:t>
            </a:r>
            <a:r>
              <a:rPr lang="ru-RU" sz="2000" b="1" dirty="0" smtClean="0"/>
              <a:t> работу </a:t>
            </a:r>
          </a:p>
          <a:p>
            <a:r>
              <a:rPr lang="ru-RU" sz="2000" b="1" dirty="0" smtClean="0"/>
              <a:t>Осипова Н.М.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4704"/>
            <a:ext cx="8305800" cy="26502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ВНЕУРОЧНОЙ ДЕЯТЕЛЬНОСТИ </a:t>
            </a:r>
            <a:b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БУДУЩАЯ КАРЬЕРА»</a:t>
            </a:r>
            <a:endParaRPr lang="ru-RU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2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I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>
                <a:solidFill>
                  <a:sysClr val="windowText" lastClr="000000"/>
                </a:solidFill>
              </a:rPr>
              <a:t>уровень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результатов</a:t>
            </a:r>
            <a:endParaRPr lang="ru-RU" sz="3200" dirty="0">
              <a:solidFill>
                <a:sysClr val="windowText" lastClr="000000"/>
              </a:solidFill>
            </a:endParaRP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понимает важность и значимость профессионального самоопределения личности;</a:t>
            </a: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владеет способами решения проблем, связанных с выбором образовательного маршрута и будущей сферы профессиональной деятельности;</a:t>
            </a: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адекватно оценивает результаты своей работы;</a:t>
            </a: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выполняет все условия и требования по реализации </a:t>
            </a:r>
            <a:r>
              <a:rPr lang="ru-RU" i="1" dirty="0" smtClean="0">
                <a:solidFill>
                  <a:schemeClr val="bg1"/>
                </a:solidFill>
              </a:rPr>
              <a:t>индивидуального образовательного маршрута.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</a:rPr>
              <a:t>Программа предусматривает достижение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/>
            </a:r>
            <a:br>
              <a:rPr lang="ru-RU" sz="2800" b="1" dirty="0" smtClean="0">
                <a:solidFill>
                  <a:sysClr val="windowText" lastClr="000000"/>
                </a:solidFill>
              </a:rPr>
            </a:br>
            <a:r>
              <a:rPr lang="ru-RU" sz="2800" b="1" dirty="0" smtClean="0">
                <a:solidFill>
                  <a:sysClr val="windowText" lastClr="000000"/>
                </a:solidFill>
              </a:rPr>
              <a:t>трех </a:t>
            </a:r>
            <a:r>
              <a:rPr lang="ru-RU" sz="2800" b="1" dirty="0">
                <a:solidFill>
                  <a:sysClr val="windowText" lastClr="000000"/>
                </a:solidFill>
              </a:rPr>
              <a:t>уровней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3130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>
                <a:solidFill>
                  <a:schemeClr val="bg1"/>
                </a:solidFill>
              </a:rPr>
              <a:t>умеет </a:t>
            </a:r>
            <a:r>
              <a:rPr lang="ru-RU" i="1" dirty="0">
                <a:solidFill>
                  <a:schemeClr val="bg1"/>
                </a:solidFill>
              </a:rPr>
              <a:t>работать в паре/группе;</a:t>
            </a: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понимает и принимает идеи </a:t>
            </a:r>
            <a:r>
              <a:rPr lang="ru-RU" i="1" dirty="0" smtClean="0">
                <a:solidFill>
                  <a:schemeClr val="bg1"/>
                </a:solidFill>
              </a:rPr>
              <a:t>другого человека;</a:t>
            </a:r>
            <a:endParaRPr lang="ru-RU" i="1" dirty="0">
              <a:solidFill>
                <a:schemeClr val="bg1"/>
              </a:solidFill>
            </a:endParaRP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умеет организовывать решение учебной задачи в совместной деятельности;</a:t>
            </a: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осуществляет взаимоконтроль в совместной деятельности;</a:t>
            </a:r>
          </a:p>
          <a:p>
            <a:pPr lvl="0"/>
            <a:r>
              <a:rPr lang="ru-RU" i="1" dirty="0">
                <a:solidFill>
                  <a:schemeClr val="bg1"/>
                </a:solidFill>
              </a:rPr>
              <a:t>адекватно оценивает результаты своей работы и работы другого человека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II</a:t>
            </a:r>
            <a:r>
              <a:rPr lang="ru-RU" b="1" dirty="0">
                <a:solidFill>
                  <a:sysClr val="windowText" lastClr="000000"/>
                </a:solidFill>
              </a:rPr>
              <a:t> уровень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3638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может </a:t>
            </a:r>
            <a:r>
              <a:rPr lang="ru-RU" sz="2800" i="1" dirty="0">
                <a:solidFill>
                  <a:schemeClr val="bg1"/>
                </a:solidFill>
              </a:rPr>
              <a:t>использовать приобретённые знания и умения в практической деятельности и повседневной жизни (проектирование образовательного маршрута, составление резюме и др.);</a:t>
            </a:r>
          </a:p>
          <a:p>
            <a:pPr lvl="0"/>
            <a:r>
              <a:rPr lang="ru-RU" sz="2800" i="1" dirty="0">
                <a:solidFill>
                  <a:schemeClr val="bg1"/>
                </a:solidFill>
              </a:rPr>
              <a:t>умеет нестандартно подходить к решению проблем, включая умение обеспечивать личную безопасность в различных жизненных ситуациях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III</a:t>
            </a:r>
            <a:r>
              <a:rPr lang="ru-RU" b="1" dirty="0">
                <a:solidFill>
                  <a:sysClr val="windowText" lastClr="000000"/>
                </a:solidFill>
              </a:rPr>
              <a:t> уровень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5835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Предполагаемые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выпускник школы осуществляет мотивированный и осознанный выбор </a:t>
            </a:r>
            <a:r>
              <a:rPr lang="ru-RU" sz="3200" dirty="0">
                <a:solidFill>
                  <a:schemeClr val="bg1"/>
                </a:solidFill>
              </a:rPr>
              <a:t>профессиональной сферы деятельности;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</a:rPr>
              <a:t>старшеклассник владеет мягкими навыками для всех видов профессиональной </a:t>
            </a:r>
            <a:r>
              <a:rPr lang="ru-RU" sz="3200" dirty="0" smtClean="0">
                <a:solidFill>
                  <a:schemeClr val="bg1"/>
                </a:solidFill>
              </a:rPr>
              <a:t>деятельности;</a:t>
            </a:r>
            <a:endParaRPr lang="ru-RU" sz="3200" dirty="0">
              <a:solidFill>
                <a:schemeClr val="bg1"/>
              </a:solidFill>
            </a:endParaRPr>
          </a:p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ученик умеет </a:t>
            </a:r>
            <a:r>
              <a:rPr lang="ru-RU" sz="3200" dirty="0">
                <a:solidFill>
                  <a:schemeClr val="bg1"/>
                </a:solidFill>
              </a:rPr>
              <a:t>проектировать профессиональную и личностную </a:t>
            </a:r>
            <a:r>
              <a:rPr lang="ru-RU" sz="3200" dirty="0" smtClean="0">
                <a:solidFill>
                  <a:schemeClr val="bg1"/>
                </a:solidFill>
              </a:rPr>
              <a:t>деятельность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ИНДИВИДАЛЬНАЯ ОБРАЗОВАТЕЛЬНАЯ ПРОГРАММА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ПРОГРАММА СОСТОИТ ИЗ ДВУХ  </a:t>
            </a:r>
            <a:br>
              <a:rPr lang="ru-RU" sz="2400" b="1" dirty="0" smtClean="0">
                <a:solidFill>
                  <a:sysClr val="windowText" lastClr="000000"/>
                </a:solidFill>
              </a:rPr>
            </a:br>
            <a:r>
              <a:rPr lang="ru-RU" sz="2400" b="1" dirty="0" smtClean="0">
                <a:solidFill>
                  <a:sysClr val="windowText" lastClr="000000"/>
                </a:solidFill>
              </a:rPr>
              <a:t>РАВНОЦЕННЫХ И ВЗАИМОСВЯЗАННЫХ БЛОКОВ</a:t>
            </a:r>
            <a:r>
              <a:rPr lang="ru-RU" sz="2400" b="1" dirty="0">
                <a:solidFill>
                  <a:sysClr val="windowText" lastClr="000000"/>
                </a:solidFill>
              </a:rPr>
              <a:t/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82752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ysClr val="windowText" lastClr="000000"/>
                </a:solidFill>
              </a:rPr>
              <a:t>психолого-педагогическое </a:t>
            </a:r>
            <a:r>
              <a:rPr lang="ru-RU" b="1" dirty="0">
                <a:solidFill>
                  <a:sysClr val="windowText" lastClr="000000"/>
                </a:solidFill>
              </a:rPr>
              <a:t>сопровождение, 17 ч</a:t>
            </a:r>
            <a:r>
              <a:rPr lang="ru-RU" b="1" dirty="0" smtClean="0">
                <a:solidFill>
                  <a:sysClr val="windowText" lastClr="0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Основное назначение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раскрытие ресурсов и возможностей личности ученика 10 класса в целях оптимизации действий по эффективному профессиональному  и личностному самоопределению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776096" cy="44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ysClr val="windowText" lastClr="000000"/>
                </a:solidFill>
              </a:rPr>
              <a:t>организационно-педагогическое </a:t>
            </a:r>
            <a:r>
              <a:rPr lang="ru-RU" b="1" dirty="0" smtClean="0">
                <a:solidFill>
                  <a:sysClr val="windowText" lastClr="000000"/>
                </a:solidFill>
              </a:rPr>
              <a:t>сопровождение</a:t>
            </a:r>
            <a:r>
              <a:rPr lang="ru-RU" dirty="0" smtClean="0">
                <a:solidFill>
                  <a:sysClr val="windowText" lastClr="000000"/>
                </a:solidFill>
              </a:rPr>
              <a:t>, 17 ч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назначение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раскрытие ресурсов и возможностей </a:t>
            </a:r>
            <a:r>
              <a:rPr lang="ru-RU" dirty="0" smtClean="0">
                <a:solidFill>
                  <a:schemeClr val="bg1"/>
                </a:solidFill>
              </a:rPr>
              <a:t>внешней среды для построения профессиональной карьеры в современном мире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Стрелка влево 1"/>
          <p:cNvSpPr/>
          <p:nvPr/>
        </p:nvSpPr>
        <p:spPr>
          <a:xfrm>
            <a:off x="2627784" y="980727"/>
            <a:ext cx="1008112" cy="48996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491538" y="986065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ysClr val="windowText" lastClr="000000"/>
                </a:solidFill>
                <a:effectLst/>
              </a:rPr>
              <a:t>Раздел 1</a:t>
            </a:r>
            <a:r>
              <a:rPr lang="ru-RU" sz="3100" b="1" dirty="0">
                <a:solidFill>
                  <a:sysClr val="windowText" lastClr="000000"/>
                </a:solidFill>
                <a:effectLst/>
              </a:rPr>
              <a:t>. </a:t>
            </a:r>
            <a:r>
              <a:rPr lang="ru-RU" sz="4000" b="1" dirty="0">
                <a:solidFill>
                  <a:sysClr val="windowText" lastClr="000000"/>
                </a:solidFill>
                <a:effectLst/>
              </a:rPr>
              <a:t>Целеполагание - начало </a:t>
            </a:r>
            <a:r>
              <a:rPr lang="ru-RU" sz="4000" b="1" dirty="0" smtClean="0">
                <a:solidFill>
                  <a:sysClr val="windowText" lastClr="000000"/>
                </a:solidFill>
                <a:effectLst/>
              </a:rPr>
              <a:t>пути</a:t>
            </a:r>
            <a:endParaRPr lang="ru-RU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индивидуальной образовательной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</a:t>
            </a:r>
            <a:r>
              <a:rPr lang="ru-RU" b="1" dirty="0" smtClean="0">
                <a:solidFill>
                  <a:schemeClr val="bg1"/>
                </a:solidFill>
              </a:rPr>
              <a:t>_________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 период обучения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10/11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классе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6685175"/>
              </p:ext>
            </p:extLst>
          </p:nvPr>
        </p:nvGraphicFramePr>
        <p:xfrm>
          <a:off x="4648200" y="1412775"/>
          <a:ext cx="4059237" cy="5436807"/>
        </p:xfrm>
        <a:graphic>
          <a:graphicData uri="http://schemas.openxmlformats.org/drawingml/2006/table">
            <a:tbl>
              <a:tblPr firstRow="1" firstCol="1" bandRow="1"/>
              <a:tblGrid>
                <a:gridCol w="21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99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Мои способности 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мотивация к трудовой деятельности.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Будущая сфера профессиональной деятельности, варианты профессии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я хочу учиться: ВПО, СПО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Факультет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Специальность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Альтернатива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Альтернатива 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22" marR="41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" y="2274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Раздел 2</a:t>
            </a:r>
            <a:r>
              <a:rPr lang="ru-RU" sz="2800" b="1" dirty="0">
                <a:solidFill>
                  <a:sysClr val="windowText" lastClr="000000"/>
                </a:solidFill>
                <a:effectLst/>
              </a:rPr>
              <a:t>.</a:t>
            </a:r>
            <a:r>
              <a:rPr lang="ru-RU" dirty="0">
                <a:effectLst/>
              </a:rPr>
              <a:t> </a:t>
            </a:r>
            <a:r>
              <a:rPr lang="ru-RU" sz="4000" b="1" dirty="0">
                <a:solidFill>
                  <a:sysClr val="windowText" lastClr="000000"/>
                </a:solidFill>
                <a:effectLst/>
              </a:rPr>
              <a:t>Современный мир </a:t>
            </a:r>
            <a:r>
              <a:rPr lang="ru-RU" sz="4000" b="1" dirty="0" smtClean="0">
                <a:solidFill>
                  <a:sysClr val="windowText" lastClr="000000"/>
                </a:solidFill>
                <a:effectLst/>
              </a:rPr>
              <a:t>профессий</a:t>
            </a:r>
            <a:endParaRPr lang="ru-RU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524000"/>
            <a:ext cx="4337624" cy="5073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Психолого-педагогическое сопровождение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ysClr val="windowText" lastClr="000000"/>
                </a:solidFill>
              </a:rPr>
              <a:t>Теория</a:t>
            </a:r>
            <a:endParaRPr lang="ru-RU" dirty="0" smtClean="0"/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знакомство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современным миром профессий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знакомство с «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жесткими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и «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мягкими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умениями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знакомство с универсальными компетенциями </a:t>
            </a:r>
          </a:p>
          <a:p>
            <a:pPr marL="0" indent="0">
              <a:buNone/>
            </a:pPr>
            <a:endParaRPr lang="ru-RU" sz="3200" b="1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</a:rPr>
              <a:t>Практика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составление портрета профессии, разработка заданий на выявление «жестких» и «мягких» умений профессии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56248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Организационно-педагогическое сопровождение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ysClr val="windowText" lastClr="000000"/>
                </a:solidFill>
              </a:rPr>
              <a:t>экскурсии на предприятия и организации города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ysClr val="windowText" lastClr="000000"/>
                </a:solidFill>
              </a:rPr>
              <a:t>работа с цифровыми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профориентационными</a:t>
            </a:r>
            <a:r>
              <a:rPr lang="ru-RU" b="1" dirty="0" smtClean="0">
                <a:solidFill>
                  <a:sysClr val="windowText" lastClr="000000"/>
                </a:solidFill>
              </a:rPr>
              <a:t> ресурсами 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9174"/>
            <a:ext cx="38884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2800" b="1" dirty="0" smtClean="0">
                <a:solidFill>
                  <a:sysClr val="windowText" lastClr="000000"/>
                </a:solidFill>
                <a:effectLst/>
              </a:rPr>
            </a:br>
            <a:r>
              <a:rPr lang="ru-RU" sz="2800" b="1" dirty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2800" b="1" dirty="0">
                <a:solidFill>
                  <a:sysClr val="windowText" lastClr="000000"/>
                </a:solidFill>
                <a:effectLst/>
              </a:rPr>
            </a:br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Раздел 3. </a:t>
            </a:r>
            <a:r>
              <a:rPr lang="ru-RU" sz="3600" b="1" dirty="0">
                <a:solidFill>
                  <a:sysClr val="windowText" lastClr="000000"/>
                </a:solidFill>
                <a:effectLst/>
              </a:rPr>
              <a:t>Я и </a:t>
            </a:r>
            <a:r>
              <a:rPr lang="ru-RU" sz="3600" b="1" dirty="0" smtClean="0">
                <a:solidFill>
                  <a:sysClr val="windowText" lastClr="000000"/>
                </a:solidFill>
                <a:effectLst/>
              </a:rPr>
              <a:t>профессия</a:t>
            </a:r>
            <a:r>
              <a:rPr lang="ru-RU" sz="3600" b="1" dirty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3600" b="1" dirty="0">
                <a:solidFill>
                  <a:sysClr val="windowText" lastClr="000000"/>
                </a:solidFill>
                <a:effectLst/>
              </a:rPr>
            </a:br>
            <a:endParaRPr lang="ru-RU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ysClr val="windowText" lastClr="000000"/>
                </a:solidFill>
              </a:rPr>
              <a:t>Основные задачи блока: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оптимизация обучения в профильной школе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развитие  предпосылок профессионально-важных качеств будущей профессии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комплекса универсальных компетенций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ysClr val="windowText" lastClr="000000"/>
                </a:solidFill>
              </a:rPr>
              <a:t>ВИДЫ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ysClr val="windowText" lastClr="000000"/>
                </a:solidFill>
              </a:rPr>
              <a:t>диагностика (комплекс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Ясюковой</a:t>
            </a:r>
            <a:r>
              <a:rPr lang="ru-RU" b="1" dirty="0" smtClean="0">
                <a:solidFill>
                  <a:sysClr val="windowText" lastClr="000000"/>
                </a:solidFill>
              </a:rPr>
              <a:t> Л.А. для учащихся 7-11 классов)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ysClr val="windowText" lastClr="000000"/>
                </a:solidFill>
              </a:rPr>
              <a:t>консультирование (ученик+ родитель)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ysClr val="windowText" lastClr="000000"/>
                </a:solidFill>
              </a:rPr>
              <a:t>деловая игра «Прием на работу»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ysClr val="windowText" lastClr="000000"/>
                </a:solidFill>
              </a:rPr>
              <a:t>рефлексия («Я и мои компетенции»)</a:t>
            </a:r>
          </a:p>
          <a:p>
            <a:pPr marL="0" indent="0">
              <a:buNone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7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Раздел 4</a:t>
            </a:r>
            <a:r>
              <a:rPr lang="ru-RU" sz="2800" b="1" dirty="0">
                <a:solidFill>
                  <a:sysClr val="windowText" lastClr="000000"/>
                </a:solidFill>
                <a:effectLst/>
              </a:rPr>
              <a:t>.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b="1" dirty="0" smtClean="0">
                <a:solidFill>
                  <a:sysClr val="windowText" lastClr="000000"/>
                </a:solidFill>
                <a:effectLst/>
              </a:rPr>
              <a:t>Карьера </a:t>
            </a:r>
            <a:r>
              <a:rPr lang="ru-RU" sz="3100" b="1" dirty="0">
                <a:solidFill>
                  <a:sysClr val="windowText" lastClr="000000"/>
                </a:solidFill>
                <a:effectLst/>
              </a:rPr>
              <a:t>и профессиональное </a:t>
            </a:r>
            <a:r>
              <a:rPr lang="ru-RU" sz="3100" b="1" dirty="0" smtClean="0">
                <a:solidFill>
                  <a:sysClr val="windowText" lastClr="000000"/>
                </a:solidFill>
                <a:effectLst/>
              </a:rPr>
              <a:t>образование</a:t>
            </a:r>
            <a:endParaRPr lang="ru-RU" sz="31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Непрерывное </a:t>
            </a:r>
            <a:r>
              <a:rPr lang="ru-RU" sz="2400" b="1" dirty="0">
                <a:solidFill>
                  <a:schemeClr val="bg1"/>
                </a:solidFill>
              </a:rPr>
              <a:t>образование</a:t>
            </a:r>
            <a:r>
              <a:rPr lang="ru-RU" sz="2400" dirty="0">
                <a:solidFill>
                  <a:schemeClr val="bg1"/>
                </a:solidFill>
              </a:rPr>
              <a:t>: виды и формы получения  профессионального образования.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практика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</a:rPr>
              <a:t>составление </a:t>
            </a:r>
            <a:r>
              <a:rPr lang="ru-RU" sz="2400" dirty="0" smtClean="0">
                <a:solidFill>
                  <a:schemeClr val="bg1"/>
                </a:solidFill>
              </a:rPr>
              <a:t>    каталога  «Образовательные </a:t>
            </a:r>
            <a:r>
              <a:rPr lang="ru-RU" sz="2400" dirty="0">
                <a:solidFill>
                  <a:schemeClr val="bg1"/>
                </a:solidFill>
              </a:rPr>
              <a:t>ресурсы и выбор профессии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Основы подготовки персонала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практика</a:t>
            </a:r>
            <a:r>
              <a:rPr lang="ru-RU" sz="2400" dirty="0" smtClean="0">
                <a:solidFill>
                  <a:schemeClr val="bg1"/>
                </a:solidFill>
              </a:rPr>
              <a:t>: деловая игра </a:t>
            </a:r>
            <a:r>
              <a:rPr lang="ru-RU" sz="2400" dirty="0">
                <a:solidFill>
                  <a:schemeClr val="bg1"/>
                </a:solidFill>
              </a:rPr>
              <a:t>«Обучение персонала</a:t>
            </a:r>
            <a:r>
              <a:rPr lang="ru-RU" sz="2400" dirty="0" smtClean="0">
                <a:solidFill>
                  <a:schemeClr val="bg1"/>
                </a:solidFill>
              </a:rPr>
              <a:t>»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233704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0722"/>
            <a:ext cx="3456384" cy="259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Содержание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общая </a:t>
            </a:r>
            <a:r>
              <a:rPr lang="ru-RU" b="1" dirty="0">
                <a:solidFill>
                  <a:schemeClr val="bg1"/>
                </a:solidFill>
              </a:rPr>
              <a:t>характеристика </a:t>
            </a:r>
            <a:r>
              <a:rPr lang="ru-RU" b="1" dirty="0" smtClean="0">
                <a:solidFill>
                  <a:schemeClr val="bg1"/>
                </a:solidFill>
              </a:rPr>
              <a:t>профессии</a:t>
            </a:r>
            <a:r>
              <a:rPr lang="ru-RU" dirty="0" smtClean="0">
                <a:solidFill>
                  <a:schemeClr val="bg1"/>
                </a:solidFill>
              </a:rPr>
              <a:t>: цель</a:t>
            </a:r>
            <a:r>
              <a:rPr lang="ru-RU" dirty="0">
                <a:solidFill>
                  <a:schemeClr val="bg1"/>
                </a:solidFill>
              </a:rPr>
              <a:t>, предмет и средства </a:t>
            </a:r>
            <a:r>
              <a:rPr lang="ru-RU" dirty="0" smtClean="0">
                <a:solidFill>
                  <a:schemeClr val="bg1"/>
                </a:solidFill>
              </a:rPr>
              <a:t>труда, профессионально-важные качества, </a:t>
            </a:r>
            <a:r>
              <a:rPr lang="ru-RU" dirty="0">
                <a:solidFill>
                  <a:schemeClr val="bg1"/>
                </a:solidFill>
              </a:rPr>
              <a:t>медицинские противопоказания, пути получения профессионального образования (учреждения СПО и ВПО), варианты </a:t>
            </a:r>
            <a:r>
              <a:rPr lang="ru-RU" dirty="0" smtClean="0">
                <a:solidFill>
                  <a:schemeClr val="bg1"/>
                </a:solidFill>
              </a:rPr>
              <a:t>трудоустройства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36504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Раздел 5</a:t>
            </a:r>
            <a:r>
              <a:rPr lang="ru-RU" sz="2800" b="1">
                <a:solidFill>
                  <a:sysClr val="windowText" lastClr="000000"/>
                </a:solidFill>
                <a:effectLst/>
              </a:rPr>
              <a:t>. </a:t>
            </a:r>
            <a:r>
              <a:rPr lang="ru-RU" sz="2800" b="1" smtClean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2800" b="1" smtClean="0">
                <a:solidFill>
                  <a:sysClr val="windowText" lastClr="000000"/>
                </a:solidFill>
                <a:effectLst/>
              </a:rPr>
            </a:br>
            <a:r>
              <a:rPr lang="ru-RU" sz="2800" b="1" smtClean="0">
                <a:solidFill>
                  <a:sysClr val="windowText" lastClr="000000"/>
                </a:solidFill>
                <a:effectLst/>
              </a:rPr>
              <a:t>Профориентационный</a:t>
            </a:r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 </a:t>
            </a:r>
            <a:r>
              <a:rPr lang="ru-RU" sz="2800" b="1" dirty="0">
                <a:solidFill>
                  <a:sysClr val="windowText" lastClr="000000"/>
                </a:solidFill>
                <a:effectLst/>
              </a:rPr>
              <a:t>проект «Моя </a:t>
            </a:r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карьера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Компетенции 21 века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РЕФЛЕКСИЯ ИНДИВИДУПЛЬНО-ОБРАЗОВАТЕЛЬНОЙ ПРОГРАММЫ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Уважаемые ученики! 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Просим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Вас ответить на нижеприведенные вопросы по реализации индивидуального образовательного маршрута (далее ИОМ) в 10 классе. Отвечайте искренне, это рефлексия ваших достижений и провалов, возможностей и ресурсов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Для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дальнейшего успеха нужно быть честным, объективным и адекватным в оценке себя и своей работы в 10 классе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На сколько процентов вы достигли цели 10 класса ______ % (от 0% до 100%) 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Что удалось выполнить из ИОМ за 10 класс (не менее 3 ваших достижений) 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Что не удалось выполнить из ИОМ за 10 класс (не менее 3 ваших «провалов»/ «обещаний») </a:t>
            </a:r>
          </a:p>
        </p:txBody>
      </p:sp>
    </p:spTree>
    <p:extLst>
      <p:ext uri="{BB962C8B-B14F-4D97-AF65-F5344CB8AC3E}">
        <p14:creationId xmlns:p14="http://schemas.microsoft.com/office/powerpoint/2010/main" val="22654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803</Words>
  <Application>Microsoft Office PowerPoint</Application>
  <PresentationFormat>Экран (4:3)</PresentationFormat>
  <Paragraphs>130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</vt:lpstr>
      <vt:lpstr>Wingdings 2</vt:lpstr>
      <vt:lpstr>Бумажная</vt:lpstr>
      <vt:lpstr>ПРОГРАММА ВНЕУРОЧНОЙ ДЕЯТЕЛЬНОСТИ  «МОЯ БУДУЩАЯ КАРЬЕРА»</vt:lpstr>
      <vt:lpstr>ИНДИВИДАЛЬНАЯ ОБРАЗОВАТЕЛЬНАЯ ПРОГРАММА</vt:lpstr>
      <vt:lpstr>ПРОГРАММА СОСТОИТ ИЗ ДВУХ   РАВНОЦЕННЫХ И ВЗАИМОСВЯЗАННЫХ БЛОКОВ </vt:lpstr>
      <vt:lpstr>Раздел 1. Целеполагание - начало пути</vt:lpstr>
      <vt:lpstr>Раздел 2. Современный мир профессий</vt:lpstr>
      <vt:lpstr>  Раздел 3. Я и профессия </vt:lpstr>
      <vt:lpstr>Раздел 4.  Карьера и профессиональное образование</vt:lpstr>
      <vt:lpstr>Раздел 5.  Профориентационный проект «Моя карьера</vt:lpstr>
      <vt:lpstr>РЕФЛЕКСИЯ ИНДИВИДУПЛЬНО-ОБРАЗОВАТЕЛЬНОЙ ПРОГРАММЫ</vt:lpstr>
      <vt:lpstr>Программа предусматривает достижение  трех уровней результатов</vt:lpstr>
      <vt:lpstr>II уровень результатов</vt:lpstr>
      <vt:lpstr>III уровень результатов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ВНЕУРОЧНОЙ ДЕЯТЕЛЬНОСТИ  МОЯ БУДУЩАЯ КАРЬЕРА</dc:title>
  <dc:creator>9546</dc:creator>
  <cp:lastModifiedBy>Елена Станиславовна Боярова</cp:lastModifiedBy>
  <cp:revision>25</cp:revision>
  <dcterms:created xsi:type="dcterms:W3CDTF">2020-06-21T18:01:38Z</dcterms:created>
  <dcterms:modified xsi:type="dcterms:W3CDTF">2020-06-25T08:19:51Z</dcterms:modified>
</cp:coreProperties>
</file>