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</p:sldMasterIdLst>
  <p:notesMasterIdLst>
    <p:notesMasterId r:id="rId17"/>
  </p:notesMasterIdLst>
  <p:sldIdLst>
    <p:sldId id="256" r:id="rId4"/>
    <p:sldId id="261" r:id="rId5"/>
    <p:sldId id="262" r:id="rId6"/>
    <p:sldId id="260" r:id="rId7"/>
    <p:sldId id="265" r:id="rId8"/>
    <p:sldId id="267" r:id="rId9"/>
    <p:sldId id="269" r:id="rId10"/>
    <p:sldId id="268" r:id="rId11"/>
    <p:sldId id="270" r:id="rId12"/>
    <p:sldId id="271" r:id="rId13"/>
    <p:sldId id="272" r:id="rId14"/>
    <p:sldId id="266" r:id="rId15"/>
    <p:sldId id="26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CC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B423F1-4820-484A-B156-78818B9E979B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EED6A-F661-418D-9BCA-5D344165EB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288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83B44-BC30-43C0-8E4E-4AFAC41D5C20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78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13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5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31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57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241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73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7053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5842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7978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82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239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9971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7331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63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728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701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940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25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6927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580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150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366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651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147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 trans="3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209" y="-97642"/>
            <a:ext cx="9252520" cy="697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4583" y="4581128"/>
            <a:ext cx="8424936" cy="936104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ru-RU" sz="6600" spc="50" dirty="0" smtClean="0">
                <a:ln w="11430"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 Центр «Стимул»</a:t>
            </a:r>
            <a:endParaRPr lang="ru-RU" sz="6600" spc="50" dirty="0">
              <a:ln w="11430">
                <a:solidFill>
                  <a:schemeClr val="accent2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341784" y="15213"/>
            <a:ext cx="8568952" cy="4410824"/>
          </a:xfrm>
          <a:effectLst/>
        </p:spPr>
        <p:txBody>
          <a:bodyPr>
            <a:noAutofit/>
          </a:bodyPr>
          <a:lstStyle/>
          <a:p>
            <a:pPr marL="0" indent="0" algn="r">
              <a:spcBef>
                <a:spcPct val="0"/>
              </a:spcBef>
              <a:buSzPct val="128000"/>
              <a:buNone/>
            </a:pPr>
            <a:r>
              <a:rPr lang="ru-RU" sz="8000" b="1" i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Тутаевский Муниципальный район</a:t>
            </a:r>
          </a:p>
        </p:txBody>
      </p:sp>
    </p:spTree>
    <p:extLst>
      <p:ext uri="{BB962C8B-B14F-4D97-AF65-F5344CB8AC3E}">
        <p14:creationId xmlns:p14="http://schemas.microsoft.com/office/powerpoint/2010/main" val="92060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980728"/>
            <a:ext cx="8568952" cy="93610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/>
              <a:t>Блок 4</a:t>
            </a:r>
            <a:br>
              <a:rPr lang="ru-RU" sz="2800" dirty="0" smtClean="0"/>
            </a:br>
            <a:r>
              <a:rPr lang="ru-RU" sz="2800" dirty="0" smtClean="0"/>
              <a:t>занятие «</a:t>
            </a:r>
            <a:r>
              <a:rPr lang="ru-RU" sz="2800" dirty="0"/>
              <a:t>Конфликты и способы выхода из конфликтных ситуаций»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484784"/>
            <a:ext cx="8784976" cy="5134352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Знакомство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с понятием «конфликт», видами конфликтов и способами их разрешения, актуализация опыта переживания конфликта, осознание специфики поведения в конфликте подростков и детей, развитие коммуникативных навыков; социальной компетентности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Навыки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над которыми работаем: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дифференцировать существенные критерии в разных ситуациях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выбирать эффективную стратегию поведения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отстаивать свою позицию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задавать вопросы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вступать в обсуждение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принимать решения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01357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8460432" cy="11430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Блок 5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занятие </a:t>
            </a:r>
            <a:r>
              <a:rPr lang="ru-RU" sz="2800" dirty="0"/>
              <a:t>«Путешествие в мир эмоций и чувств»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9416"/>
            <a:ext cx="8856984" cy="48463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Отработка навыка </a:t>
            </a:r>
            <a:r>
              <a:rPr lang="ru-RU" sz="2800" dirty="0">
                <a:solidFill>
                  <a:srgbClr val="000000"/>
                </a:solidFill>
                <a:latin typeface="Times New Roman"/>
                <a:ea typeface="Times New Roman"/>
              </a:rPr>
              <a:t>выражения своих чувств и эмоций, проявлять и показывать свой эмоциональный мир</a:t>
            </a:r>
            <a:r>
              <a:rPr lang="ru-RU" sz="28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0" indent="0">
              <a:buNone/>
            </a:pPr>
            <a:endParaRPr lang="ru-RU" sz="2800" dirty="0">
              <a:solidFill>
                <a:srgbClr val="000000"/>
              </a:solidFill>
              <a:latin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Навыки, над которыми работаем: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сказать о своих чувствах другому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обратиться за помощью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замечать состояние других участников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контролировать свои эмоции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выдерживать стрессовую </a:t>
            </a: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ситуацию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26508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992888" cy="770344"/>
          </a:xfrm>
        </p:spPr>
        <p:txBody>
          <a:bodyPr>
            <a:noAutofit/>
          </a:bodyPr>
          <a:lstStyle/>
          <a:p>
            <a:pPr indent="190500" algn="r">
              <a:lnSpc>
                <a:spcPct val="150000"/>
              </a:lnSpc>
              <a:spcBef>
                <a:spcPts val="450"/>
              </a:spcBef>
              <a:spcAft>
                <a:spcPts val="0"/>
              </a:spcAft>
            </a:pPr>
            <a:r>
              <a:rPr lang="ru-RU" sz="4400" dirty="0"/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280920" cy="5400600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расширены знания и представления подростков о себе;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сформирована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способность адекватно оценить себя на основе внутренней системы ценностей;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развита уверенность в себе, ощущение ценности собственной личности;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сформировано стремление к самопознанию и саморазвитию.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44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208912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800" dirty="0" smtClean="0"/>
              <a:t>Спасибо за внимание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116034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780928"/>
            <a:ext cx="8564488" cy="3624808"/>
          </a:xfrm>
        </p:spPr>
        <p:txBody>
          <a:bodyPr>
            <a:normAutofit fontScale="90000"/>
          </a:bodyPr>
          <a:lstStyle/>
          <a:p>
            <a:r>
              <a:rPr lang="ru-RU" dirty="0"/>
              <a:t>Дополнительная общеобразовательная общеразвивающая программа социально - педагогической направленности 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7300" i="1" dirty="0" smtClean="0"/>
              <a:t>«Формула успеха»</a:t>
            </a:r>
            <a:r>
              <a:rPr lang="ru-RU" sz="7300" i="1" dirty="0"/>
              <a:t/>
            </a:r>
            <a:br>
              <a:rPr lang="ru-RU" sz="7300" i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661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dirty="0" smtClean="0"/>
              <a:t>Цель программы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44824"/>
            <a:ext cx="7992888" cy="4846320"/>
          </a:xfrm>
        </p:spPr>
        <p:txBody>
          <a:bodyPr/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помочь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детям лучше узнать себя, свои сильные стороны, развить чувство собственного достоинства, преодолеть неуверенность, страх; наиболее успешно и полно реализовать себя в поведении и деятельности.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153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39000" cy="770344"/>
          </a:xfrm>
        </p:spPr>
        <p:txBody>
          <a:bodyPr>
            <a:normAutofit/>
          </a:bodyPr>
          <a:lstStyle/>
          <a:p>
            <a:pPr algn="r"/>
            <a:r>
              <a:rPr lang="ru-RU" sz="4400" dirty="0"/>
              <a:t>задачи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064896" cy="5400600"/>
          </a:xfrm>
        </p:spPr>
        <p:txBody>
          <a:bodyPr>
            <a:normAutofit fontScale="92500" lnSpcReduction="10000"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развитие представления о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себе;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формирование возможности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распознавать собственные личностные качества;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формирование способности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анализировать свои личностные качества; обратить внимание на то, что у каждого качества есть две стороны позитивная и негативная, </a:t>
            </a:r>
            <a:endParaRPr lang="ru-RU" sz="2800" dirty="0" smtClean="0">
              <a:latin typeface="Times New Roman"/>
              <a:ea typeface="Times New Roman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развитие умения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устанавливать контакт; </a:t>
            </a:r>
            <a:endParaRPr lang="ru-RU" sz="20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Symbol"/>
              <a:buChar char=""/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развитие наблюдательности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в общении.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58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88640"/>
            <a:ext cx="8676456" cy="66693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3600" b="1" i="1" dirty="0"/>
              <a:t>К</a:t>
            </a:r>
            <a:r>
              <a:rPr lang="ru-RU" sz="3600" b="1" i="1" dirty="0" smtClean="0"/>
              <a:t>онтингент:</a:t>
            </a:r>
            <a:r>
              <a:rPr lang="ru-RU" sz="3600" b="1" dirty="0" smtClean="0"/>
              <a:t> </a:t>
            </a:r>
          </a:p>
          <a:p>
            <a:pPr marL="0" indent="0" algn="ctr">
              <a:buNone/>
            </a:pPr>
            <a:r>
              <a:rPr lang="ru-RU" sz="3600" dirty="0" smtClean="0"/>
              <a:t>обучающиеся 12 </a:t>
            </a:r>
            <a:r>
              <a:rPr lang="ru-RU" sz="3600" dirty="0"/>
              <a:t>– </a:t>
            </a:r>
            <a:r>
              <a:rPr lang="ru-RU" sz="3600" dirty="0" smtClean="0"/>
              <a:t>15 </a:t>
            </a:r>
            <a:r>
              <a:rPr lang="ru-RU" sz="3600" dirty="0"/>
              <a:t>лет</a:t>
            </a:r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b="1" i="1" dirty="0" smtClean="0"/>
              <a:t>Объём </a:t>
            </a:r>
            <a:r>
              <a:rPr lang="ru-RU" sz="3600" b="1" i="1" dirty="0"/>
              <a:t>программы: </a:t>
            </a:r>
            <a:endParaRPr lang="ru-RU" sz="3600" b="1" i="1" dirty="0" smtClean="0"/>
          </a:p>
          <a:p>
            <a:pPr marL="0" indent="0" algn="ctr">
              <a:buNone/>
            </a:pPr>
            <a:r>
              <a:rPr lang="ru-RU" sz="3600" dirty="0" smtClean="0"/>
              <a:t>5 занятий</a:t>
            </a:r>
            <a:endParaRPr lang="ru-RU" sz="3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b="1" i="1" dirty="0" smtClean="0"/>
              <a:t>Количество </a:t>
            </a:r>
            <a:r>
              <a:rPr lang="ru-RU" sz="3600" b="1" i="1" dirty="0"/>
              <a:t>часов в неделю: </a:t>
            </a:r>
            <a:endParaRPr lang="ru-RU" sz="3600" b="1" i="1" dirty="0" smtClean="0"/>
          </a:p>
          <a:p>
            <a:pPr marL="0" indent="0" algn="ctr">
              <a:buNone/>
            </a:pPr>
            <a:r>
              <a:rPr lang="ru-RU" sz="3600" dirty="0" smtClean="0"/>
              <a:t>1 </a:t>
            </a:r>
            <a:r>
              <a:rPr lang="ru-RU" sz="3600" dirty="0"/>
              <a:t>занятие (1 – 1,5 </a:t>
            </a:r>
            <a:r>
              <a:rPr lang="ru-RU" sz="3600" dirty="0" smtClean="0"/>
              <a:t>часа).</a:t>
            </a:r>
            <a:endParaRPr lang="ru-RU" sz="3600" dirty="0"/>
          </a:p>
          <a:p>
            <a:pPr marL="0" indent="0" algn="ctr">
              <a:buNone/>
            </a:pPr>
            <a:endParaRPr lang="ru-RU" sz="3600" dirty="0" smtClean="0"/>
          </a:p>
          <a:p>
            <a:pPr marL="0" indent="0" algn="ctr">
              <a:buNone/>
            </a:pPr>
            <a:r>
              <a:rPr lang="ru-RU" sz="3600" b="1" i="1" dirty="0" smtClean="0"/>
              <a:t>Форма </a:t>
            </a:r>
            <a:r>
              <a:rPr lang="ru-RU" sz="3600" b="1" i="1" dirty="0"/>
              <a:t>работы: </a:t>
            </a:r>
            <a:endParaRPr lang="ru-RU" sz="3600" b="1" i="1" dirty="0" smtClean="0"/>
          </a:p>
          <a:p>
            <a:pPr marL="0" indent="0" algn="ctr">
              <a:buNone/>
            </a:pPr>
            <a:r>
              <a:rPr lang="ru-RU" sz="3600" dirty="0" smtClean="0"/>
              <a:t>групповая </a:t>
            </a:r>
            <a:endParaRPr lang="ru-RU" sz="3600" dirty="0"/>
          </a:p>
          <a:p>
            <a:pPr algn="ctr"/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7280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692696"/>
            <a:ext cx="9144000" cy="581704"/>
          </a:xfrm>
        </p:spPr>
        <p:txBody>
          <a:bodyPr>
            <a:noAutofit/>
          </a:bodyPr>
          <a:lstStyle/>
          <a:p>
            <a:pPr marL="271780" algn="ctr">
              <a:lnSpc>
                <a:spcPct val="150000"/>
              </a:lnSpc>
              <a:spcAft>
                <a:spcPts val="0"/>
              </a:spcAft>
            </a:pPr>
            <a:r>
              <a:rPr lang="ru-RU" sz="3200" dirty="0"/>
              <a:t>Материально – техническое  </a:t>
            </a:r>
            <a:r>
              <a:rPr lang="ru-RU" sz="3200" dirty="0" smtClean="0"/>
              <a:t>оснащение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064896" cy="5400600"/>
          </a:xfrm>
        </p:spPr>
        <p:txBody>
          <a:bodyPr>
            <a:normAutofit fontScale="85000" lnSpcReduction="10000"/>
          </a:bodyPr>
          <a:lstStyle/>
          <a:p>
            <a:pPr indent="31750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аудиторная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доска с магнитной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поверхностью;</a:t>
            </a:r>
          </a:p>
          <a:p>
            <a:pPr indent="31750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листы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формат А-4, шариковые ручки, цветные карандаши, фломастеры, бланки для выполнения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заданий;</a:t>
            </a:r>
          </a:p>
          <a:p>
            <a:pPr indent="317500" algn="just">
              <a:lnSpc>
                <a:spcPct val="150000"/>
              </a:lnSpc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кинетический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песок», песочница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 миниатюрными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фигурками,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кварцевый песок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;</a:t>
            </a:r>
          </a:p>
          <a:p>
            <a:pPr indent="31750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«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световые столы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»;</a:t>
            </a:r>
          </a:p>
          <a:p>
            <a:pPr indent="31750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тканевый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разноцветный «парашют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»;</a:t>
            </a:r>
          </a:p>
          <a:p>
            <a:pPr indent="31750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наборы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метафорических </a:t>
            </a: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карт;</a:t>
            </a:r>
          </a:p>
          <a:p>
            <a:pPr indent="317500"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 smtClean="0">
                <a:latin typeface="Times New Roman"/>
                <a:ea typeface="Times New Roman"/>
                <a:cs typeface="Times New Roman"/>
              </a:rPr>
              <a:t>аудиозапись 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с релаксационной музыкой.</a:t>
            </a:r>
            <a:endParaRPr lang="ru-RU" sz="20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61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7239000" cy="9143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Блок 1</a:t>
            </a:r>
            <a:br>
              <a:rPr lang="ru-RU" sz="3200" dirty="0" smtClean="0"/>
            </a:br>
            <a:r>
              <a:rPr lang="ru-RU" sz="3200" dirty="0" smtClean="0"/>
              <a:t>занятие «Кто я?»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96752"/>
            <a:ext cx="8784976" cy="554461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Создание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благоприятных условий для работы, установление контакта с учащимися, информирование о целях занятий, формирование положительной мотивации, обсуждение правил групповой работы. Содействие в формировании гармоничной Я –концепции, развитие навыка самоанализа, принятия себя.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800" dirty="0" smtClean="0">
              <a:latin typeface="Times New Roman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Навыки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над которыми работаем: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следовать правилам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ориентироваться в собственных ценностях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вступать в обсуждение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понимать свое </a:t>
            </a:r>
            <a:r>
              <a:rPr lang="ru-RU" sz="2800" i="1" dirty="0" smtClean="0">
                <a:latin typeface="Times New Roman"/>
                <a:ea typeface="Calibri"/>
                <a:cs typeface="Times New Roman"/>
              </a:rPr>
              <a:t>состояние</a:t>
            </a:r>
            <a:endParaRPr lang="ru-RU" sz="2400" dirty="0"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83563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7239000" cy="72008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3200" dirty="0" smtClean="0"/>
              <a:t>Блок 2</a:t>
            </a:r>
            <a:br>
              <a:rPr lang="ru-RU" sz="3200" dirty="0" smtClean="0"/>
            </a:br>
            <a:r>
              <a:rPr lang="ru-RU" sz="3200" dirty="0" smtClean="0"/>
              <a:t>занятие </a:t>
            </a:r>
            <a:r>
              <a:rPr lang="ru-RU" sz="3200" dirty="0"/>
              <a:t>«Я и другие»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12968" cy="5544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Стимулирование осознания учащимся своих индивидуальных личностных черт и сопоставление себя с окружающими. 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представления о роли общения в жизни участников и необходимости совершенствования навыков общения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Навыки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, над которыми работаем: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сказать о своих чувствах другому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обратиться за помощью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замечать состояние других участников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контролировать свои эмоции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давать место другому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076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7920880" cy="1143000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800" dirty="0" smtClean="0"/>
              <a:t>Блок 3</a:t>
            </a:r>
            <a:br>
              <a:rPr lang="ru-RU" sz="2800" dirty="0" smtClean="0"/>
            </a:br>
            <a:r>
              <a:rPr lang="ru-RU" sz="2800" dirty="0" smtClean="0"/>
              <a:t>Занятие</a:t>
            </a:r>
            <a:r>
              <a:rPr lang="ru-RU" sz="2800" dirty="0"/>
              <a:t> </a:t>
            </a:r>
            <a:r>
              <a:rPr lang="ru-RU" sz="2800" dirty="0" smtClean="0"/>
              <a:t>«Границы </a:t>
            </a:r>
            <a:r>
              <a:rPr lang="ru-RU" sz="2800" dirty="0"/>
              <a:t>– не клетка, а опора»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256584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dirty="0" smtClean="0">
                <a:latin typeface="Times New Roman"/>
                <a:ea typeface="Calibri"/>
                <a:cs typeface="Times New Roman"/>
              </a:rPr>
              <a:t>Формирование </a:t>
            </a:r>
            <a:r>
              <a:rPr lang="ru-RU" sz="2800" dirty="0">
                <a:latin typeface="Times New Roman"/>
                <a:ea typeface="Calibri"/>
                <a:cs typeface="Times New Roman"/>
              </a:rPr>
              <a:t>у учащихся понятия «собственных границ личности» через самопознание</a:t>
            </a:r>
            <a:r>
              <a:rPr lang="ru-RU" sz="2800" dirty="0" smtClean="0">
                <a:latin typeface="Times New Roman"/>
                <a:ea typeface="Calibri"/>
                <a:cs typeface="Times New Roman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800" dirty="0">
                <a:latin typeface="Times New Roman"/>
                <a:ea typeface="Calibri"/>
                <a:cs typeface="Times New Roman"/>
              </a:rPr>
              <a:t>Навыки, над которыми работаем: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распознавать собственные чувства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дифференцировать существенные критерии в разных ситуациях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работать в </a:t>
            </a:r>
            <a:r>
              <a:rPr lang="ru-RU" sz="2800" i="1" dirty="0" err="1">
                <a:latin typeface="Times New Roman"/>
                <a:ea typeface="Calibri"/>
                <a:cs typeface="Times New Roman"/>
              </a:rPr>
              <a:t>микрогруппе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успешно действовать в ситуации неопределенности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/>
              <a:buChar char=""/>
            </a:pPr>
            <a:r>
              <a:rPr lang="ru-RU" sz="2800" i="1" dirty="0">
                <a:latin typeface="Times New Roman"/>
                <a:ea typeface="Calibri"/>
                <a:cs typeface="Times New Roman"/>
              </a:rPr>
              <a:t>Умение находить ресурсы (внешние и внутренние)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1856443"/>
      </p:ext>
    </p:extLst>
  </p:cSld>
  <p:clrMapOvr>
    <a:masterClrMapping/>
  </p:clrMapOvr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565</Words>
  <Application>Microsoft Office PowerPoint</Application>
  <PresentationFormat>Экран (4:3)</PresentationFormat>
  <Paragraphs>82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24" baseType="lpstr">
      <vt:lpstr>Arial</vt:lpstr>
      <vt:lpstr>Calibri</vt:lpstr>
      <vt:lpstr>Georgia</vt:lpstr>
      <vt:lpstr>Symbol</vt:lpstr>
      <vt:lpstr>Times New Roman</vt:lpstr>
      <vt:lpstr>Trebuchet MS</vt:lpstr>
      <vt:lpstr>Wingdings</vt:lpstr>
      <vt:lpstr>Wingdings 2</vt:lpstr>
      <vt:lpstr>Тема Office</vt:lpstr>
      <vt:lpstr>Воздушный поток</vt:lpstr>
      <vt:lpstr>Изящная</vt:lpstr>
      <vt:lpstr>МУ Центр «Стимул»</vt:lpstr>
      <vt:lpstr>Дополнительная общеобразовательная общеразвивающая программа социально - педагогической направленности   «Формула успеха»   </vt:lpstr>
      <vt:lpstr>Цель программы</vt:lpstr>
      <vt:lpstr>задачи</vt:lpstr>
      <vt:lpstr>Презентация PowerPoint</vt:lpstr>
      <vt:lpstr>Материально – техническое  оснащение</vt:lpstr>
      <vt:lpstr>Блок 1 занятие «Кто я?»</vt:lpstr>
      <vt:lpstr>Блок 2 занятие «Я и другие» </vt:lpstr>
      <vt:lpstr>Блок 3 Занятие «Границы – не клетка, а опора» </vt:lpstr>
      <vt:lpstr>Блок 4 занятие «Конфликты и способы выхода из конфликтных ситуаций» </vt:lpstr>
      <vt:lpstr>Блок 5  занятие «Путешествие в мир эмоций и чувств»</vt:lpstr>
      <vt:lpstr>Ожидаемые результаты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 Центр «Стимул»</dc:title>
  <dc:creator>Windows 8</dc:creator>
  <cp:lastModifiedBy>Елена Станиславовна Боярова</cp:lastModifiedBy>
  <cp:revision>8</cp:revision>
  <dcterms:created xsi:type="dcterms:W3CDTF">2020-06-26T10:27:39Z</dcterms:created>
  <dcterms:modified xsi:type="dcterms:W3CDTF">2020-06-29T07:39:26Z</dcterms:modified>
</cp:coreProperties>
</file>