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  <p:sldMasterId id="2147483741" r:id="rId3"/>
    <p:sldMasterId id="2147483777" r:id="rId4"/>
    <p:sldMasterId id="2147483837" r:id="rId5"/>
    <p:sldMasterId id="2147483897" r:id="rId6"/>
  </p:sldMasterIdLst>
  <p:notesMasterIdLst>
    <p:notesMasterId r:id="rId39"/>
  </p:notesMasterIdLst>
  <p:handoutMasterIdLst>
    <p:handoutMasterId r:id="rId40"/>
  </p:handoutMasterIdLst>
  <p:sldIdLst>
    <p:sldId id="489" r:id="rId7"/>
    <p:sldId id="475" r:id="rId8"/>
    <p:sldId id="464" r:id="rId9"/>
    <p:sldId id="471" r:id="rId10"/>
    <p:sldId id="486" r:id="rId11"/>
    <p:sldId id="472" r:id="rId12"/>
    <p:sldId id="473" r:id="rId13"/>
    <p:sldId id="474" r:id="rId14"/>
    <p:sldId id="445" r:id="rId15"/>
    <p:sldId id="446" r:id="rId16"/>
    <p:sldId id="451" r:id="rId17"/>
    <p:sldId id="407" r:id="rId18"/>
    <p:sldId id="459" r:id="rId19"/>
    <p:sldId id="422" r:id="rId20"/>
    <p:sldId id="469" r:id="rId21"/>
    <p:sldId id="431" r:id="rId22"/>
    <p:sldId id="393" r:id="rId23"/>
    <p:sldId id="432" r:id="rId24"/>
    <p:sldId id="433" r:id="rId25"/>
    <p:sldId id="434" r:id="rId26"/>
    <p:sldId id="460" r:id="rId27"/>
    <p:sldId id="461" r:id="rId28"/>
    <p:sldId id="421" r:id="rId29"/>
    <p:sldId id="465" r:id="rId30"/>
    <p:sldId id="483" r:id="rId31"/>
    <p:sldId id="490" r:id="rId32"/>
    <p:sldId id="491" r:id="rId33"/>
    <p:sldId id="492" r:id="rId34"/>
    <p:sldId id="493" r:id="rId35"/>
    <p:sldId id="494" r:id="rId36"/>
    <p:sldId id="495" r:id="rId37"/>
    <p:sldId id="283" r:id="rId3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0000"/>
    <a:srgbClr val="0046D2"/>
    <a:srgbClr val="35496D"/>
    <a:srgbClr val="4A80C2"/>
    <a:srgbClr val="23A7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91" autoAdjust="0"/>
    <p:restoredTop sz="94675" autoAdjust="0"/>
  </p:normalViewPr>
  <p:slideViewPr>
    <p:cSldViewPr>
      <p:cViewPr>
        <p:scale>
          <a:sx n="80" d="100"/>
          <a:sy n="80" d="100"/>
        </p:scale>
        <p:origin x="-85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C6FF7-7873-4232-B36D-6A58C5EC5D46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220345-2D46-4DE9-B794-80B8AADD1518}">
      <dgm:prSet phldrT="[Текст]" custT="1"/>
      <dgm:spPr/>
      <dgm:t>
        <a:bodyPr/>
        <a:lstStyle/>
        <a:p>
          <a:r>
            <a:rPr lang="ru-RU" sz="2400" b="1" dirty="0" smtClean="0"/>
            <a:t>Идея межнационального согласия и межкультурных коммуникаций</a:t>
          </a:r>
        </a:p>
      </dgm:t>
    </dgm:pt>
    <dgm:pt modelId="{1E00CB31-A28E-4AD6-ABCD-628C209F9887}" type="parTrans" cxnId="{35964B7A-5117-440D-9A77-56600C9EAD5B}">
      <dgm:prSet/>
      <dgm:spPr/>
      <dgm:t>
        <a:bodyPr/>
        <a:lstStyle/>
        <a:p>
          <a:endParaRPr lang="ru-RU"/>
        </a:p>
      </dgm:t>
    </dgm:pt>
    <dgm:pt modelId="{D468325B-C2BB-4592-BDEF-B8729F913800}" type="sibTrans" cxnId="{35964B7A-5117-440D-9A77-56600C9EAD5B}">
      <dgm:prSet/>
      <dgm:spPr/>
      <dgm:t>
        <a:bodyPr/>
        <a:lstStyle/>
        <a:p>
          <a:endParaRPr lang="ru-RU"/>
        </a:p>
      </dgm:t>
    </dgm:pt>
    <dgm:pt modelId="{55CBA78F-6237-4D9E-8258-8FEB0D3344A5}">
      <dgm:prSet phldrT="[Текст]" custT="1"/>
      <dgm:spPr/>
      <dgm:t>
        <a:bodyPr/>
        <a:lstStyle/>
        <a:p>
          <a:r>
            <a:rPr lang="ru-RU" sz="2400" b="1" dirty="0" smtClean="0"/>
            <a:t>Идея диалога </a:t>
          </a:r>
        </a:p>
      </dgm:t>
    </dgm:pt>
    <dgm:pt modelId="{166F77EC-EA57-47B0-A88D-0565D95B5DE8}" type="parTrans" cxnId="{78F21456-A1E9-4690-AFF9-1AB26051C95C}">
      <dgm:prSet/>
      <dgm:spPr/>
      <dgm:t>
        <a:bodyPr/>
        <a:lstStyle/>
        <a:p>
          <a:endParaRPr lang="ru-RU"/>
        </a:p>
      </dgm:t>
    </dgm:pt>
    <dgm:pt modelId="{199D450C-705E-41B8-A003-00063156DD1F}" type="sibTrans" cxnId="{78F21456-A1E9-4690-AFF9-1AB26051C95C}">
      <dgm:prSet/>
      <dgm:spPr/>
      <dgm:t>
        <a:bodyPr/>
        <a:lstStyle/>
        <a:p>
          <a:endParaRPr lang="ru-RU"/>
        </a:p>
      </dgm:t>
    </dgm:pt>
    <dgm:pt modelId="{41105C72-48F2-4FCD-86DB-1CB4829F5008}">
      <dgm:prSet phldrT="[Текст]" custT="1"/>
      <dgm:spPr/>
      <dgm:t>
        <a:bodyPr/>
        <a:lstStyle/>
        <a:p>
          <a:r>
            <a:rPr lang="ru-RU" sz="2400" b="1" dirty="0" smtClean="0"/>
            <a:t>Идея социального партнерства </a:t>
          </a:r>
        </a:p>
      </dgm:t>
    </dgm:pt>
    <dgm:pt modelId="{9BE4A002-D061-4F39-816A-0A3E93DE2373}" type="parTrans" cxnId="{FA8905E3-9CAE-419E-A5DD-B5D79B73B764}">
      <dgm:prSet/>
      <dgm:spPr/>
      <dgm:t>
        <a:bodyPr/>
        <a:lstStyle/>
        <a:p>
          <a:endParaRPr lang="ru-RU"/>
        </a:p>
      </dgm:t>
    </dgm:pt>
    <dgm:pt modelId="{CE7415FC-07B5-460D-B3FB-EA744A6327B4}" type="sibTrans" cxnId="{FA8905E3-9CAE-419E-A5DD-B5D79B73B764}">
      <dgm:prSet/>
      <dgm:spPr/>
      <dgm:t>
        <a:bodyPr/>
        <a:lstStyle/>
        <a:p>
          <a:endParaRPr lang="ru-RU"/>
        </a:p>
      </dgm:t>
    </dgm:pt>
    <dgm:pt modelId="{89F0EFE7-4AF6-4BF6-AD59-F2010A563468}">
      <dgm:prSet custT="1"/>
      <dgm:spPr/>
      <dgm:t>
        <a:bodyPr/>
        <a:lstStyle/>
        <a:p>
          <a:r>
            <a:rPr lang="ru-RU" sz="2400" b="1" dirty="0" smtClean="0"/>
            <a:t>Идея социального проектирования</a:t>
          </a:r>
        </a:p>
      </dgm:t>
    </dgm:pt>
    <dgm:pt modelId="{C9F2D519-4AC9-477E-A7BC-46F993BC289D}" type="parTrans" cxnId="{13CC1631-5F75-4370-8734-EA45B819E3BD}">
      <dgm:prSet/>
      <dgm:spPr/>
      <dgm:t>
        <a:bodyPr/>
        <a:lstStyle/>
        <a:p>
          <a:endParaRPr lang="ru-RU"/>
        </a:p>
      </dgm:t>
    </dgm:pt>
    <dgm:pt modelId="{6169E956-5182-45DF-BE65-5C2B7E929337}" type="sibTrans" cxnId="{13CC1631-5F75-4370-8734-EA45B819E3BD}">
      <dgm:prSet/>
      <dgm:spPr/>
      <dgm:t>
        <a:bodyPr/>
        <a:lstStyle/>
        <a:p>
          <a:endParaRPr lang="ru-RU"/>
        </a:p>
      </dgm:t>
    </dgm:pt>
    <dgm:pt modelId="{DEED1AF9-93F9-42CC-989D-4D13004FDF54}">
      <dgm:prSet custT="1"/>
      <dgm:spPr/>
      <dgm:t>
        <a:bodyPr/>
        <a:lstStyle/>
        <a:p>
          <a:r>
            <a:rPr lang="ru-RU" sz="2400" b="1" dirty="0"/>
            <a:t>Идея командной деятельности</a:t>
          </a:r>
        </a:p>
      </dgm:t>
    </dgm:pt>
    <dgm:pt modelId="{BBF04364-59E1-470B-99C6-F8599B4BD848}" type="parTrans" cxnId="{B7815CF1-F22E-460C-9204-1F405F17A88A}">
      <dgm:prSet/>
      <dgm:spPr/>
      <dgm:t>
        <a:bodyPr/>
        <a:lstStyle/>
        <a:p>
          <a:endParaRPr lang="ru-RU"/>
        </a:p>
      </dgm:t>
    </dgm:pt>
    <dgm:pt modelId="{9B7B1428-75E8-432B-BA99-3263B5E91151}" type="sibTrans" cxnId="{B7815CF1-F22E-460C-9204-1F405F17A88A}">
      <dgm:prSet/>
      <dgm:spPr/>
      <dgm:t>
        <a:bodyPr/>
        <a:lstStyle/>
        <a:p>
          <a:endParaRPr lang="ru-RU"/>
        </a:p>
      </dgm:t>
    </dgm:pt>
    <dgm:pt modelId="{F967FB41-A463-4FFB-84A4-3D2F00B88DE6}">
      <dgm:prSet custT="1"/>
      <dgm:spPr/>
      <dgm:t>
        <a:bodyPr/>
        <a:lstStyle/>
        <a:p>
          <a:r>
            <a:rPr lang="ru-RU" sz="2400" b="1" dirty="0"/>
            <a:t>Идея использования социальных практик</a:t>
          </a:r>
        </a:p>
      </dgm:t>
    </dgm:pt>
    <dgm:pt modelId="{E46BEC0A-2973-473A-89F5-25C71D1F12FE}" type="parTrans" cxnId="{B2F6BF14-24B5-4E84-8121-D2C1D93F6EFA}">
      <dgm:prSet/>
      <dgm:spPr/>
      <dgm:t>
        <a:bodyPr/>
        <a:lstStyle/>
        <a:p>
          <a:endParaRPr lang="ru-RU"/>
        </a:p>
      </dgm:t>
    </dgm:pt>
    <dgm:pt modelId="{07DACA83-13CA-431C-94DF-AC4D3F0B6E53}" type="sibTrans" cxnId="{B2F6BF14-24B5-4E84-8121-D2C1D93F6EFA}">
      <dgm:prSet/>
      <dgm:spPr/>
      <dgm:t>
        <a:bodyPr/>
        <a:lstStyle/>
        <a:p>
          <a:endParaRPr lang="ru-RU"/>
        </a:p>
      </dgm:t>
    </dgm:pt>
    <dgm:pt modelId="{A2AF620A-FCBE-4FE6-B70C-23F97E8ABC54}">
      <dgm:prSet custT="1"/>
      <dgm:spPr/>
      <dgm:t>
        <a:bodyPr/>
        <a:lstStyle/>
        <a:p>
          <a:r>
            <a:rPr lang="ru-RU" sz="2400" b="1" dirty="0"/>
            <a:t>Идея поддержки и укрепления межпоколенческих связей</a:t>
          </a:r>
        </a:p>
      </dgm:t>
    </dgm:pt>
    <dgm:pt modelId="{3DE1F92C-FADD-43EB-8D0C-D387DBF779A7}" type="parTrans" cxnId="{1DDB54C5-3EF2-46F5-A449-5AAB521BA123}">
      <dgm:prSet/>
      <dgm:spPr/>
      <dgm:t>
        <a:bodyPr/>
        <a:lstStyle/>
        <a:p>
          <a:endParaRPr lang="ru-RU"/>
        </a:p>
      </dgm:t>
    </dgm:pt>
    <dgm:pt modelId="{B9001DD4-95D0-4039-9A8A-EFA71BD4B4C3}" type="sibTrans" cxnId="{1DDB54C5-3EF2-46F5-A449-5AAB521BA123}">
      <dgm:prSet/>
      <dgm:spPr/>
      <dgm:t>
        <a:bodyPr/>
        <a:lstStyle/>
        <a:p>
          <a:endParaRPr lang="ru-RU"/>
        </a:p>
      </dgm:t>
    </dgm:pt>
    <dgm:pt modelId="{DFC836FD-640E-4A03-B49B-F1DD4174BE85}" type="pres">
      <dgm:prSet presAssocID="{C6DC6FF7-7873-4232-B36D-6A58C5EC5D4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4EC079-0D73-4E8D-803D-EC2841A88834}" type="pres">
      <dgm:prSet presAssocID="{B7220345-2D46-4DE9-B794-80B8AADD1518}" presName="parentLin" presStyleCnt="0"/>
      <dgm:spPr/>
    </dgm:pt>
    <dgm:pt modelId="{E6E73A91-93A8-4F0B-856B-927E0106DD93}" type="pres">
      <dgm:prSet presAssocID="{B7220345-2D46-4DE9-B794-80B8AADD1518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B04C1247-25EE-4011-8F34-58D6AE7AC802}" type="pres">
      <dgm:prSet presAssocID="{B7220345-2D46-4DE9-B794-80B8AADD1518}" presName="parentText" presStyleLbl="node1" presStyleIdx="0" presStyleCnt="7" custScaleX="142857" custScaleY="1522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8A776-BFB8-4F9E-91C3-C09A328CA894}" type="pres">
      <dgm:prSet presAssocID="{B7220345-2D46-4DE9-B794-80B8AADD1518}" presName="negativeSpace" presStyleCnt="0"/>
      <dgm:spPr/>
    </dgm:pt>
    <dgm:pt modelId="{069E9E14-1AE6-463A-B5EF-A2DFC1589AF8}" type="pres">
      <dgm:prSet presAssocID="{B7220345-2D46-4DE9-B794-80B8AADD1518}" presName="childText" presStyleLbl="conFgAcc1" presStyleIdx="0" presStyleCnt="7" custLinFactNeighborX="1224" custLinFactNeighborY="-30987">
        <dgm:presLayoutVars>
          <dgm:bulletEnabled val="1"/>
        </dgm:presLayoutVars>
      </dgm:prSet>
      <dgm:spPr>
        <a:solidFill>
          <a:schemeClr val="accent1">
            <a:lumMod val="40000"/>
            <a:lumOff val="60000"/>
            <a:alpha val="90000"/>
          </a:schemeClr>
        </a:solidFill>
      </dgm:spPr>
    </dgm:pt>
    <dgm:pt modelId="{C7D5053A-0F76-4F68-B71C-2681B275E21B}" type="pres">
      <dgm:prSet presAssocID="{D468325B-C2BB-4592-BDEF-B8729F913800}" presName="spaceBetweenRectangles" presStyleCnt="0"/>
      <dgm:spPr/>
    </dgm:pt>
    <dgm:pt modelId="{AF9D2A86-AC41-4C32-93C5-053D4B38DF17}" type="pres">
      <dgm:prSet presAssocID="{55CBA78F-6237-4D9E-8258-8FEB0D3344A5}" presName="parentLin" presStyleCnt="0"/>
      <dgm:spPr/>
    </dgm:pt>
    <dgm:pt modelId="{58F89762-4097-44BC-84A3-22639DF07E90}" type="pres">
      <dgm:prSet presAssocID="{55CBA78F-6237-4D9E-8258-8FEB0D3344A5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50E5403E-C3E8-41DC-906E-89F358012C64}" type="pres">
      <dgm:prSet presAssocID="{55CBA78F-6237-4D9E-8258-8FEB0D3344A5}" presName="parentText" presStyleLbl="node1" presStyleIdx="1" presStyleCnt="7" custScaleX="14730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389EB-A3BC-4FA5-9F25-9F939C4145E5}" type="pres">
      <dgm:prSet presAssocID="{55CBA78F-6237-4D9E-8258-8FEB0D3344A5}" presName="negativeSpace" presStyleCnt="0"/>
      <dgm:spPr/>
    </dgm:pt>
    <dgm:pt modelId="{EC6197D3-54EF-4D89-B4ED-9169C74911C0}" type="pres">
      <dgm:prSet presAssocID="{55CBA78F-6237-4D9E-8258-8FEB0D3344A5}" presName="childText" presStyleLbl="conFgAcc1" presStyleIdx="1" presStyleCnt="7">
        <dgm:presLayoutVars>
          <dgm:bulletEnabled val="1"/>
        </dgm:presLayoutVars>
      </dgm:prSet>
      <dgm:spPr>
        <a:solidFill>
          <a:schemeClr val="accent1">
            <a:lumMod val="40000"/>
            <a:lumOff val="60000"/>
            <a:alpha val="90000"/>
          </a:schemeClr>
        </a:solidFill>
      </dgm:spPr>
    </dgm:pt>
    <dgm:pt modelId="{C676CF8C-86BF-4C75-A77A-A8911794E97C}" type="pres">
      <dgm:prSet presAssocID="{199D450C-705E-41B8-A003-00063156DD1F}" presName="spaceBetweenRectangles" presStyleCnt="0"/>
      <dgm:spPr/>
    </dgm:pt>
    <dgm:pt modelId="{9306C3E0-1466-432B-BEC8-55AF221278CE}" type="pres">
      <dgm:prSet presAssocID="{41105C72-48F2-4FCD-86DB-1CB4829F5008}" presName="parentLin" presStyleCnt="0"/>
      <dgm:spPr/>
    </dgm:pt>
    <dgm:pt modelId="{07C71D7B-9599-41DD-9811-4F49085A69C1}" type="pres">
      <dgm:prSet presAssocID="{41105C72-48F2-4FCD-86DB-1CB4829F5008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033097C1-B7EA-4024-96C6-A72B63A421DD}" type="pres">
      <dgm:prSet presAssocID="{41105C72-48F2-4FCD-86DB-1CB4829F5008}" presName="parentText" presStyleLbl="node1" presStyleIdx="2" presStyleCnt="7" custScaleX="142857" custScaleY="12787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E9970-E419-4021-8B7A-8707E9AFB94B}" type="pres">
      <dgm:prSet presAssocID="{41105C72-48F2-4FCD-86DB-1CB4829F5008}" presName="negativeSpace" presStyleCnt="0"/>
      <dgm:spPr/>
    </dgm:pt>
    <dgm:pt modelId="{1E5BA458-5BEF-413B-876D-BE2B78B89D5F}" type="pres">
      <dgm:prSet presAssocID="{41105C72-48F2-4FCD-86DB-1CB4829F5008}" presName="childText" presStyleLbl="conFgAcc1" presStyleIdx="2" presStyleCnt="7">
        <dgm:presLayoutVars>
          <dgm:bulletEnabled val="1"/>
        </dgm:presLayoutVars>
      </dgm:prSet>
      <dgm:spPr>
        <a:solidFill>
          <a:schemeClr val="accent1">
            <a:lumMod val="40000"/>
            <a:lumOff val="60000"/>
            <a:alpha val="90000"/>
          </a:schemeClr>
        </a:solidFill>
      </dgm:spPr>
    </dgm:pt>
    <dgm:pt modelId="{7815B7B6-E984-46EF-A880-6606A5115D75}" type="pres">
      <dgm:prSet presAssocID="{CE7415FC-07B5-460D-B3FB-EA744A6327B4}" presName="spaceBetweenRectangles" presStyleCnt="0"/>
      <dgm:spPr/>
    </dgm:pt>
    <dgm:pt modelId="{553BC602-138E-430C-B103-F7B48D1B18FE}" type="pres">
      <dgm:prSet presAssocID="{89F0EFE7-4AF6-4BF6-AD59-F2010A563468}" presName="parentLin" presStyleCnt="0"/>
      <dgm:spPr/>
    </dgm:pt>
    <dgm:pt modelId="{9BD1C705-E5D6-4678-A885-6B8E429568A5}" type="pres">
      <dgm:prSet presAssocID="{89F0EFE7-4AF6-4BF6-AD59-F2010A563468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22799937-D384-4167-968A-202B8E555B34}" type="pres">
      <dgm:prSet presAssocID="{89F0EFE7-4AF6-4BF6-AD59-F2010A563468}" presName="parentText" presStyleLbl="node1" presStyleIdx="3" presStyleCnt="7" custScaleX="142857" custScaleY="1370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5ED393-8D5B-429B-9B1E-F981EBDF1CB8}" type="pres">
      <dgm:prSet presAssocID="{89F0EFE7-4AF6-4BF6-AD59-F2010A563468}" presName="negativeSpace" presStyleCnt="0"/>
      <dgm:spPr/>
    </dgm:pt>
    <dgm:pt modelId="{BEE4562F-0A49-4779-AAF7-20C7A90AD837}" type="pres">
      <dgm:prSet presAssocID="{89F0EFE7-4AF6-4BF6-AD59-F2010A563468}" presName="childText" presStyleLbl="conFgAcc1" presStyleIdx="3" presStyleCnt="7">
        <dgm:presLayoutVars>
          <dgm:bulletEnabled val="1"/>
        </dgm:presLayoutVars>
      </dgm:prSet>
      <dgm:spPr>
        <a:solidFill>
          <a:schemeClr val="accent1">
            <a:lumMod val="40000"/>
            <a:lumOff val="60000"/>
            <a:alpha val="90000"/>
          </a:schemeClr>
        </a:solidFill>
      </dgm:spPr>
    </dgm:pt>
    <dgm:pt modelId="{C7BF47EA-4497-4A1A-AFDF-0F3119A1124C}" type="pres">
      <dgm:prSet presAssocID="{6169E956-5182-45DF-BE65-5C2B7E929337}" presName="spaceBetweenRectangles" presStyleCnt="0"/>
      <dgm:spPr/>
    </dgm:pt>
    <dgm:pt modelId="{CB0CB275-2A31-4314-A310-25014E439409}" type="pres">
      <dgm:prSet presAssocID="{A2AF620A-FCBE-4FE6-B70C-23F97E8ABC54}" presName="parentLin" presStyleCnt="0"/>
      <dgm:spPr/>
    </dgm:pt>
    <dgm:pt modelId="{84F8351E-9BB6-4C4C-8496-02877E49382A}" type="pres">
      <dgm:prSet presAssocID="{A2AF620A-FCBE-4FE6-B70C-23F97E8ABC54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E9671E67-AEBC-447C-8B10-375441956B1E}" type="pres">
      <dgm:prSet presAssocID="{A2AF620A-FCBE-4FE6-B70C-23F97E8ABC54}" presName="parentText" presStyleLbl="node1" presStyleIdx="4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45EB55-820D-4570-9EA2-D7ABD40BBE3C}" type="pres">
      <dgm:prSet presAssocID="{A2AF620A-FCBE-4FE6-B70C-23F97E8ABC54}" presName="negativeSpace" presStyleCnt="0"/>
      <dgm:spPr/>
    </dgm:pt>
    <dgm:pt modelId="{F104A03D-B082-46DF-A3E4-F8F59F0B6369}" type="pres">
      <dgm:prSet presAssocID="{A2AF620A-FCBE-4FE6-B70C-23F97E8ABC54}" presName="childText" presStyleLbl="conFgAcc1" presStyleIdx="4" presStyleCnt="7">
        <dgm:presLayoutVars>
          <dgm:bulletEnabled val="1"/>
        </dgm:presLayoutVars>
      </dgm:prSet>
      <dgm:spPr/>
    </dgm:pt>
    <dgm:pt modelId="{E734CE0A-3800-4511-8B07-1CC39149559E}" type="pres">
      <dgm:prSet presAssocID="{B9001DD4-95D0-4039-9A8A-EFA71BD4B4C3}" presName="spaceBetweenRectangles" presStyleCnt="0"/>
      <dgm:spPr/>
    </dgm:pt>
    <dgm:pt modelId="{67F46265-68A2-48C9-816F-F708399123FD}" type="pres">
      <dgm:prSet presAssocID="{DEED1AF9-93F9-42CC-989D-4D13004FDF54}" presName="parentLin" presStyleCnt="0"/>
      <dgm:spPr/>
    </dgm:pt>
    <dgm:pt modelId="{33EC56DF-F02B-4FA2-8CD8-7C8958B1EC7C}" type="pres">
      <dgm:prSet presAssocID="{DEED1AF9-93F9-42CC-989D-4D13004FDF54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49D26DBC-1A12-431A-BEB3-E296E32490D7}" type="pres">
      <dgm:prSet presAssocID="{DEED1AF9-93F9-42CC-989D-4D13004FDF54}" presName="parentText" presStyleLbl="node1" presStyleIdx="5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C21D1-D8C5-4921-ADB2-081BA54480AD}" type="pres">
      <dgm:prSet presAssocID="{DEED1AF9-93F9-42CC-989D-4D13004FDF54}" presName="negativeSpace" presStyleCnt="0"/>
      <dgm:spPr/>
    </dgm:pt>
    <dgm:pt modelId="{2D0E20D1-CE22-4CD2-A8AF-C3787448CE79}" type="pres">
      <dgm:prSet presAssocID="{DEED1AF9-93F9-42CC-989D-4D13004FDF54}" presName="childText" presStyleLbl="conFgAcc1" presStyleIdx="5" presStyleCnt="7">
        <dgm:presLayoutVars>
          <dgm:bulletEnabled val="1"/>
        </dgm:presLayoutVars>
      </dgm:prSet>
      <dgm:spPr/>
    </dgm:pt>
    <dgm:pt modelId="{72B8A48F-7BF7-4EAA-8D91-C8C75C7C50AD}" type="pres">
      <dgm:prSet presAssocID="{9B7B1428-75E8-432B-BA99-3263B5E91151}" presName="spaceBetweenRectangles" presStyleCnt="0"/>
      <dgm:spPr/>
    </dgm:pt>
    <dgm:pt modelId="{78C74322-65D1-437E-95BE-3740011E6CAD}" type="pres">
      <dgm:prSet presAssocID="{F967FB41-A463-4FFB-84A4-3D2F00B88DE6}" presName="parentLin" presStyleCnt="0"/>
      <dgm:spPr/>
    </dgm:pt>
    <dgm:pt modelId="{26EB5CE1-45CB-4E73-9DCE-5E2F1D1A6943}" type="pres">
      <dgm:prSet presAssocID="{F967FB41-A463-4FFB-84A4-3D2F00B88DE6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C6C6DC60-22A6-48F6-AA7E-099C517F4D70}" type="pres">
      <dgm:prSet presAssocID="{F967FB41-A463-4FFB-84A4-3D2F00B88DE6}" presName="parentText" presStyleLbl="node1" presStyleIdx="6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06D097-91E2-4ABE-9755-FD474E37E7C8}" type="pres">
      <dgm:prSet presAssocID="{F967FB41-A463-4FFB-84A4-3D2F00B88DE6}" presName="negativeSpace" presStyleCnt="0"/>
      <dgm:spPr/>
    </dgm:pt>
    <dgm:pt modelId="{A551A280-22CD-4BF9-8B91-F3533C40D042}" type="pres">
      <dgm:prSet presAssocID="{F967FB41-A463-4FFB-84A4-3D2F00B88DE6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D78A5C7-F53E-49D0-A5BC-1D9700F4DDDD}" type="presOf" srcId="{DEED1AF9-93F9-42CC-989D-4D13004FDF54}" destId="{49D26DBC-1A12-431A-BEB3-E296E32490D7}" srcOrd="1" destOrd="0" presId="urn:microsoft.com/office/officeart/2005/8/layout/list1"/>
    <dgm:cxn modelId="{20FECC5A-C289-4D8B-90E7-B1FACFE51B5B}" type="presOf" srcId="{41105C72-48F2-4FCD-86DB-1CB4829F5008}" destId="{07C71D7B-9599-41DD-9811-4F49085A69C1}" srcOrd="0" destOrd="0" presId="urn:microsoft.com/office/officeart/2005/8/layout/list1"/>
    <dgm:cxn modelId="{B7815CF1-F22E-460C-9204-1F405F17A88A}" srcId="{C6DC6FF7-7873-4232-B36D-6A58C5EC5D46}" destId="{DEED1AF9-93F9-42CC-989D-4D13004FDF54}" srcOrd="5" destOrd="0" parTransId="{BBF04364-59E1-470B-99C6-F8599B4BD848}" sibTransId="{9B7B1428-75E8-432B-BA99-3263B5E91151}"/>
    <dgm:cxn modelId="{96612EC8-CE48-43D4-AF09-D1E6590CAB6E}" type="presOf" srcId="{F967FB41-A463-4FFB-84A4-3D2F00B88DE6}" destId="{26EB5CE1-45CB-4E73-9DCE-5E2F1D1A6943}" srcOrd="0" destOrd="0" presId="urn:microsoft.com/office/officeart/2005/8/layout/list1"/>
    <dgm:cxn modelId="{08027397-03CC-4C98-A388-29D0684BA8AB}" type="presOf" srcId="{C6DC6FF7-7873-4232-B36D-6A58C5EC5D46}" destId="{DFC836FD-640E-4A03-B49B-F1DD4174BE85}" srcOrd="0" destOrd="0" presId="urn:microsoft.com/office/officeart/2005/8/layout/list1"/>
    <dgm:cxn modelId="{4E81E3F1-1133-4C2D-8F3E-6713A9521D75}" type="presOf" srcId="{DEED1AF9-93F9-42CC-989D-4D13004FDF54}" destId="{33EC56DF-F02B-4FA2-8CD8-7C8958B1EC7C}" srcOrd="0" destOrd="0" presId="urn:microsoft.com/office/officeart/2005/8/layout/list1"/>
    <dgm:cxn modelId="{1DDB54C5-3EF2-46F5-A449-5AAB521BA123}" srcId="{C6DC6FF7-7873-4232-B36D-6A58C5EC5D46}" destId="{A2AF620A-FCBE-4FE6-B70C-23F97E8ABC54}" srcOrd="4" destOrd="0" parTransId="{3DE1F92C-FADD-43EB-8D0C-D387DBF779A7}" sibTransId="{B9001DD4-95D0-4039-9A8A-EFA71BD4B4C3}"/>
    <dgm:cxn modelId="{06C0E54B-CFFD-4E67-B523-91F681F1D896}" type="presOf" srcId="{55CBA78F-6237-4D9E-8258-8FEB0D3344A5}" destId="{58F89762-4097-44BC-84A3-22639DF07E90}" srcOrd="0" destOrd="0" presId="urn:microsoft.com/office/officeart/2005/8/layout/list1"/>
    <dgm:cxn modelId="{D5F51840-4F01-490C-975D-50C7F10B6467}" type="presOf" srcId="{B7220345-2D46-4DE9-B794-80B8AADD1518}" destId="{B04C1247-25EE-4011-8F34-58D6AE7AC802}" srcOrd="1" destOrd="0" presId="urn:microsoft.com/office/officeart/2005/8/layout/list1"/>
    <dgm:cxn modelId="{CC6458C3-D3C4-469E-9781-21BC9F1C386B}" type="presOf" srcId="{89F0EFE7-4AF6-4BF6-AD59-F2010A563468}" destId="{9BD1C705-E5D6-4678-A885-6B8E429568A5}" srcOrd="0" destOrd="0" presId="urn:microsoft.com/office/officeart/2005/8/layout/list1"/>
    <dgm:cxn modelId="{ADF99F02-045C-4B55-A4D7-2E7DE350F252}" type="presOf" srcId="{89F0EFE7-4AF6-4BF6-AD59-F2010A563468}" destId="{22799937-D384-4167-968A-202B8E555B34}" srcOrd="1" destOrd="0" presId="urn:microsoft.com/office/officeart/2005/8/layout/list1"/>
    <dgm:cxn modelId="{9DDB47C1-2454-41A7-BD46-845FDB8929C7}" type="presOf" srcId="{41105C72-48F2-4FCD-86DB-1CB4829F5008}" destId="{033097C1-B7EA-4024-96C6-A72B63A421DD}" srcOrd="1" destOrd="0" presId="urn:microsoft.com/office/officeart/2005/8/layout/list1"/>
    <dgm:cxn modelId="{78F21456-A1E9-4690-AFF9-1AB26051C95C}" srcId="{C6DC6FF7-7873-4232-B36D-6A58C5EC5D46}" destId="{55CBA78F-6237-4D9E-8258-8FEB0D3344A5}" srcOrd="1" destOrd="0" parTransId="{166F77EC-EA57-47B0-A88D-0565D95B5DE8}" sibTransId="{199D450C-705E-41B8-A003-00063156DD1F}"/>
    <dgm:cxn modelId="{21E50B6C-01F1-4E62-A478-250273786575}" type="presOf" srcId="{55CBA78F-6237-4D9E-8258-8FEB0D3344A5}" destId="{50E5403E-C3E8-41DC-906E-89F358012C64}" srcOrd="1" destOrd="0" presId="urn:microsoft.com/office/officeart/2005/8/layout/list1"/>
    <dgm:cxn modelId="{35964B7A-5117-440D-9A77-56600C9EAD5B}" srcId="{C6DC6FF7-7873-4232-B36D-6A58C5EC5D46}" destId="{B7220345-2D46-4DE9-B794-80B8AADD1518}" srcOrd="0" destOrd="0" parTransId="{1E00CB31-A28E-4AD6-ABCD-628C209F9887}" sibTransId="{D468325B-C2BB-4592-BDEF-B8729F913800}"/>
    <dgm:cxn modelId="{6A43DBD5-D318-43A1-BB87-55F77A906849}" type="presOf" srcId="{A2AF620A-FCBE-4FE6-B70C-23F97E8ABC54}" destId="{84F8351E-9BB6-4C4C-8496-02877E49382A}" srcOrd="0" destOrd="0" presId="urn:microsoft.com/office/officeart/2005/8/layout/list1"/>
    <dgm:cxn modelId="{13CC1631-5F75-4370-8734-EA45B819E3BD}" srcId="{C6DC6FF7-7873-4232-B36D-6A58C5EC5D46}" destId="{89F0EFE7-4AF6-4BF6-AD59-F2010A563468}" srcOrd="3" destOrd="0" parTransId="{C9F2D519-4AC9-477E-A7BC-46F993BC289D}" sibTransId="{6169E956-5182-45DF-BE65-5C2B7E929337}"/>
    <dgm:cxn modelId="{B2F6BF14-24B5-4E84-8121-D2C1D93F6EFA}" srcId="{C6DC6FF7-7873-4232-B36D-6A58C5EC5D46}" destId="{F967FB41-A463-4FFB-84A4-3D2F00B88DE6}" srcOrd="6" destOrd="0" parTransId="{E46BEC0A-2973-473A-89F5-25C71D1F12FE}" sibTransId="{07DACA83-13CA-431C-94DF-AC4D3F0B6E53}"/>
    <dgm:cxn modelId="{AC826B75-FDB7-4C55-A232-34A5C1970F68}" type="presOf" srcId="{A2AF620A-FCBE-4FE6-B70C-23F97E8ABC54}" destId="{E9671E67-AEBC-447C-8B10-375441956B1E}" srcOrd="1" destOrd="0" presId="urn:microsoft.com/office/officeart/2005/8/layout/list1"/>
    <dgm:cxn modelId="{11E37795-1B29-4812-9BB4-1A9B6C7BFEE5}" type="presOf" srcId="{B7220345-2D46-4DE9-B794-80B8AADD1518}" destId="{E6E73A91-93A8-4F0B-856B-927E0106DD93}" srcOrd="0" destOrd="0" presId="urn:microsoft.com/office/officeart/2005/8/layout/list1"/>
    <dgm:cxn modelId="{FA8905E3-9CAE-419E-A5DD-B5D79B73B764}" srcId="{C6DC6FF7-7873-4232-B36D-6A58C5EC5D46}" destId="{41105C72-48F2-4FCD-86DB-1CB4829F5008}" srcOrd="2" destOrd="0" parTransId="{9BE4A002-D061-4F39-816A-0A3E93DE2373}" sibTransId="{CE7415FC-07B5-460D-B3FB-EA744A6327B4}"/>
    <dgm:cxn modelId="{119065D1-6B19-4517-886F-D9F482113342}" type="presOf" srcId="{F967FB41-A463-4FFB-84A4-3D2F00B88DE6}" destId="{C6C6DC60-22A6-48F6-AA7E-099C517F4D70}" srcOrd="1" destOrd="0" presId="urn:microsoft.com/office/officeart/2005/8/layout/list1"/>
    <dgm:cxn modelId="{5A8A46CF-72B9-4682-824D-B5F0B8763DC5}" type="presParOf" srcId="{DFC836FD-640E-4A03-B49B-F1DD4174BE85}" destId="{594EC079-0D73-4E8D-803D-EC2841A88834}" srcOrd="0" destOrd="0" presId="urn:microsoft.com/office/officeart/2005/8/layout/list1"/>
    <dgm:cxn modelId="{284A8347-82E7-4F92-AB0C-B359EBE9FD53}" type="presParOf" srcId="{594EC079-0D73-4E8D-803D-EC2841A88834}" destId="{E6E73A91-93A8-4F0B-856B-927E0106DD93}" srcOrd="0" destOrd="0" presId="urn:microsoft.com/office/officeart/2005/8/layout/list1"/>
    <dgm:cxn modelId="{13EEB633-3B23-48BD-A1F3-BCA3402E6A2D}" type="presParOf" srcId="{594EC079-0D73-4E8D-803D-EC2841A88834}" destId="{B04C1247-25EE-4011-8F34-58D6AE7AC802}" srcOrd="1" destOrd="0" presId="urn:microsoft.com/office/officeart/2005/8/layout/list1"/>
    <dgm:cxn modelId="{431D9FEF-1CAB-4918-BF20-F1EDE14FA052}" type="presParOf" srcId="{DFC836FD-640E-4A03-B49B-F1DD4174BE85}" destId="{9688A776-BFB8-4F9E-91C3-C09A328CA894}" srcOrd="1" destOrd="0" presId="urn:microsoft.com/office/officeart/2005/8/layout/list1"/>
    <dgm:cxn modelId="{C0E3FA1A-6A95-4E3B-BDF3-54C3A79EA092}" type="presParOf" srcId="{DFC836FD-640E-4A03-B49B-F1DD4174BE85}" destId="{069E9E14-1AE6-463A-B5EF-A2DFC1589AF8}" srcOrd="2" destOrd="0" presId="urn:microsoft.com/office/officeart/2005/8/layout/list1"/>
    <dgm:cxn modelId="{57F94737-79F9-452B-A785-C4916034C7BA}" type="presParOf" srcId="{DFC836FD-640E-4A03-B49B-F1DD4174BE85}" destId="{C7D5053A-0F76-4F68-B71C-2681B275E21B}" srcOrd="3" destOrd="0" presId="urn:microsoft.com/office/officeart/2005/8/layout/list1"/>
    <dgm:cxn modelId="{A27F60D4-588C-4194-B44D-F9D5320786E6}" type="presParOf" srcId="{DFC836FD-640E-4A03-B49B-F1DD4174BE85}" destId="{AF9D2A86-AC41-4C32-93C5-053D4B38DF17}" srcOrd="4" destOrd="0" presId="urn:microsoft.com/office/officeart/2005/8/layout/list1"/>
    <dgm:cxn modelId="{77EFDA3B-F0EA-4080-AF30-B1871E5DEF5E}" type="presParOf" srcId="{AF9D2A86-AC41-4C32-93C5-053D4B38DF17}" destId="{58F89762-4097-44BC-84A3-22639DF07E90}" srcOrd="0" destOrd="0" presId="urn:microsoft.com/office/officeart/2005/8/layout/list1"/>
    <dgm:cxn modelId="{65826C44-BF95-4935-BEDE-7FB2B6C3AC01}" type="presParOf" srcId="{AF9D2A86-AC41-4C32-93C5-053D4B38DF17}" destId="{50E5403E-C3E8-41DC-906E-89F358012C64}" srcOrd="1" destOrd="0" presId="urn:microsoft.com/office/officeart/2005/8/layout/list1"/>
    <dgm:cxn modelId="{2B2FEFF6-6465-449C-907A-CF17A659F892}" type="presParOf" srcId="{DFC836FD-640E-4A03-B49B-F1DD4174BE85}" destId="{0FE389EB-A3BC-4FA5-9F25-9F939C4145E5}" srcOrd="5" destOrd="0" presId="urn:microsoft.com/office/officeart/2005/8/layout/list1"/>
    <dgm:cxn modelId="{5001B6E9-3BF5-423E-A162-0EC01BE8440D}" type="presParOf" srcId="{DFC836FD-640E-4A03-B49B-F1DD4174BE85}" destId="{EC6197D3-54EF-4D89-B4ED-9169C74911C0}" srcOrd="6" destOrd="0" presId="urn:microsoft.com/office/officeart/2005/8/layout/list1"/>
    <dgm:cxn modelId="{19396544-65E3-487F-8C48-CA28FBEA09AE}" type="presParOf" srcId="{DFC836FD-640E-4A03-B49B-F1DD4174BE85}" destId="{C676CF8C-86BF-4C75-A77A-A8911794E97C}" srcOrd="7" destOrd="0" presId="urn:microsoft.com/office/officeart/2005/8/layout/list1"/>
    <dgm:cxn modelId="{E9AEBB8A-6E9E-438D-ACEB-25B77AA86424}" type="presParOf" srcId="{DFC836FD-640E-4A03-B49B-F1DD4174BE85}" destId="{9306C3E0-1466-432B-BEC8-55AF221278CE}" srcOrd="8" destOrd="0" presId="urn:microsoft.com/office/officeart/2005/8/layout/list1"/>
    <dgm:cxn modelId="{89193325-652E-403A-B628-82E0685762B0}" type="presParOf" srcId="{9306C3E0-1466-432B-BEC8-55AF221278CE}" destId="{07C71D7B-9599-41DD-9811-4F49085A69C1}" srcOrd="0" destOrd="0" presId="urn:microsoft.com/office/officeart/2005/8/layout/list1"/>
    <dgm:cxn modelId="{3689FD6D-F71C-4D94-BB84-F7959FE03DEF}" type="presParOf" srcId="{9306C3E0-1466-432B-BEC8-55AF221278CE}" destId="{033097C1-B7EA-4024-96C6-A72B63A421DD}" srcOrd="1" destOrd="0" presId="urn:microsoft.com/office/officeart/2005/8/layout/list1"/>
    <dgm:cxn modelId="{D7136A55-BC4A-4C03-942D-EE75E7703C91}" type="presParOf" srcId="{DFC836FD-640E-4A03-B49B-F1DD4174BE85}" destId="{A0EE9970-E419-4021-8B7A-8707E9AFB94B}" srcOrd="9" destOrd="0" presId="urn:microsoft.com/office/officeart/2005/8/layout/list1"/>
    <dgm:cxn modelId="{332200EA-1E53-4392-82EB-E9253CFD754B}" type="presParOf" srcId="{DFC836FD-640E-4A03-B49B-F1DD4174BE85}" destId="{1E5BA458-5BEF-413B-876D-BE2B78B89D5F}" srcOrd="10" destOrd="0" presId="urn:microsoft.com/office/officeart/2005/8/layout/list1"/>
    <dgm:cxn modelId="{2EF8A749-14C0-426F-9DA8-4E2888DFCB58}" type="presParOf" srcId="{DFC836FD-640E-4A03-B49B-F1DD4174BE85}" destId="{7815B7B6-E984-46EF-A880-6606A5115D75}" srcOrd="11" destOrd="0" presId="urn:microsoft.com/office/officeart/2005/8/layout/list1"/>
    <dgm:cxn modelId="{6019EC72-10E5-4D25-8B4C-05AF9058AA45}" type="presParOf" srcId="{DFC836FD-640E-4A03-B49B-F1DD4174BE85}" destId="{553BC602-138E-430C-B103-F7B48D1B18FE}" srcOrd="12" destOrd="0" presId="urn:microsoft.com/office/officeart/2005/8/layout/list1"/>
    <dgm:cxn modelId="{47D5535B-6BB1-4B83-A80D-51251651E4EC}" type="presParOf" srcId="{553BC602-138E-430C-B103-F7B48D1B18FE}" destId="{9BD1C705-E5D6-4678-A885-6B8E429568A5}" srcOrd="0" destOrd="0" presId="urn:microsoft.com/office/officeart/2005/8/layout/list1"/>
    <dgm:cxn modelId="{A5008EC0-8CA1-4DFA-AC60-749C88C69E7D}" type="presParOf" srcId="{553BC602-138E-430C-B103-F7B48D1B18FE}" destId="{22799937-D384-4167-968A-202B8E555B34}" srcOrd="1" destOrd="0" presId="urn:microsoft.com/office/officeart/2005/8/layout/list1"/>
    <dgm:cxn modelId="{1FDED028-B1F1-4787-9D72-E044A09942E5}" type="presParOf" srcId="{DFC836FD-640E-4A03-B49B-F1DD4174BE85}" destId="{505ED393-8D5B-429B-9B1E-F981EBDF1CB8}" srcOrd="13" destOrd="0" presId="urn:microsoft.com/office/officeart/2005/8/layout/list1"/>
    <dgm:cxn modelId="{564B7098-FCAC-4771-BA82-1CB022F8EA54}" type="presParOf" srcId="{DFC836FD-640E-4A03-B49B-F1DD4174BE85}" destId="{BEE4562F-0A49-4779-AAF7-20C7A90AD837}" srcOrd="14" destOrd="0" presId="urn:microsoft.com/office/officeart/2005/8/layout/list1"/>
    <dgm:cxn modelId="{AB1DC9BE-A319-4402-B513-45D0AEAB55C5}" type="presParOf" srcId="{DFC836FD-640E-4A03-B49B-F1DD4174BE85}" destId="{C7BF47EA-4497-4A1A-AFDF-0F3119A1124C}" srcOrd="15" destOrd="0" presId="urn:microsoft.com/office/officeart/2005/8/layout/list1"/>
    <dgm:cxn modelId="{274091DD-2309-425A-A979-AB99E15EFCC4}" type="presParOf" srcId="{DFC836FD-640E-4A03-B49B-F1DD4174BE85}" destId="{CB0CB275-2A31-4314-A310-25014E439409}" srcOrd="16" destOrd="0" presId="urn:microsoft.com/office/officeart/2005/8/layout/list1"/>
    <dgm:cxn modelId="{3D9DC6BB-72E4-42DA-8FEF-E288610B9BEA}" type="presParOf" srcId="{CB0CB275-2A31-4314-A310-25014E439409}" destId="{84F8351E-9BB6-4C4C-8496-02877E49382A}" srcOrd="0" destOrd="0" presId="urn:microsoft.com/office/officeart/2005/8/layout/list1"/>
    <dgm:cxn modelId="{BEE2A6E0-79F4-451C-8F5B-199E442B6C6C}" type="presParOf" srcId="{CB0CB275-2A31-4314-A310-25014E439409}" destId="{E9671E67-AEBC-447C-8B10-375441956B1E}" srcOrd="1" destOrd="0" presId="urn:microsoft.com/office/officeart/2005/8/layout/list1"/>
    <dgm:cxn modelId="{693364DE-0406-40FE-B44E-25F74E01CC5F}" type="presParOf" srcId="{DFC836FD-640E-4A03-B49B-F1DD4174BE85}" destId="{0A45EB55-820D-4570-9EA2-D7ABD40BBE3C}" srcOrd="17" destOrd="0" presId="urn:microsoft.com/office/officeart/2005/8/layout/list1"/>
    <dgm:cxn modelId="{F82A7434-73B6-48C5-9BDD-D405C970DB4D}" type="presParOf" srcId="{DFC836FD-640E-4A03-B49B-F1DD4174BE85}" destId="{F104A03D-B082-46DF-A3E4-F8F59F0B6369}" srcOrd="18" destOrd="0" presId="urn:microsoft.com/office/officeart/2005/8/layout/list1"/>
    <dgm:cxn modelId="{97F962E7-10EB-4D78-9834-B73B9E1DEFAA}" type="presParOf" srcId="{DFC836FD-640E-4A03-B49B-F1DD4174BE85}" destId="{E734CE0A-3800-4511-8B07-1CC39149559E}" srcOrd="19" destOrd="0" presId="urn:microsoft.com/office/officeart/2005/8/layout/list1"/>
    <dgm:cxn modelId="{880FFB68-40BE-47D3-87AF-932994A5920C}" type="presParOf" srcId="{DFC836FD-640E-4A03-B49B-F1DD4174BE85}" destId="{67F46265-68A2-48C9-816F-F708399123FD}" srcOrd="20" destOrd="0" presId="urn:microsoft.com/office/officeart/2005/8/layout/list1"/>
    <dgm:cxn modelId="{2D40BCFC-2F5D-49E9-B2C8-BF103228D3FA}" type="presParOf" srcId="{67F46265-68A2-48C9-816F-F708399123FD}" destId="{33EC56DF-F02B-4FA2-8CD8-7C8958B1EC7C}" srcOrd="0" destOrd="0" presId="urn:microsoft.com/office/officeart/2005/8/layout/list1"/>
    <dgm:cxn modelId="{C19443A6-BEE6-40EB-AE94-BAC8A3E6935D}" type="presParOf" srcId="{67F46265-68A2-48C9-816F-F708399123FD}" destId="{49D26DBC-1A12-431A-BEB3-E296E32490D7}" srcOrd="1" destOrd="0" presId="urn:microsoft.com/office/officeart/2005/8/layout/list1"/>
    <dgm:cxn modelId="{33FABE35-6EF6-4AD0-A5CD-00FD84183B10}" type="presParOf" srcId="{DFC836FD-640E-4A03-B49B-F1DD4174BE85}" destId="{CA1C21D1-D8C5-4921-ADB2-081BA54480AD}" srcOrd="21" destOrd="0" presId="urn:microsoft.com/office/officeart/2005/8/layout/list1"/>
    <dgm:cxn modelId="{32D3406C-F93D-434F-BEC7-53A503D57ED7}" type="presParOf" srcId="{DFC836FD-640E-4A03-B49B-F1DD4174BE85}" destId="{2D0E20D1-CE22-4CD2-A8AF-C3787448CE79}" srcOrd="22" destOrd="0" presId="urn:microsoft.com/office/officeart/2005/8/layout/list1"/>
    <dgm:cxn modelId="{25C4EBE5-B9E6-437A-A33C-43061CCE53DD}" type="presParOf" srcId="{DFC836FD-640E-4A03-B49B-F1DD4174BE85}" destId="{72B8A48F-7BF7-4EAA-8D91-C8C75C7C50AD}" srcOrd="23" destOrd="0" presId="urn:microsoft.com/office/officeart/2005/8/layout/list1"/>
    <dgm:cxn modelId="{8A9D86E9-FCEA-4655-A6D8-FB0DD67A75CD}" type="presParOf" srcId="{DFC836FD-640E-4A03-B49B-F1DD4174BE85}" destId="{78C74322-65D1-437E-95BE-3740011E6CAD}" srcOrd="24" destOrd="0" presId="urn:microsoft.com/office/officeart/2005/8/layout/list1"/>
    <dgm:cxn modelId="{D22BD110-50C9-4252-B618-68857286FD7F}" type="presParOf" srcId="{78C74322-65D1-437E-95BE-3740011E6CAD}" destId="{26EB5CE1-45CB-4E73-9DCE-5E2F1D1A6943}" srcOrd="0" destOrd="0" presId="urn:microsoft.com/office/officeart/2005/8/layout/list1"/>
    <dgm:cxn modelId="{3E587FA7-AEDF-43D8-945C-BF8746BA9FEE}" type="presParOf" srcId="{78C74322-65D1-437E-95BE-3740011E6CAD}" destId="{C6C6DC60-22A6-48F6-AA7E-099C517F4D70}" srcOrd="1" destOrd="0" presId="urn:microsoft.com/office/officeart/2005/8/layout/list1"/>
    <dgm:cxn modelId="{376136CC-27CF-46B9-A9EA-FF4A5A32F28C}" type="presParOf" srcId="{DFC836FD-640E-4A03-B49B-F1DD4174BE85}" destId="{A306D097-91E2-4ABE-9755-FD474E37E7C8}" srcOrd="25" destOrd="0" presId="urn:microsoft.com/office/officeart/2005/8/layout/list1"/>
    <dgm:cxn modelId="{6E001A39-AC61-46AD-8C85-F11C5ED47EB6}" type="presParOf" srcId="{DFC836FD-640E-4A03-B49B-F1DD4174BE85}" destId="{A551A280-22CD-4BF9-8B91-F3533C40D04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9E9E14-1AE6-463A-B5EF-A2DFC1589AF8}">
      <dsp:nvSpPr>
        <dsp:cNvPr id="0" name=""/>
        <dsp:cNvSpPr/>
      </dsp:nvSpPr>
      <dsp:spPr>
        <a:xfrm>
          <a:off x="0" y="598808"/>
          <a:ext cx="9144000" cy="4032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4C1247-25EE-4011-8F34-58D6AE7AC802}">
      <dsp:nvSpPr>
        <dsp:cNvPr id="0" name=""/>
        <dsp:cNvSpPr/>
      </dsp:nvSpPr>
      <dsp:spPr>
        <a:xfrm>
          <a:off x="435322" y="142615"/>
          <a:ext cx="8706436" cy="7191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Идея межнационального согласия и межкультурных коммуникаций</a:t>
          </a:r>
        </a:p>
      </dsp:txBody>
      <dsp:txXfrm>
        <a:off x="435322" y="142615"/>
        <a:ext cx="8706436" cy="719126"/>
      </dsp:txXfrm>
    </dsp:sp>
    <dsp:sp modelId="{EC6197D3-54EF-4D89-B4ED-9169C74911C0}">
      <dsp:nvSpPr>
        <dsp:cNvPr id="0" name=""/>
        <dsp:cNvSpPr/>
      </dsp:nvSpPr>
      <dsp:spPr>
        <a:xfrm>
          <a:off x="0" y="1351341"/>
          <a:ext cx="9144000" cy="4032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0E5403E-C3E8-41DC-906E-89F358012C64}">
      <dsp:nvSpPr>
        <dsp:cNvPr id="0" name=""/>
        <dsp:cNvSpPr/>
      </dsp:nvSpPr>
      <dsp:spPr>
        <a:xfrm>
          <a:off x="422820" y="1115181"/>
          <a:ext cx="8719645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Идея диалога </a:t>
          </a:r>
        </a:p>
      </dsp:txBody>
      <dsp:txXfrm>
        <a:off x="422820" y="1115181"/>
        <a:ext cx="8719645" cy="472320"/>
      </dsp:txXfrm>
    </dsp:sp>
    <dsp:sp modelId="{1E5BA458-5BEF-413B-876D-BE2B78B89D5F}">
      <dsp:nvSpPr>
        <dsp:cNvPr id="0" name=""/>
        <dsp:cNvSpPr/>
      </dsp:nvSpPr>
      <dsp:spPr>
        <a:xfrm>
          <a:off x="0" y="2208779"/>
          <a:ext cx="9144000" cy="4032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33097C1-B7EA-4024-96C6-A72B63A421DD}">
      <dsp:nvSpPr>
        <dsp:cNvPr id="0" name=""/>
        <dsp:cNvSpPr/>
      </dsp:nvSpPr>
      <dsp:spPr>
        <a:xfrm>
          <a:off x="435322" y="1840941"/>
          <a:ext cx="8706436" cy="6039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Идея социального партнерства </a:t>
          </a:r>
        </a:p>
      </dsp:txBody>
      <dsp:txXfrm>
        <a:off x="435322" y="1840941"/>
        <a:ext cx="8706436" cy="603998"/>
      </dsp:txXfrm>
    </dsp:sp>
    <dsp:sp modelId="{BEE4562F-0A49-4779-AAF7-20C7A90AD837}">
      <dsp:nvSpPr>
        <dsp:cNvPr id="0" name=""/>
        <dsp:cNvSpPr/>
      </dsp:nvSpPr>
      <dsp:spPr>
        <a:xfrm>
          <a:off x="0" y="3109552"/>
          <a:ext cx="9144000" cy="403200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799937-D384-4167-968A-202B8E555B34}">
      <dsp:nvSpPr>
        <dsp:cNvPr id="0" name=""/>
        <dsp:cNvSpPr/>
      </dsp:nvSpPr>
      <dsp:spPr>
        <a:xfrm>
          <a:off x="435322" y="2698379"/>
          <a:ext cx="8706436" cy="64733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Идея социального проектирования</a:t>
          </a:r>
        </a:p>
      </dsp:txBody>
      <dsp:txXfrm>
        <a:off x="435322" y="2698379"/>
        <a:ext cx="8706436" cy="647333"/>
      </dsp:txXfrm>
    </dsp:sp>
    <dsp:sp modelId="{F104A03D-B082-46DF-A3E4-F8F59F0B6369}">
      <dsp:nvSpPr>
        <dsp:cNvPr id="0" name=""/>
        <dsp:cNvSpPr/>
      </dsp:nvSpPr>
      <dsp:spPr>
        <a:xfrm>
          <a:off x="0" y="3835312"/>
          <a:ext cx="9144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671E67-AEBC-447C-8B10-375441956B1E}">
      <dsp:nvSpPr>
        <dsp:cNvPr id="0" name=""/>
        <dsp:cNvSpPr/>
      </dsp:nvSpPr>
      <dsp:spPr>
        <a:xfrm>
          <a:off x="435322" y="3599152"/>
          <a:ext cx="870643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Идея поддержки и укрепления межпоколенческих связей</a:t>
          </a:r>
        </a:p>
      </dsp:txBody>
      <dsp:txXfrm>
        <a:off x="435322" y="3599152"/>
        <a:ext cx="8706436" cy="472320"/>
      </dsp:txXfrm>
    </dsp:sp>
    <dsp:sp modelId="{2D0E20D1-CE22-4CD2-A8AF-C3787448CE79}">
      <dsp:nvSpPr>
        <dsp:cNvPr id="0" name=""/>
        <dsp:cNvSpPr/>
      </dsp:nvSpPr>
      <dsp:spPr>
        <a:xfrm>
          <a:off x="0" y="4561072"/>
          <a:ext cx="9144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9D26DBC-1A12-431A-BEB3-E296E32490D7}">
      <dsp:nvSpPr>
        <dsp:cNvPr id="0" name=""/>
        <dsp:cNvSpPr/>
      </dsp:nvSpPr>
      <dsp:spPr>
        <a:xfrm>
          <a:off x="435322" y="4324912"/>
          <a:ext cx="870643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Идея командной деятельности</a:t>
          </a:r>
        </a:p>
      </dsp:txBody>
      <dsp:txXfrm>
        <a:off x="435322" y="4324912"/>
        <a:ext cx="8706436" cy="472320"/>
      </dsp:txXfrm>
    </dsp:sp>
    <dsp:sp modelId="{A551A280-22CD-4BF9-8B91-F3533C40D042}">
      <dsp:nvSpPr>
        <dsp:cNvPr id="0" name=""/>
        <dsp:cNvSpPr/>
      </dsp:nvSpPr>
      <dsp:spPr>
        <a:xfrm>
          <a:off x="0" y="5286832"/>
          <a:ext cx="9144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6C6DC60-22A6-48F6-AA7E-099C517F4D70}">
      <dsp:nvSpPr>
        <dsp:cNvPr id="0" name=""/>
        <dsp:cNvSpPr/>
      </dsp:nvSpPr>
      <dsp:spPr>
        <a:xfrm>
          <a:off x="435322" y="5050672"/>
          <a:ext cx="8706436" cy="472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/>
            <a:t>Идея использования социальных практик</a:t>
          </a:r>
        </a:p>
      </dsp:txBody>
      <dsp:txXfrm>
        <a:off x="435322" y="5050672"/>
        <a:ext cx="8706436" cy="472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86672A1-6FC4-4D2A-B0A5-EE525A786793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564F76-04D7-426D-BEE0-629CD25D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407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E22BB-92DF-4D07-86F4-7ED3D93107D1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0B4D87F-6DB9-4203-9991-4B3340705B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8503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2019 году сотрудниками Института стратегии развития образования РАО в рамках государственного задания была разработана 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примерная программа воспитания обучающихся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*. Программа призвана помочь педагогам страны выявить и реализовать воспитательный потенциал образовательного процесса в целях решения задач Указа Президента РФ от 7 мая 2018 г. Результативное внедрение примерной программы воспитания в деятельность общеобразовательных организаций будет возможным лишь тогда, когда данный документ получит одобрение в первую очередь со стороны тех, для кого он предназначен – педагогов и администрации школ. Поэтому с сентября 2019 года начата ее апробация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пилотных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образовательных организациях всех регионов страны.  ".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275C5-72C0-4010-9ABD-5C1A6E4AF9FD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b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Примерная программа воспитания соответствует не только ФГОС, но отражает современные тенденции развития российского общества речь не идет о каком-либо перечне обязательных для школ мероприятий, а лишь об "описании системы организации возможных форм и способов работы с детьми, которые помогают решать стоящие перед педагогами воспитательные задачи".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275C5-72C0-4010-9ABD-5C1A6E4AF9FD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sz="1200" b="1" dirty="0" smtClean="0"/>
              <a:t>Цель формулируется на основе базовых общественных ценностей – семья, труд, Отечество, природа, мир, знания, культура, здоровье, человек </a:t>
            </a:r>
          </a:p>
          <a:p>
            <a:pPr>
              <a:buNone/>
            </a:pPr>
            <a:r>
              <a:rPr lang="ru-RU" sz="1200" b="1" dirty="0" smtClean="0"/>
              <a:t>         Акцент не на соответствии ребенка единому стандарту, а на позитивной динамике его развития </a:t>
            </a:r>
          </a:p>
          <a:p>
            <a:pPr>
              <a:buNone/>
            </a:pPr>
            <a:r>
              <a:rPr lang="ru-RU" sz="1200" b="1" dirty="0" smtClean="0"/>
              <a:t>          Цель конкретизируется в соответствии с возрастными особенностями школьников: в ней выделяются целевые приоритеты, соответствующие 3-м уровням общего образования </a:t>
            </a:r>
          </a:p>
          <a:p>
            <a:pPr>
              <a:buNone/>
            </a:pPr>
            <a:r>
              <a:rPr lang="ru-RU" sz="1200" dirty="0" smtClean="0"/>
              <a:t>          </a:t>
            </a:r>
            <a:r>
              <a:rPr lang="ru-RU" sz="1200" b="1" dirty="0" smtClean="0"/>
              <a:t>На основе цели формулируются примерные задачи воспитания, способствующие ее достижению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275C5-72C0-4010-9ABD-5C1A6E4AF9FD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Программы воспитания являются модульными: каждая школа, разрабатывая программу, может включать в нее те модули, которые помогут ей в наибольшей степени реализовать воспитательный потенциал, с учетом имеющихся кадров и ресурсов. Документ должен быть коротким и ясным, содержащим конкретные описания предстоящей работы с детьми. Программа воспитания предусматривает формирование нравственного уклада школьной жизни, обеспечивающего создание соответствующей социальной среды развития обучающихся и включающую игровую, познавательную, спортивно- оздоровительную, социально значимую и другую деятельность школьников.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Программа направлена на обеспечение духовно-нравственного развития и воспитания, социализации, профессиональной ориентации, формирование культуры здорового и безопасного образа жизни обучающихся школы.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275C5-72C0-4010-9ABD-5C1A6E4AF9FD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8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74639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1376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179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1269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073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1368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055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92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622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3545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796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9035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743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18184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2121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63023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17556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2591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14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4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624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3728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9419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78788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9FF1-C0DD-4D62-B49E-9DC9A09E444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A252D-50FA-4ABF-95D8-88C171B8221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0941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 userDrawn="1"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A2AA6-980C-4BFB-902F-82C33295DEC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E1CB-EA92-4809-A390-40BD473BE60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2074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101013" y="92075"/>
            <a:ext cx="960437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0FE7-6EE3-4E3A-97AC-36A549337F3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82A07-1C3C-4887-BA29-E43F4061C2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64024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30292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0858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91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 userDrawn="1"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50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7605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580438" y="20638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665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88803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 bwMode="auto">
          <a:xfrm>
            <a:off x="0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7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6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 userDrawn="1"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27118-3749-4714-BE80-C65E7B4DA71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4F5F-7ADF-4D00-A55C-AF09910E46A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1263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118F1-1429-493C-ACED-4C627B8FE8D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82FD-4678-4F31-AE70-2C493563D04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3237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B27717B-A830-4D43-A258-C9C738F04A00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E71505E-C340-4EFF-8117-6550BD90AA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14457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D7B19DA-10C5-4EDD-A30C-A59E82872D0E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AC30BA6-2D02-4532-AEDA-99DFACC8DE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14298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DEEA084-2DA8-41DC-A301-D1BDF540CF0F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3545AD-E10E-406C-AFF0-87DAB4D457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55175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D7FD6F2-D545-42FB-BD14-2A65ECF2B0C0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082756-605D-47D1-B545-44EA7958BA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22711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3B47A93-D522-43FC-A019-17A3AE9F923D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227E75C-E037-4309-8682-CEED120F42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9017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07506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 userDrawn="1">
            <p:ph type="body" sz="quarter" idx="3"/>
          </p:nvPr>
        </p:nvSpPr>
        <p:spPr>
          <a:xfrm>
            <a:off x="464505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 userDrawn="1">
            <p:ph sz="quarter" idx="4"/>
          </p:nvPr>
        </p:nvSpPr>
        <p:spPr>
          <a:xfrm>
            <a:off x="464505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1" name="Дата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62372-99D8-45E6-921D-29D35A7220F6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12" name="Нижний колонтитул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8B6E3-E0EF-4666-9ADA-68BAB6C20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99E53BA-E7AB-4021-9479-1242DE4DE363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8C3C7C-167E-452B-AF2F-9909FFC91A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472338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2028CD2-7AE6-48CE-8284-17830D0227DE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C6EFA6D-ACDB-45F1-B3C9-40ADE4F670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327265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EA9677B-9C5D-4E06-8984-FCDF6B9F270A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A33B716-44E9-4C2A-A844-38B08DE055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95314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F6B8F2-480A-4532-8BF4-0F5FF594C2A5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75F2720-B371-4E07-9A16-A9E43FB74E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959634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764DC88-C3B7-4E49-B76C-AC70C8BCCA04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3B5F66E-0C26-43E6-BA71-F03CD70FA6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06675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220C02-E5E7-4CF4-9C74-CEABC65FFC6B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2CC47BE6-7B00-4FFE-A831-4BE78E3B5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96399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4850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51461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7" y="458952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4370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68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Дата 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452-F4A3-462A-92EC-CA04177E5B34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04F5A-C6EB-4B8A-9691-578D1ED92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70373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09289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6551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43550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30071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8324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925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107961" y="26988"/>
            <a:ext cx="2195513" cy="10541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D15A-AE6B-4EA9-95D7-025B94CA3957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8C6C-E9F0-497E-84C2-AABFE5E6F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580468" y="20639"/>
            <a:ext cx="52863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6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2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AD8E7-3F6F-49F5-BE7A-7869372D185A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DEA0-3FA2-43D9-80C8-7FD595760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 bwMode="auto">
          <a:xfrm>
            <a:off x="2" y="6343650"/>
            <a:ext cx="9155113" cy="527050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8" name="Рисунок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172997" y="6343587"/>
            <a:ext cx="482363" cy="48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 userDrawn="1"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 userDrawn="1"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B55-D818-42CE-BD5D-ECE691B8338E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FBF78-52C0-4ED4-9BD7-0DD8A28AA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/>
              <a:pPr>
                <a:defRPr/>
              </a:pPr>
              <a:t>07.07.2020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1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40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84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507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FF3B8E-247A-4292-900C-AADA2EBA241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07.07.2020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28B882-41B3-4E67-90DE-E1E45A36AE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1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50000">
              <a:srgbClr val="FBFBFB"/>
            </a:gs>
            <a:gs pos="100000">
              <a:srgbClr val="D0D0D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0FF7725B-E824-4254-9991-E79CC1542BBF}" type="datetimeFigureOut">
              <a:rPr lang="ru-RU"/>
              <a:pPr>
                <a:defRPr/>
              </a:pPr>
              <a:t>07.07.2020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A80CB423-12AB-4140-BCEB-5D10BC1211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914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07.07.2020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40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40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267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k.ru/wiki/filonovich-sergey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iro.yar.ru/&#1051;&#1080;&#1090;&#1077;&#1088;&#1072;&#1090;&#1091;&#1088;&#1085;&#1072;&#1103;_&#1082;&#1072;&#1088;&#1090;&#1072;_&#1071;&#1088;&#1086;&#1089;&#1083;&#1072;&#1074;&#1089;&#1082;&#1086;&#1075;&#1086;_&#1082;&#1088;&#1072;&#1103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rectorat@iro.yar.ru" TargetMode="External"/><Relationship Id="rId2" Type="http://schemas.openxmlformats.org/officeDocument/2006/relationships/hyperlink" Target="mailto:copp@iro.yar.ru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hyperlink" Target="http://www.iro.yar.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orm.instrao.ru/" TargetMode="External"/><Relationship Id="rId2" Type="http://schemas.openxmlformats.org/officeDocument/2006/relationships/hyperlink" Target="http://www.instrao.ru/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88454" y="195401"/>
            <a:ext cx="8655546" cy="12173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0" y="5554272"/>
            <a:ext cx="9144000" cy="141802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3887" y="1412776"/>
            <a:ext cx="7886700" cy="4850510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rgbClr val="990000"/>
                </a:solidFill>
                <a:latin typeface="Calibri"/>
                <a:ea typeface="Calibri"/>
                <a:cs typeface="Times New Roman"/>
              </a:rPr>
              <a:t>Реализация государственных приоритетов воспитания</a:t>
            </a: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sz="4000" dirty="0">
              <a:solidFill>
                <a:srgbClr val="A52D36"/>
              </a:solidFill>
            </a:endParaRPr>
          </a:p>
          <a:p>
            <a:pPr marL="0" indent="0" algn="r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Инна </a:t>
            </a:r>
            <a:r>
              <a:rPr lang="ru-RU" sz="8000" dirty="0" smtClean="0">
                <a:solidFill>
                  <a:schemeClr val="tx1"/>
                </a:solidFill>
              </a:rPr>
              <a:t>Григорьевна Назарова, </a:t>
            </a:r>
          </a:p>
          <a:p>
            <a:pPr marL="0" indent="0" algn="r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заведующий кафедрой общей педагогики </a:t>
            </a:r>
          </a:p>
          <a:p>
            <a:pPr marL="0" indent="0" algn="r">
              <a:buNone/>
            </a:pPr>
            <a:r>
              <a:rPr lang="ru-RU" sz="8000" dirty="0" smtClean="0">
                <a:solidFill>
                  <a:schemeClr val="tx1"/>
                </a:solidFill>
              </a:rPr>
              <a:t>и психологии ГАУ ДПО ЯО ИРО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7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 результативности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348007"/>
              </p:ext>
            </p:extLst>
          </p:nvPr>
        </p:nvGraphicFramePr>
        <p:xfrm>
          <a:off x="457200" y="1628801"/>
          <a:ext cx="8229600" cy="4120831"/>
        </p:xfrm>
        <a:graphic>
          <a:graphicData uri="http://schemas.openxmlformats.org/drawingml/2006/table">
            <a:tbl>
              <a:tblPr firstRow="1" firstCol="1" bandRow="1"/>
              <a:tblGrid>
                <a:gridCol w="8229600"/>
              </a:tblGrid>
              <a:tr h="158417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 с ограниченными возможностями здоровья и детей – инвалидов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участвующих в  социальных проектах различной направленности и включённых в региональный план реализации Стратегии развития воспитания в Российской Федерации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консультационных центров (пунктов) для родителей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 вопросам воспитания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0552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общественных объединений,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реализующих проекты в области развития воспитания,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получающих государственную поддержку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383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990000"/>
                </a:solidFill>
                <a:latin typeface="Calibri"/>
                <a:ea typeface="+mn-ea"/>
                <a:cs typeface="+mn-cs"/>
              </a:rPr>
              <a:t>Межличностные навыки</a:t>
            </a:r>
            <a:endParaRPr lang="ru-RU" sz="4000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Серьезная </a:t>
            </a:r>
            <a:r>
              <a:rPr lang="ru-RU" dirty="0"/>
              <a:t>проблема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М</a:t>
            </a:r>
            <a:r>
              <a:rPr lang="ru-RU" dirty="0" smtClean="0"/>
              <a:t>олодежь </a:t>
            </a:r>
            <a:r>
              <a:rPr lang="ru-RU" dirty="0"/>
              <a:t>гораздо лучше </a:t>
            </a:r>
            <a:r>
              <a:rPr lang="ru-RU" dirty="0" smtClean="0"/>
              <a:t>разбирается </a:t>
            </a:r>
            <a:r>
              <a:rPr lang="ru-RU" b="1" i="1" dirty="0"/>
              <a:t>в цифровых навыках</a:t>
            </a:r>
            <a:r>
              <a:rPr lang="ru-RU" dirty="0"/>
              <a:t>, но у нее </a:t>
            </a:r>
            <a:r>
              <a:rPr lang="ru-RU" b="1" i="1" dirty="0"/>
              <a:t>снижаются навыки социализации, затрудняется урегулирование конфликтных ситуаций. </a:t>
            </a:r>
            <a:endParaRPr lang="ru-RU" b="1" i="1" dirty="0" smtClean="0"/>
          </a:p>
          <a:p>
            <a:pPr marL="0" indent="0">
              <a:buNone/>
            </a:pPr>
            <a:r>
              <a:rPr lang="ru-RU" dirty="0" smtClean="0"/>
              <a:t>Этому </a:t>
            </a:r>
            <a:r>
              <a:rPr lang="ru-RU" dirty="0"/>
              <a:t>нужно учить, в том числе и потому, что в определенных условиях цифровые навыки нельзя реализовать без «мягких» </a:t>
            </a:r>
            <a:r>
              <a:rPr lang="ru-RU" dirty="0" smtClean="0"/>
              <a:t>компонентов.</a:t>
            </a:r>
          </a:p>
          <a:p>
            <a:pPr marL="0" indent="0">
              <a:buNone/>
            </a:pPr>
            <a:r>
              <a:rPr lang="ru-RU" b="1" dirty="0" smtClean="0">
                <a:hlinkClick r:id="rId2" tooltip="Сергей Филонович"/>
              </a:rPr>
              <a:t>Сергей </a:t>
            </a:r>
            <a:r>
              <a:rPr lang="ru-RU" b="1" dirty="0">
                <a:hlinkClick r:id="rId2" tooltip="Сергей Филонович"/>
              </a:rPr>
              <a:t>Филонович</a:t>
            </a:r>
            <a:r>
              <a:rPr lang="ru-RU" b="1" dirty="0"/>
              <a:t>, декан Высшей школы менеджмента </a:t>
            </a:r>
            <a:r>
              <a:rPr lang="ru-RU" b="1" dirty="0" smtClean="0"/>
              <a:t>НИУ ВШЭ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0412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88640"/>
            <a:ext cx="8407846" cy="150204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Современные ориентиры построения системы воспитания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781891"/>
            <a:ext cx="7886700" cy="4887469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Российской Федерации от 29 мая 2015 г. N 996-р г. Москва "Стратегия развития воспитания в Российской Федерации на период до 2025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года»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Концепция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семейной политики до 2025 года, утверждённой распоряжением Правительства Российской Федерации № 1618-р от 25 августа 2014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п.7 Перечня поручений Президента Российской Федерации по итогам встречи с участниками форума «Качественное образование во имя страны» № 2876-Пр от 12.12.2014 </a:t>
            </a:r>
          </a:p>
          <a:p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876936" y="188640"/>
            <a:ext cx="1249933" cy="17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87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65126"/>
            <a:ext cx="8568952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документы</a:t>
            </a:r>
            <a:endParaRPr lang="ru-RU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608512"/>
          </a:xfrm>
          <a:noFill/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развития воспитания в Ярославской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 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2017 – 2020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годы, утверждена Постановлением Правительства Ярославской области 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 мая 2017 года N 363-п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План мероприятий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реализации в Ярославской области в 2017 – 2020 годах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«Стратегии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развития воспитания в Российской Федерации на период до 2025 года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», Утверждён распоряжением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Губернатора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 Ярославской области от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20 февраля 2017 года N 48-р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3946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Программа развития воспитания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Воспитание </a:t>
            </a:r>
            <a:r>
              <a:rPr lang="ru-RU" sz="2400" dirty="0"/>
              <a:t>как междисциплинарный феномен  - непрерывное и многогранное </a:t>
            </a:r>
            <a:r>
              <a:rPr lang="ru-RU" sz="2400" dirty="0" smtClean="0"/>
              <a:t>явление: управление, </a:t>
            </a:r>
            <a:r>
              <a:rPr lang="ru-RU" sz="2400" dirty="0"/>
              <a:t>механизмы, сопровождение и поддержка  </a:t>
            </a:r>
            <a:endParaRPr lang="ru-RU" sz="2400" dirty="0" smtClean="0"/>
          </a:p>
          <a:p>
            <a:pPr lvl="0"/>
            <a:r>
              <a:rPr lang="ru-RU" sz="2400" dirty="0">
                <a:solidFill>
                  <a:prstClr val="black"/>
                </a:solidFill>
              </a:rPr>
              <a:t>Программа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воспитания выступает как инструмент построения и развития целостной системы воспитания в </a:t>
            </a:r>
            <a:r>
              <a:rPr lang="ru-RU" sz="2400" dirty="0" smtClean="0">
                <a:solidFill>
                  <a:prstClr val="black"/>
                </a:solidFill>
              </a:rPr>
              <a:t>масштабах ОО, МР, </a:t>
            </a:r>
            <a:r>
              <a:rPr lang="ru-RU" sz="2400" dirty="0">
                <a:solidFill>
                  <a:prstClr val="black"/>
                </a:solidFill>
              </a:rPr>
              <a:t>региона</a:t>
            </a:r>
          </a:p>
        </p:txBody>
      </p:sp>
    </p:spTree>
    <p:extLst>
      <p:ext uri="{BB962C8B-B14F-4D97-AF65-F5344CB8AC3E}">
        <p14:creationId xmlns:p14="http://schemas.microsoft.com/office/powerpoint/2010/main" xmlns="" val="307753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81075"/>
          </a:xfrm>
        </p:spPr>
        <p:txBody>
          <a:bodyPr/>
          <a:lstStyle/>
          <a:p>
            <a:r>
              <a:rPr lang="ru-RU" altLang="ru-RU" sz="3200" b="1" smtClean="0">
                <a:solidFill>
                  <a:srgbClr val="990000"/>
                </a:solidFill>
              </a:rPr>
              <a:t>Развитие единой образовательной (воспитывающей) среды </a:t>
            </a: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>
          <a:xfrm>
            <a:off x="628650" y="1196975"/>
            <a:ext cx="7886700" cy="5256213"/>
          </a:xfrm>
        </p:spPr>
        <p:txBody>
          <a:bodyPr/>
          <a:lstStyle/>
          <a:p>
            <a:r>
              <a:rPr lang="ru-RU" altLang="ru-RU" sz="2000" smtClean="0"/>
              <a:t>Совершенствование системы взаимодействия с родителями по вопросам профилактики асоциального поведения обучающихся</a:t>
            </a:r>
          </a:p>
          <a:p>
            <a:r>
              <a:rPr lang="ru-RU" altLang="ru-RU" sz="2000" smtClean="0"/>
              <a:t>Разработка и реализация программ поддержки молодежных и подростковых общественных организаций, волонтерского движения, программ по трудоустройству несовершеннолетних, развитию условий для занятия физической культурой и спортом, пропаганда здорового образа жизни, духовно-нравственного воспитания подрастающего поколения</a:t>
            </a:r>
          </a:p>
          <a:p>
            <a:r>
              <a:rPr lang="ru-RU" altLang="ru-RU" sz="2000" smtClean="0"/>
              <a:t>Реализация региональных комплексов мер по организации социально значимой деятельности несовершеннолетних, находящихся в конфликте с законом</a:t>
            </a:r>
          </a:p>
          <a:p>
            <a:r>
              <a:rPr lang="ru-RU" altLang="ru-RU" sz="2000" smtClean="0"/>
              <a:t>Совершенствование деятельности образовательных организаций по формированию законопослушного поведения несовершеннолетних</a:t>
            </a:r>
          </a:p>
          <a:p>
            <a:r>
              <a:rPr lang="ru-RU" altLang="ru-RU" sz="2000" b="1" smtClean="0">
                <a:solidFill>
                  <a:srgbClr val="FF0000"/>
                </a:solidFill>
              </a:rPr>
              <a:t>Обеспечение организационно-методической поддержки развития служб медиации в образовательных организациях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2965051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52736"/>
          </a:xfrm>
        </p:spPr>
        <p:txBody>
          <a:bodyPr>
            <a:normAutofit fontScale="90000"/>
          </a:bodyPr>
          <a:lstStyle/>
          <a:p>
            <a:pPr marL="1435100" indent="-1435100"/>
            <a:r>
              <a:rPr lang="ru-RU" sz="3200" b="1" dirty="0"/>
              <a:t>Основные идеи Программы развития воспитания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857403"/>
          </a:xfrm>
        </p:spPr>
        <p:txBody>
          <a:bodyPr/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313495244"/>
              </p:ext>
            </p:extLst>
          </p:nvPr>
        </p:nvGraphicFramePr>
        <p:xfrm>
          <a:off x="0" y="1124744"/>
          <a:ext cx="91440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634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направления воспитания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289451"/>
          </a:xfrm>
        </p:spPr>
        <p:txBody>
          <a:bodyPr/>
          <a:lstStyle/>
          <a:p>
            <a:r>
              <a:rPr lang="ru-RU" sz="2000" dirty="0"/>
              <a:t>Поддержка семейного </a:t>
            </a:r>
            <a:r>
              <a:rPr lang="ru-RU" sz="2000" dirty="0" smtClean="0"/>
              <a:t>воспитания</a:t>
            </a:r>
          </a:p>
          <a:p>
            <a:r>
              <a:rPr lang="ru-RU" sz="2000" dirty="0"/>
              <a:t>Развитие воспитания в системе </a:t>
            </a:r>
            <a:r>
              <a:rPr lang="ru-RU" sz="2000" dirty="0" smtClean="0"/>
              <a:t>образования</a:t>
            </a:r>
          </a:p>
          <a:p>
            <a:r>
              <a:rPr lang="ru-RU" sz="2000" dirty="0"/>
              <a:t>Расширение воспитательных возможностей информационных </a:t>
            </a:r>
            <a:r>
              <a:rPr lang="ru-RU" sz="2000" dirty="0" smtClean="0"/>
              <a:t>ресурсов</a:t>
            </a:r>
          </a:p>
          <a:p>
            <a:r>
              <a:rPr lang="ru-RU" sz="2000" dirty="0"/>
              <a:t>Поддержка общественных объединений в сфере воспитания, в том числе Общероссийской общественно-государственной детско-юношеской организации «Российское движение </a:t>
            </a:r>
            <a:r>
              <a:rPr lang="ru-RU" sz="2000" dirty="0" smtClean="0"/>
              <a:t>школьников</a:t>
            </a:r>
          </a:p>
          <a:p>
            <a:r>
              <a:rPr lang="ru-RU" sz="2000" dirty="0"/>
              <a:t>Гражданское </a:t>
            </a:r>
            <a:r>
              <a:rPr lang="ru-RU" sz="2000" dirty="0" smtClean="0"/>
              <a:t>воспитание</a:t>
            </a:r>
          </a:p>
          <a:p>
            <a:r>
              <a:rPr lang="ru-RU" sz="2000" dirty="0"/>
              <a:t>Духовно-нравственное воспитание детей на основе российских традиционных </a:t>
            </a:r>
            <a:r>
              <a:rPr lang="ru-RU" sz="2000" dirty="0" smtClean="0"/>
              <a:t>ценностей</a:t>
            </a:r>
          </a:p>
          <a:p>
            <a:r>
              <a:rPr lang="ru-RU" sz="2000" dirty="0"/>
              <a:t>Приобщение детей к культурному </a:t>
            </a:r>
            <a:r>
              <a:rPr lang="ru-RU" sz="2000" dirty="0" smtClean="0"/>
              <a:t>наследию</a:t>
            </a:r>
          </a:p>
          <a:p>
            <a:r>
              <a:rPr lang="ru-RU" sz="2000" dirty="0"/>
              <a:t>Популяризация научных знаний среди </a:t>
            </a:r>
            <a:r>
              <a:rPr lang="ru-RU" sz="2000" dirty="0" smtClean="0"/>
              <a:t>детей</a:t>
            </a:r>
          </a:p>
          <a:p>
            <a:r>
              <a:rPr lang="ru-RU" sz="2000" dirty="0"/>
              <a:t>Физическое воспитание и формирование культуры </a:t>
            </a:r>
            <a:r>
              <a:rPr lang="ru-RU" sz="2000" dirty="0" smtClean="0"/>
              <a:t>здоровья</a:t>
            </a:r>
          </a:p>
          <a:p>
            <a:r>
              <a:rPr lang="ru-RU" sz="2000" dirty="0"/>
              <a:t>Трудовое воспитание и профессиональное самоопределение</a:t>
            </a:r>
          </a:p>
          <a:p>
            <a:r>
              <a:rPr lang="ru-RU" sz="2000" dirty="0"/>
              <a:t>Экологическое воспитание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30146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Региональные программы и проекты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0555575"/>
              </p:ext>
            </p:extLst>
          </p:nvPr>
        </p:nvGraphicFramePr>
        <p:xfrm>
          <a:off x="29669" y="908720"/>
          <a:ext cx="9078835" cy="5976664"/>
        </p:xfrm>
        <a:graphic>
          <a:graphicData uri="http://schemas.openxmlformats.org/drawingml/2006/table">
            <a:tbl>
              <a:tblPr firstRow="1" firstCol="1" bandRow="1"/>
              <a:tblGrid>
                <a:gridCol w="2373892"/>
                <a:gridCol w="6704943"/>
              </a:tblGrid>
              <a:tr h="230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«Поддержка семейного воспитания»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Региональный</a:t>
                      </a:r>
                      <a:r>
                        <a:rPr lang="ru-RU" sz="2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проект «Поддержка семей, имеющих детей»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Региональный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инновационный проект «Развитие служб медиации в образовательных организациях Ярославской области»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7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«Развитие воспитания в системе образования»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кадрового потенциала региональной системы образования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Стратегия развития образовательного комплекса регион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Межрегиональные и международные Интернет-проекты, направленные на содействие воспитанию толерантного отношения к культуре и традициям других народов и стран, формирование современных механизмов продвижения идей межкультурного диалога среди молодежи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314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Региональные программы и проекты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18792798"/>
              </p:ext>
            </p:extLst>
          </p:nvPr>
        </p:nvGraphicFramePr>
        <p:xfrm>
          <a:off x="1" y="1124744"/>
          <a:ext cx="9108503" cy="5383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711"/>
                <a:gridCol w="7128792"/>
              </a:tblGrid>
              <a:tr h="1629900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воспитания детей в процессе организации отдыха детей и их оздоровления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комплексной программы областных профильных лагерей для детей и подростков «НЕСКУЧНОЕ ЛЕТО»</a:t>
                      </a: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Конкурс социально значимых проектов в сфере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 детского отдыха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54676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«Расширение воспитательных возможностей информационных ресурсов»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 портал «Таланты Ярославии» http://talant.edu.yar.ru;</a:t>
                      </a: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сайт интернет-проекта «Подросток и закон» http://podrostok.edu.yar.ru;</a:t>
                      </a: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литературная карта Ярославского края </a:t>
                      </a:r>
                      <a:r>
                        <a:rPr lang="ru-RU" sz="2000" u="sng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http://wiki.iro.yar.ru/Литературная_карта_Ярославского_края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Международный Интернет-проект «Мосты дружбы »</a:t>
                      </a:r>
                    </a:p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Региональный проект «Диалог культур » </a:t>
                      </a:r>
                    </a:p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56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Ключевые проблемы воспитания в современной школе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1124744"/>
            <a:ext cx="8579296" cy="5001423"/>
          </a:xfrm>
        </p:spPr>
        <p:txBody>
          <a:bodyPr/>
          <a:lstStyle/>
          <a:p>
            <a:r>
              <a:rPr lang="ru-RU" sz="2000" dirty="0" smtClean="0"/>
              <a:t>Девальвация ценности воспитания в педагогическом сознании.</a:t>
            </a:r>
          </a:p>
          <a:p>
            <a:r>
              <a:rPr lang="ru-RU" sz="2000" dirty="0" smtClean="0"/>
              <a:t>Слабая мотивация к воспитанию у школьных педагогов.</a:t>
            </a:r>
          </a:p>
          <a:p>
            <a:r>
              <a:rPr lang="ru-RU" sz="2000" dirty="0" smtClean="0"/>
              <a:t>Отсутствие системного подхода в воспитании.</a:t>
            </a:r>
          </a:p>
          <a:p>
            <a:r>
              <a:rPr lang="ru-RU" sz="2000" dirty="0" smtClean="0"/>
              <a:t>Использование без учета произошедших в нашем обществе и в воспитанниках изменений старых форм и содержания воспитания.</a:t>
            </a:r>
          </a:p>
          <a:p>
            <a:r>
              <a:rPr lang="ru-RU" sz="2000" dirty="0" smtClean="0"/>
              <a:t>Недостаточное </a:t>
            </a:r>
            <a:r>
              <a:rPr lang="ru-RU" sz="2000" dirty="0"/>
              <a:t>взаимодействие, координация между  участниками воспитания. </a:t>
            </a:r>
            <a:endParaRPr lang="ru-RU" sz="2000" dirty="0" smtClean="0"/>
          </a:p>
          <a:p>
            <a:r>
              <a:rPr lang="ru-RU" sz="2000" dirty="0" smtClean="0"/>
              <a:t>Доминирование </a:t>
            </a:r>
            <a:r>
              <a:rPr lang="ru-RU" sz="2000" dirty="0"/>
              <a:t>количественных оценок  результатов </a:t>
            </a:r>
            <a:r>
              <a:rPr lang="ru-RU" sz="2000" dirty="0" smtClean="0"/>
              <a:t>воспитания.</a:t>
            </a:r>
          </a:p>
          <a:p>
            <a:r>
              <a:rPr lang="ru-RU" sz="2000" dirty="0" smtClean="0"/>
              <a:t>Недостаточная представленность в системе повышения квалификации проблематики воспитания, а имеющиеся курсы часто сосредоточены на формальной</a:t>
            </a:r>
            <a:r>
              <a:rPr lang="ru-RU" sz="2000" dirty="0"/>
              <a:t>,«</a:t>
            </a:r>
            <a:r>
              <a:rPr lang="ru-RU" sz="2000" dirty="0" err="1" smtClean="0"/>
              <a:t>мероприятийной</a:t>
            </a:r>
            <a:r>
              <a:rPr lang="ru-RU" sz="2000" dirty="0" smtClean="0"/>
              <a:t>» стороне воспитания.</a:t>
            </a:r>
          </a:p>
          <a:p>
            <a:r>
              <a:rPr lang="ru-RU" sz="2000" dirty="0" smtClean="0"/>
              <a:t>Слабая подготовка будущих педагогов к воспитательной работе в школе</a:t>
            </a:r>
          </a:p>
          <a:p>
            <a:pPr marL="0" indent="0" algn="r">
              <a:buNone/>
            </a:pPr>
            <a:r>
              <a:rPr lang="ru-RU" sz="2000" dirty="0" smtClean="0"/>
              <a:t>Н.Л. Селиванова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887341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r>
              <a:rPr lang="ru-RU" dirty="0"/>
              <a:t>Региональные программы и проекты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98881999"/>
              </p:ext>
            </p:extLst>
          </p:nvPr>
        </p:nvGraphicFramePr>
        <p:xfrm>
          <a:off x="0" y="764704"/>
          <a:ext cx="9105388" cy="5472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1989"/>
                <a:gridCol w="7103399"/>
              </a:tblGrid>
              <a:tr h="2318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Поддержка общественных объединений в сфере воспитания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Областной проект «Строим будущее вместе!»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1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«Гражданское воспитание»</a:t>
                      </a:r>
                      <a:endParaRPr lang="ru-RU" sz="20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Региональные ресурсные центры по направлениям «Патриотическое воспитание детей»,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«Развитие детского и юношеского туризма в Ярославской области»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Инициативный проект «Обеспечение доступности туристических ресурсов музее образовательных организаций Ярославской области»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Интернет- проект «Подросток и закон»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«Гордимся Россией!»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86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Инициативные проекты</a:t>
            </a:r>
            <a:br>
              <a:rPr lang="ru-RU" dirty="0" smtClean="0"/>
            </a:br>
            <a:r>
              <a:rPr lang="ru-RU" dirty="0" smtClean="0"/>
              <a:t> ГАУ ДПО ЯО ИРО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a typeface="Calibri"/>
              </a:rPr>
              <a:t> «Медиация</a:t>
            </a:r>
            <a:r>
              <a:rPr lang="ru-RU" dirty="0">
                <a:ea typeface="Calibri"/>
              </a:rPr>
              <a:t>: распространение восстановительной практики в работе с несовершеннолетними</a:t>
            </a:r>
            <a:r>
              <a:rPr lang="ru-RU" dirty="0" smtClean="0">
                <a:ea typeface="Calibri"/>
              </a:rPr>
              <a:t>»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«Мультикультурность: компетентность современного человека» </a:t>
            </a:r>
          </a:p>
          <a:p>
            <a:pPr marL="0" indent="0">
              <a:buNone/>
            </a:pPr>
            <a:endParaRPr lang="ru-RU" dirty="0"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8494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457200" lvl="0" indent="-457200">
              <a:spcBef>
                <a:spcPct val="20000"/>
              </a:spcBef>
            </a:pPr>
            <a:r>
              <a:rPr lang="ru-RU" sz="3200" b="1" dirty="0" smtClean="0">
                <a:ln>
                  <a:noFill/>
                </a:ln>
                <a:ea typeface="+mn-ea"/>
              </a:rPr>
              <a:t>Проект «Мультикультурность</a:t>
            </a:r>
            <a:r>
              <a:rPr lang="ru-RU" sz="3200" b="1" dirty="0">
                <a:ln>
                  <a:noFill/>
                </a:ln>
                <a:ea typeface="+mn-ea"/>
              </a:rPr>
              <a:t>: компетентность современного человека» 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073431"/>
          </a:xfrm>
        </p:spPr>
        <p:txBody>
          <a:bodyPr/>
          <a:lstStyle/>
          <a:p>
            <a:r>
              <a:rPr lang="ru-RU" sz="2800" dirty="0" smtClean="0">
                <a:ea typeface="Times New Roman"/>
              </a:rPr>
              <a:t>Видеоконференция «Поликультурное </a:t>
            </a:r>
            <a:r>
              <a:rPr lang="ru-RU" sz="2800" dirty="0">
                <a:ea typeface="Times New Roman"/>
              </a:rPr>
              <a:t>образование в многонациональном социуме: опыт, практика, </a:t>
            </a:r>
            <a:r>
              <a:rPr lang="ru-RU" sz="2800" dirty="0" smtClean="0">
                <a:ea typeface="Times New Roman"/>
              </a:rPr>
              <a:t>перспективы» </a:t>
            </a:r>
          </a:p>
          <a:p>
            <a:r>
              <a:rPr lang="ru-RU" sz="2800" dirty="0" smtClean="0">
                <a:solidFill>
                  <a:srgbClr val="000000"/>
                </a:solidFill>
                <a:ea typeface="Calibri"/>
              </a:rPr>
              <a:t>Региональный </a:t>
            </a:r>
            <a:r>
              <a:rPr lang="ru-RU" sz="2800" dirty="0">
                <a:solidFill>
                  <a:srgbClr val="000000"/>
                </a:solidFill>
                <a:ea typeface="Calibri"/>
              </a:rPr>
              <a:t>конкурс разработок (программ, проектов, уроков, занятий), направленных на вовлечение детей и молодёжи ЯО в активную общественную жизнь, поддержку общественных инициатив, гармонизацию межнациональных </a:t>
            </a:r>
            <a:r>
              <a:rPr lang="ru-RU" sz="2800" dirty="0" smtClean="0">
                <a:solidFill>
                  <a:srgbClr val="000000"/>
                </a:solidFill>
                <a:ea typeface="Calibri"/>
              </a:rPr>
              <a:t>отношений</a:t>
            </a:r>
          </a:p>
          <a:p>
            <a:r>
              <a:rPr lang="ru-RU" sz="2800" dirty="0" smtClean="0">
                <a:solidFill>
                  <a:srgbClr val="000000"/>
                </a:solidFill>
                <a:ea typeface="Calibri"/>
              </a:rPr>
              <a:t>ППК «Профилактика межэтнических конфликтов в поликультурной образовательной среде»</a:t>
            </a:r>
            <a:endParaRPr lang="ru-RU" sz="2800" dirty="0">
              <a:solidFill>
                <a:srgbClr val="000000"/>
              </a:solidFill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3730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Повышение эффективности воспитания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9552" y="1600204"/>
            <a:ext cx="3956248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Обеспечивают правовые</a:t>
            </a:r>
            <a:r>
              <a:rPr lang="ru-RU" dirty="0"/>
              <a:t>, организационно-управленческие, кадровые, научно-методические, финансово-экономические и информационные механизмы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076057" y="1700808"/>
            <a:ext cx="345638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032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ППК «Региональные ориентиры становления новой практики воспитания» </a:t>
            </a:r>
            <a:r>
              <a:rPr lang="en-US" dirty="0" smtClean="0">
                <a:latin typeface="Times New Roman"/>
                <a:ea typeface="Times New Roman"/>
              </a:rPr>
              <a:t>(</a:t>
            </a:r>
            <a:r>
              <a:rPr lang="ru-RU" dirty="0" smtClean="0">
                <a:latin typeface="Times New Roman"/>
                <a:ea typeface="Times New Roman"/>
              </a:rPr>
              <a:t>сетевая)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1"/>
          </a:xfrm>
        </p:spPr>
        <p:txBody>
          <a:bodyPr/>
          <a:lstStyle/>
          <a:p>
            <a:pPr marL="457200" lvl="1" indent="0" algn="just">
              <a:spcAft>
                <a:spcPts val="0"/>
              </a:spcAft>
              <a:buSzPts val="1400"/>
              <a:buNone/>
            </a:pPr>
            <a:r>
              <a:rPr lang="ru-RU" sz="2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Целевая группа: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заместители директоров общеобразовательных организаций по УВР.</a:t>
            </a:r>
            <a:endParaRPr lang="ru-RU" sz="2400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83185" indent="0" algn="just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Цель: </a:t>
            </a: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содействие развитию профессиональной компетенции у обучающихся по организации воспитательной работы в общеобразовательной организации.</a:t>
            </a:r>
          </a:p>
          <a:p>
            <a:pPr marL="114300" indent="0" algn="just"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Задачи: </a:t>
            </a:r>
            <a:endParaRPr lang="ru-RU" sz="24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1)	расширить знания заместителей директоров по УВР в области организации воспитательной работы в ОО;</a:t>
            </a:r>
          </a:p>
          <a:p>
            <a:pPr marL="114300" indent="0" algn="just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	научить подбору и применению воспитательных технологий  в ОО по актуальным направлениям;</a:t>
            </a:r>
          </a:p>
          <a:p>
            <a:pPr marL="114300" indent="0" algn="just"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3)	обеспечить уровень готовности заместителей директоров по УВР к применению в практике полученных в процессе обучения знаний и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690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Конкурсы </a:t>
            </a:r>
            <a:r>
              <a:rPr lang="ru-RU" dirty="0" smtClean="0"/>
              <a:t>2020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1"/>
          </a:xfrm>
        </p:spPr>
        <p:txBody>
          <a:bodyPr/>
          <a:lstStyle/>
          <a:p>
            <a:r>
              <a:rPr lang="ru-RU" dirty="0"/>
              <a:t>Региональный этап Всероссийского конкурса «Воспитать человека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Областной </a:t>
            </a:r>
            <a:r>
              <a:rPr lang="ru-RU" dirty="0"/>
              <a:t>конкурс программ </a:t>
            </a:r>
            <a:r>
              <a:rPr lang="ru-RU" dirty="0" smtClean="0"/>
              <a:t>воспитания</a:t>
            </a:r>
          </a:p>
          <a:p>
            <a:r>
              <a:rPr lang="ru-RU" dirty="0"/>
              <a:t> Конкурс на лучший классный час, посвященный 75-летию Победы (году памяти и славы)</a:t>
            </a:r>
            <a:endParaRPr lang="ru-RU" dirty="0" smtClean="0"/>
          </a:p>
          <a:p>
            <a:r>
              <a:rPr lang="ru-RU" dirty="0" smtClean="0"/>
              <a:t>Конкурс </a:t>
            </a:r>
            <a:r>
              <a:rPr lang="ru-RU" dirty="0"/>
              <a:t>«Социальное наставничество как форма социального партнерства в </a:t>
            </a:r>
            <a:r>
              <a:rPr lang="ru-RU" dirty="0" smtClean="0"/>
              <a:t>образовательном </a:t>
            </a:r>
            <a:r>
              <a:rPr lang="ru-RU" dirty="0"/>
              <a:t>пространстве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76239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8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основании приказа директора ФГБНУ «Институт стратегии развития образования Российской академии образования» N 01-02/116 от 15.10.2019 участниками апробации Примерной программы воспитания являются   734 образовательных организации  РФ, в число которых вошли 2 школы Ярославской  области: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1.Муниципальное общеобразовательное учреждение « Средняя школа поселка Ярославка» ЯМР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Муниципальное общеобразовательное учреждение «Средняя школа № 13» г. Ярославля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_12__w255_h35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15616" y="2780928"/>
            <a:ext cx="3240360" cy="3816424"/>
          </a:xfrm>
          <a:prstGeom prst="rect">
            <a:avLst/>
          </a:prstGeom>
        </p:spPr>
      </p:pic>
      <p:pic>
        <p:nvPicPr>
          <p:cNvPr id="5" name="Рисунок 4" descr="20191209_135822(1)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96136" y="2852936"/>
            <a:ext cx="2393896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42088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92696"/>
            <a:ext cx="813690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    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Цель апробации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 доработка примерной программы и подготовка методических рекомендаций к ее внедрению с 2020 -2021 учебного года</a:t>
            </a:r>
          </a:p>
          <a:p>
            <a:pPr algn="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(Министерство Просвещения РФ)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3"/>
            <a:ext cx="835292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 октября 2019 г.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федеральное совещание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16 октября 2019 г.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окружной семинар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Октябрь - ноябрь  2019 г.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координация школ , экспертиза проектов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Декабрь 2019 г.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федеральное совещание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Январь- Май 2020 г.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координация школ, сбор аналитики, консультации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Июнь 2020  г.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подведение итогов апробации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апробации</a:t>
            </a:r>
            <a:endParaRPr lang="ru-RU" dirty="0"/>
          </a:p>
        </p:txBody>
      </p:sp>
      <p:pic>
        <p:nvPicPr>
          <p:cNvPr id="4" name="Рисунок 3" descr="НОЯБРЬ 2019 01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15616" y="4005064"/>
            <a:ext cx="3068960" cy="2664296"/>
          </a:xfrm>
          <a:prstGeom prst="rect">
            <a:avLst/>
          </a:prstGeom>
        </p:spPr>
      </p:pic>
      <p:pic>
        <p:nvPicPr>
          <p:cNvPr id="5" name="Рисунок 4" descr="НОЯБРЬ 2019 10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32040" y="4005064"/>
            <a:ext cx="2924944" cy="26369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Структура и содержание Примерной программы воспитания</a:t>
            </a:r>
            <a:br>
              <a:rPr lang="ru-RU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Пояснительная записка</a:t>
            </a:r>
          </a:p>
          <a:p>
            <a:pPr>
              <a:buNone/>
            </a:pPr>
            <a:r>
              <a:rPr lang="ru-RU" dirty="0" smtClean="0"/>
              <a:t>1.Особенности организуемого в школе воспитательного процесса </a:t>
            </a:r>
          </a:p>
          <a:p>
            <a:pPr>
              <a:buNone/>
            </a:pPr>
            <a:r>
              <a:rPr lang="ru-RU" dirty="0" smtClean="0"/>
              <a:t>2. Цель и задачи воспитания</a:t>
            </a:r>
          </a:p>
          <a:p>
            <a:pPr>
              <a:buNone/>
            </a:pPr>
            <a:r>
              <a:rPr lang="ru-RU" dirty="0" smtClean="0"/>
              <a:t>3. Виды,  формы  и содержание деятельности</a:t>
            </a:r>
          </a:p>
          <a:p>
            <a:pPr>
              <a:buNone/>
            </a:pPr>
            <a:r>
              <a:rPr lang="ru-RU" dirty="0" smtClean="0"/>
              <a:t>4. Анализ воспитательного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188640"/>
            <a:ext cx="9170459" cy="558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71344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                          </a:t>
            </a:r>
            <a:r>
              <a:rPr lang="ru-RU" sz="2400" b="1" i="1" dirty="0" smtClean="0"/>
              <a:t>Инвариантные модули 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Виды,  формы  и содержание деятельности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204864"/>
            <a:ext cx="2664296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Классное руководство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75856" y="2204864"/>
            <a:ext cx="252028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Школьный урок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84168" y="2204864"/>
            <a:ext cx="2664296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Внеурочная деятельность и доп. образование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528" y="3356992"/>
            <a:ext cx="2664296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Работа с родителями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56176" y="3356992"/>
            <a:ext cx="252028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Профориентация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75856" y="3356992"/>
            <a:ext cx="25922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Самоуправление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55777" y="436510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   Вариативные модули</a:t>
            </a:r>
            <a:endParaRPr lang="ru-RU" sz="2400" b="1" i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164288" y="4509120"/>
            <a:ext cx="165618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Предметно-эстетическая среда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51720" y="4869160"/>
            <a:ext cx="223224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Экскурсии и походы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23528" y="5589240"/>
            <a:ext cx="151216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Медиа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99992" y="4869160"/>
            <a:ext cx="252028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Волонтерство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36296" y="5661248"/>
            <a:ext cx="1728192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Детские общественные объединения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1520" y="4509120"/>
            <a:ext cx="1584176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Ключевые дела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491880" y="6021288"/>
            <a:ext cx="230425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836712"/>
            <a:ext cx="8676456" cy="528945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 «Принимая во внимание высокую скорость развития в сфере воспитания, безусловно, региональные программы нуждаются в обновлении. На данном этапе важно выстроить системную работу таким образом, чтобы процесс воспитания проходил комплексно, в том числе и в большей степени на уровне образовательных организаций, школ и организаций </a:t>
            </a:r>
            <a:r>
              <a:rPr lang="ru-RU" dirty="0" err="1" smtClean="0"/>
              <a:t>допобразования</a:t>
            </a:r>
            <a:r>
              <a:rPr lang="ru-RU" dirty="0" smtClean="0"/>
              <a:t>»</a:t>
            </a:r>
          </a:p>
          <a:p>
            <a:pPr algn="r">
              <a:buNone/>
            </a:pPr>
            <a:r>
              <a:rPr lang="ru-RU" dirty="0" smtClean="0"/>
              <a:t>             </a:t>
            </a:r>
            <a:r>
              <a:rPr lang="ru-RU" sz="2200" dirty="0" smtClean="0"/>
              <a:t>Министр Просвещения РФ Васильева О.Ю.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484319"/>
            <a:ext cx="8229600" cy="453707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b="1" dirty="0" smtClean="0">
                <a:solidFill>
                  <a:srgbClr val="990000"/>
                </a:solidFill>
                <a:latin typeface="+mn-lt"/>
              </a:rPr>
              <a:t>Спасибо за внимание!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4800" b="1" dirty="0" smtClean="0">
              <a:solidFill>
                <a:srgbClr val="990000"/>
              </a:solidFill>
              <a:latin typeface="+mn-l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150014, г. Ярославль, ул. Богдановича, д. 16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hlinkClick r:id="rId2"/>
              </a:rPr>
              <a:t>copp@iro.yar.ru</a:t>
            </a:r>
            <a:endParaRPr lang="ru-RU" sz="2000" dirty="0" smtClean="0"/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u="sng" dirty="0" err="1" smtClean="0">
                <a:solidFill>
                  <a:srgbClr val="0046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nazarova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iro.yar.ru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www.iro.yar.ru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000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Приглашаем 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сотрудничеству!!!</a:t>
            </a:r>
            <a:endParaRPr lang="ru-RU" b="1" dirty="0">
              <a:solidFill>
                <a:srgbClr val="99000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" y="3573016"/>
            <a:ext cx="2955032" cy="276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180528" y="365126"/>
            <a:ext cx="8697069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ЦЕЛИ ВОСПИТАНИЯ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Национальный проект ОБРАЗОВАНИЕ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29842" y="2505074"/>
            <a:ext cx="3868340" cy="4352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Воспитание </a:t>
            </a:r>
            <a:r>
              <a:rPr lang="ru-RU" b="1" dirty="0">
                <a:solidFill>
                  <a:srgbClr val="C00000"/>
                </a:solidFill>
              </a:rPr>
              <a:t>гармонично развитой и социально ответственной </a:t>
            </a:r>
            <a:r>
              <a:rPr lang="ru-RU" b="1" dirty="0" smtClean="0">
                <a:solidFill>
                  <a:srgbClr val="C00000"/>
                </a:solidFill>
              </a:rPr>
              <a:t>личности на </a:t>
            </a:r>
            <a:r>
              <a:rPr lang="ru-RU" b="1" dirty="0">
                <a:solidFill>
                  <a:srgbClr val="C00000"/>
                </a:solidFill>
              </a:rPr>
              <a:t>основе духовно-нравственных ценностей народов </a:t>
            </a:r>
            <a:r>
              <a:rPr lang="ru-RU" b="1" dirty="0" smtClean="0">
                <a:solidFill>
                  <a:srgbClr val="C00000"/>
                </a:solidFill>
              </a:rPr>
              <a:t>Российской Федерации</a:t>
            </a:r>
            <a:r>
              <a:rPr lang="ru-RU" b="1" dirty="0">
                <a:solidFill>
                  <a:srgbClr val="C00000"/>
                </a:solidFill>
              </a:rPr>
              <a:t>, исторических и национально-культурных традиций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Программа развития воспитания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29152" y="2505074"/>
            <a:ext cx="3887391" cy="43529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овершенствование 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региональной системы воспитания детей и молодёжи на основе интеграции систем общего и дополнительного образования, социального партнерства с семьёй, заинтересованным лицами и структурами различной ведомственной принадлежности, с учетом региональных особенностей этнокультурного и конфессионального многообразия социокультурного пространства 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679623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9675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990000"/>
                </a:solidFill>
              </a:rPr>
              <a:t>Программа воспитания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/>
          <a:lstStyle/>
          <a:p>
            <a:r>
              <a:rPr lang="ru-RU" dirty="0">
                <a:hlinkClick r:id="rId2"/>
              </a:rPr>
              <a:t>http://www.instrao.ru/  </a:t>
            </a:r>
            <a:r>
              <a:rPr lang="ru-RU" u="sng" dirty="0">
                <a:hlinkClick r:id="rId2"/>
              </a:rPr>
              <a:t> главная страница</a:t>
            </a:r>
            <a:endParaRPr lang="ru-RU" dirty="0"/>
          </a:p>
          <a:p>
            <a:r>
              <a:rPr lang="ru-RU" dirty="0">
                <a:hlinkClick r:id="rId3"/>
              </a:rPr>
              <a:t>http://form.instrao.   страница </a:t>
            </a:r>
            <a:r>
              <a:rPr lang="ru-RU" dirty="0" smtClean="0">
                <a:hlinkClick r:id="rId3"/>
              </a:rPr>
              <a:t>апробации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806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28650" y="1"/>
            <a:ext cx="8119814" cy="83671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990000"/>
                </a:solidFill>
              </a:rPr>
              <a:t>Теоретические основания программы воспитания</a:t>
            </a:r>
            <a:endParaRPr lang="ru-RU" sz="3200" b="1" dirty="0">
              <a:solidFill>
                <a:srgbClr val="99000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0" y="692696"/>
            <a:ext cx="4514850" cy="61653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Теория </a:t>
            </a:r>
            <a:r>
              <a:rPr lang="ru-RU" sz="1600" dirty="0"/>
              <a:t>детского </a:t>
            </a:r>
            <a:r>
              <a:rPr lang="ru-RU" sz="1600" dirty="0" smtClean="0"/>
              <a:t>коллектива.</a:t>
            </a:r>
          </a:p>
          <a:p>
            <a:pPr marL="0" indent="0">
              <a:buNone/>
            </a:pPr>
            <a:r>
              <a:rPr lang="ru-RU" sz="1600" dirty="0" smtClean="0"/>
              <a:t>Теория </a:t>
            </a:r>
            <a:r>
              <a:rPr lang="ru-RU" sz="1600" dirty="0"/>
              <a:t>воспитательных </a:t>
            </a:r>
            <a:r>
              <a:rPr lang="ru-RU" sz="1600" dirty="0" smtClean="0"/>
              <a:t>систем.</a:t>
            </a:r>
          </a:p>
          <a:p>
            <a:pPr marL="0" indent="0">
              <a:buNone/>
            </a:pPr>
            <a:r>
              <a:rPr lang="ru-RU" sz="1600" dirty="0" smtClean="0"/>
              <a:t>Концепция </a:t>
            </a:r>
            <a:r>
              <a:rPr lang="ru-RU" sz="1600" dirty="0"/>
              <a:t>развития воспитательного </a:t>
            </a:r>
            <a:r>
              <a:rPr lang="ru-RU" sz="1600" dirty="0" smtClean="0"/>
              <a:t>пространства.</a:t>
            </a:r>
          </a:p>
          <a:p>
            <a:pPr marL="0" indent="0">
              <a:buNone/>
            </a:pPr>
            <a:r>
              <a:rPr lang="ru-RU" sz="1600" dirty="0" smtClean="0"/>
              <a:t>Модель </a:t>
            </a:r>
            <a:r>
              <a:rPr lang="ru-RU" sz="1600" dirty="0"/>
              <a:t>личностно-профессиональной позиции педагога как </a:t>
            </a:r>
            <a:r>
              <a:rPr lang="ru-RU" sz="1600" dirty="0" smtClean="0"/>
              <a:t>воспитателя.</a:t>
            </a:r>
          </a:p>
          <a:p>
            <a:pPr marL="0" indent="0">
              <a:buNone/>
            </a:pPr>
            <a:r>
              <a:rPr lang="ru-RU" sz="1600" dirty="0" smtClean="0"/>
              <a:t>Концепция </a:t>
            </a:r>
            <a:r>
              <a:rPr lang="ru-RU" sz="1600" dirty="0"/>
              <a:t>личностного роста как цели и результата воспитания.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Концепция </a:t>
            </a:r>
            <a:r>
              <a:rPr lang="ru-RU" sz="1600" dirty="0"/>
              <a:t>адаптивного управления в сфере </a:t>
            </a:r>
            <a:r>
              <a:rPr lang="ru-RU" sz="1600" dirty="0" smtClean="0"/>
              <a:t>воспитания.</a:t>
            </a:r>
          </a:p>
          <a:p>
            <a:pPr marL="0" indent="0">
              <a:buNone/>
            </a:pPr>
            <a:r>
              <a:rPr lang="ru-RU" sz="1600" dirty="0" smtClean="0"/>
              <a:t>Концепция </a:t>
            </a:r>
            <a:r>
              <a:rPr lang="ru-RU" sz="1600" dirty="0" err="1" smtClean="0"/>
              <a:t>полисубъектного</a:t>
            </a:r>
            <a:r>
              <a:rPr lang="ru-RU" sz="1600" dirty="0" smtClean="0"/>
              <a:t> социального воспитания.</a:t>
            </a:r>
          </a:p>
          <a:p>
            <a:pPr marL="0" indent="0">
              <a:buNone/>
            </a:pPr>
            <a:r>
              <a:rPr lang="ru-RU" sz="1600" dirty="0" smtClean="0"/>
              <a:t>Концепция </a:t>
            </a:r>
            <a:r>
              <a:rPr lang="ru-RU" sz="1600" dirty="0"/>
              <a:t>развития детско-взрослой общности в современной системе </a:t>
            </a:r>
            <a:r>
              <a:rPr lang="ru-RU" sz="1600" dirty="0" smtClean="0"/>
              <a:t>образования.</a:t>
            </a:r>
          </a:p>
          <a:p>
            <a:pPr marL="0" indent="0">
              <a:buNone/>
            </a:pPr>
            <a:r>
              <a:rPr lang="ru-RU" sz="1600" dirty="0" smtClean="0"/>
              <a:t>Концепция </a:t>
            </a:r>
            <a:r>
              <a:rPr lang="ru-RU" sz="1600" dirty="0"/>
              <a:t>и модель оценки качества воспитания в системе </a:t>
            </a:r>
            <a:r>
              <a:rPr lang="ru-RU" sz="1600" dirty="0" smtClean="0"/>
              <a:t>образования.</a:t>
            </a:r>
          </a:p>
          <a:p>
            <a:pPr marL="0" indent="0">
              <a:buNone/>
            </a:pPr>
            <a:r>
              <a:rPr lang="ru-RU" sz="1600" dirty="0" smtClean="0"/>
              <a:t>Перспективные </a:t>
            </a:r>
            <a:r>
              <a:rPr lang="ru-RU" sz="1600" dirty="0"/>
              <a:t>модели воспитания в системе общего </a:t>
            </a:r>
            <a:r>
              <a:rPr lang="ru-RU" sz="1600" dirty="0" smtClean="0"/>
              <a:t>образования.</a:t>
            </a:r>
          </a:p>
          <a:p>
            <a:pPr marL="0" indent="0">
              <a:buNone/>
            </a:pPr>
            <a:r>
              <a:rPr lang="ru-RU" sz="1600" dirty="0" smtClean="0"/>
              <a:t>Теоретические </a:t>
            </a:r>
            <a:r>
              <a:rPr lang="ru-RU" sz="1600" dirty="0"/>
              <a:t>и методические основы подготовки будущих педагогов к воспитательной и </a:t>
            </a:r>
            <a:r>
              <a:rPr lang="ru-RU" sz="1600" dirty="0" err="1" smtClean="0"/>
              <a:t>профориентационной</a:t>
            </a:r>
            <a:r>
              <a:rPr lang="ru-RU" sz="1600" dirty="0" smtClean="0"/>
              <a:t> деятельности </a:t>
            </a:r>
            <a:r>
              <a:rPr lang="ru-RU" sz="1600" dirty="0"/>
              <a:t>в системе общего и дополнительного </a:t>
            </a:r>
            <a:r>
              <a:rPr lang="ru-RU" sz="1600" dirty="0" smtClean="0"/>
              <a:t>образования.</a:t>
            </a:r>
            <a:endParaRPr lang="ru-RU" sz="1600" dirty="0"/>
          </a:p>
        </p:txBody>
      </p:sp>
      <p:pic>
        <p:nvPicPr>
          <p:cNvPr id="532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29150" y="1052736"/>
            <a:ext cx="4406900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54615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990000"/>
                </a:solidFill>
              </a:rPr>
              <a:t>Соответствие ФГОС общего образования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Программа </a:t>
            </a:r>
            <a:r>
              <a:rPr lang="ru-RU" dirty="0" smtClean="0"/>
              <a:t>воспитания призвана </a:t>
            </a:r>
            <a:r>
              <a:rPr lang="ru-RU" dirty="0"/>
              <a:t>обеспечить </a:t>
            </a:r>
            <a:r>
              <a:rPr lang="ru-RU" i="1" dirty="0">
                <a:solidFill>
                  <a:srgbClr val="990000"/>
                </a:solidFill>
              </a:rPr>
              <a:t>достижение учащимися личностных результатов</a:t>
            </a:r>
            <a:r>
              <a:rPr lang="ru-RU" dirty="0"/>
              <a:t>, указанных во ФГОС: </a:t>
            </a:r>
            <a:r>
              <a:rPr lang="ru-RU" i="1" dirty="0">
                <a:solidFill>
                  <a:srgbClr val="990000"/>
                </a:solidFill>
              </a:rPr>
              <a:t>формирование у обучающихся основ российской идентичности; готовность обучающихся к саморазвитию; мотивацию к познанию и обучению; ценностные установки и социально-значимые качества личности; активное участие в социально-значимой </a:t>
            </a:r>
            <a:r>
              <a:rPr lang="ru-RU" i="1" dirty="0" smtClean="0">
                <a:solidFill>
                  <a:srgbClr val="990000"/>
                </a:solidFill>
              </a:rPr>
              <a:t>деятельности.</a:t>
            </a:r>
            <a:endParaRPr lang="ru-RU" i="1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5152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90000"/>
                </a:solidFill>
              </a:rPr>
              <a:t>Принципы, на которых необходимо строить взаимодействие педагогов и школьников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Неукоснительное </a:t>
            </a:r>
            <a:r>
              <a:rPr lang="ru-RU" dirty="0"/>
              <a:t>соблюдение законности и прав семьи и </a:t>
            </a:r>
            <a:r>
              <a:rPr lang="ru-RU" dirty="0" smtClean="0"/>
              <a:t>ребенка</a:t>
            </a:r>
          </a:p>
          <a:p>
            <a:pPr marL="0" indent="0">
              <a:buNone/>
            </a:pPr>
            <a:r>
              <a:rPr lang="ru-RU" dirty="0"/>
              <a:t>О</a:t>
            </a:r>
            <a:r>
              <a:rPr lang="ru-RU" dirty="0" smtClean="0"/>
              <a:t>риентир </a:t>
            </a:r>
            <a:r>
              <a:rPr lang="ru-RU" dirty="0"/>
              <a:t>на создание в образовательной организации психологически комфортной среды для каждого ребенка и </a:t>
            </a:r>
            <a:r>
              <a:rPr lang="ru-RU" dirty="0" smtClean="0"/>
              <a:t>взрослого</a:t>
            </a:r>
          </a:p>
          <a:p>
            <a:pPr marL="0" indent="0">
              <a:buNone/>
            </a:pPr>
            <a:r>
              <a:rPr lang="ru-RU" dirty="0"/>
              <a:t>Р</a:t>
            </a:r>
            <a:r>
              <a:rPr lang="ru-RU" dirty="0" smtClean="0"/>
              <a:t>еализация </a:t>
            </a:r>
            <a:r>
              <a:rPr lang="ru-RU" dirty="0"/>
              <a:t>процесса воспитания главным образом через создание в школе детско-взрослых </a:t>
            </a:r>
            <a:r>
              <a:rPr lang="ru-RU" dirty="0" smtClean="0"/>
              <a:t>общностей</a:t>
            </a:r>
          </a:p>
          <a:p>
            <a:pPr marL="0" indent="0">
              <a:buNone/>
            </a:pPr>
            <a:r>
              <a:rPr lang="ru-RU" dirty="0"/>
              <a:t>О</a:t>
            </a:r>
            <a:r>
              <a:rPr lang="ru-RU" dirty="0" smtClean="0"/>
              <a:t>рганизация </a:t>
            </a:r>
            <a:r>
              <a:rPr lang="ru-RU" dirty="0"/>
              <a:t>основных совместных дел школьников и педагогов как предмета совместной заботы и взрослых, и </a:t>
            </a:r>
            <a:r>
              <a:rPr lang="ru-RU" dirty="0" smtClean="0"/>
              <a:t>детей</a:t>
            </a:r>
          </a:p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истемность</a:t>
            </a:r>
            <a:r>
              <a:rPr lang="ru-RU" dirty="0"/>
              <a:t>, целесообразность и </a:t>
            </a:r>
            <a:r>
              <a:rPr lang="ru-RU" dirty="0" err="1" smtClean="0"/>
              <a:t>нешаблонность</a:t>
            </a:r>
            <a:r>
              <a:rPr lang="ru-RU" dirty="0" smtClean="0"/>
              <a:t> воспитания </a:t>
            </a:r>
            <a:r>
              <a:rPr lang="ru-RU" dirty="0"/>
              <a:t>как условий его эффективности</a:t>
            </a:r>
            <a:r>
              <a:rPr lang="ru-RU" dirty="0" smtClean="0"/>
              <a:t>.</a:t>
            </a:r>
          </a:p>
          <a:p>
            <a:pPr marL="0" indent="0" algn="r">
              <a:buNone/>
            </a:pPr>
            <a:r>
              <a:rPr lang="ru-RU" dirty="0" smtClean="0"/>
              <a:t>Н.Л. Селиванова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79922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 результативности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9830302"/>
              </p:ext>
            </p:extLst>
          </p:nvPr>
        </p:nvGraphicFramePr>
        <p:xfrm>
          <a:off x="395536" y="1052736"/>
          <a:ext cx="8229600" cy="5256584"/>
        </p:xfrm>
        <a:graphic>
          <a:graphicData uri="http://schemas.openxmlformats.org/drawingml/2006/table">
            <a:tbl>
              <a:tblPr firstRow="1" firstCol="1" bandRow="1"/>
              <a:tblGrid>
                <a:gridCol w="8229600"/>
              </a:tblGrid>
              <a:tr h="778376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 и проектов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направленных на развитие воспитания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682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социальных проектов, мероприятий, программ, направленных на вовлечение детей и молодёжи Ярославской области в активную общественную жизнь, поддержку общественных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инициатив,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гармонизацию межнациональных отношений 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27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новых информационных сервисов, систем и технологий воспитания детей и молодежи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45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детей, в отношении которых образовательными организациями прекращена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индивидуальная профилактическая работа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течение календарного года, к предыдущему календарному году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454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детских и молодёжных объединений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реализующих проекты и мероприятия в рамках регионального плана реализации Стратегии развития воспитания в Российской Федерации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6368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Доля детей, обучающихся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сельской местности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участвующих в социальных проектах различной направленности и включённых в региональный план реализации Стратегии развития воспитания в Российской Федерации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1466" marR="614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41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6372</TotalTime>
  <Words>1789</Words>
  <Application>Microsoft Office PowerPoint</Application>
  <PresentationFormat>Экран (4:3)</PresentationFormat>
  <Paragraphs>207</Paragraphs>
  <Slides>32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Тема Office</vt:lpstr>
      <vt:lpstr>2_Тема Office</vt:lpstr>
      <vt:lpstr>6_Тема Office</vt:lpstr>
      <vt:lpstr>9_Тема Office</vt:lpstr>
      <vt:lpstr>3_Тема Office</vt:lpstr>
      <vt:lpstr>7_Тема Office</vt:lpstr>
      <vt:lpstr>Реализация государственных приоритетов воспитания  </vt:lpstr>
      <vt:lpstr>Ключевые проблемы воспитания в современной школе</vt:lpstr>
      <vt:lpstr>Слайд 3</vt:lpstr>
      <vt:lpstr>ЦЕЛИ ВОСПИТАНИЯ</vt:lpstr>
      <vt:lpstr>Программа воспитания</vt:lpstr>
      <vt:lpstr>Теоретические основания программы воспитания</vt:lpstr>
      <vt:lpstr>Соответствие ФГОС общего образования</vt:lpstr>
      <vt:lpstr>Принципы, на которых необходимо строить взаимодействие педагогов и школьников</vt:lpstr>
      <vt:lpstr>Показатели результативности</vt:lpstr>
      <vt:lpstr>Показатели результативности</vt:lpstr>
      <vt:lpstr>Межличностные навыки</vt:lpstr>
      <vt:lpstr>Современные ориентиры построения системы воспитания</vt:lpstr>
      <vt:lpstr>Основные документы</vt:lpstr>
      <vt:lpstr>Программа развития воспитания</vt:lpstr>
      <vt:lpstr>Развитие единой образовательной (воспитывающей) среды </vt:lpstr>
      <vt:lpstr>Основные идеи Программы развития воспитания</vt:lpstr>
      <vt:lpstr>Основные направления воспитания</vt:lpstr>
      <vt:lpstr>Региональные программы и проекты</vt:lpstr>
      <vt:lpstr>Региональные программы и проекты</vt:lpstr>
      <vt:lpstr>Региональные программы и проекты</vt:lpstr>
      <vt:lpstr>Инициативные проекты  ГАУ ДПО ЯО ИРО</vt:lpstr>
      <vt:lpstr>Проект «Мультикультурность: компетентность современного человека» </vt:lpstr>
      <vt:lpstr>Повышение эффективности воспитания </vt:lpstr>
      <vt:lpstr>ППК «Региональные ориентиры становления новой практики воспитания» (сетевая)</vt:lpstr>
      <vt:lpstr>Конкурсы 2020</vt:lpstr>
      <vt:lpstr>Слайд 26</vt:lpstr>
      <vt:lpstr>Слайд 27</vt:lpstr>
      <vt:lpstr>Этапы апробации</vt:lpstr>
      <vt:lpstr> Структура и содержание Примерной программы воспитания </vt:lpstr>
      <vt:lpstr>Виды,  формы  и содержание деятельности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Сергей</cp:lastModifiedBy>
  <cp:revision>561</cp:revision>
  <cp:lastPrinted>2017-05-25T09:13:30Z</cp:lastPrinted>
  <dcterms:created xsi:type="dcterms:W3CDTF">2015-05-19T06:32:44Z</dcterms:created>
  <dcterms:modified xsi:type="dcterms:W3CDTF">2020-07-06T23:08:19Z</dcterms:modified>
</cp:coreProperties>
</file>