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97" r:id="rId2"/>
  </p:sldMasterIdLst>
  <p:notesMasterIdLst>
    <p:notesMasterId r:id="rId8"/>
  </p:notesMasterIdLst>
  <p:handoutMasterIdLst>
    <p:handoutMasterId r:id="rId9"/>
  </p:handoutMasterIdLst>
  <p:sldIdLst>
    <p:sldId id="489" r:id="rId3"/>
    <p:sldId id="490" r:id="rId4"/>
    <p:sldId id="491" r:id="rId5"/>
    <p:sldId id="492" r:id="rId6"/>
    <p:sldId id="283" r:id="rId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46D2"/>
    <a:srgbClr val="35496D"/>
    <a:srgbClr val="4A80C2"/>
    <a:srgbClr val="23A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4675" autoAdjust="0"/>
  </p:normalViewPr>
  <p:slideViewPr>
    <p:cSldViewPr>
      <p:cViewPr>
        <p:scale>
          <a:sx n="80" d="100"/>
          <a:sy n="80" d="100"/>
        </p:scale>
        <p:origin x="-155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8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6672A1-6FC4-4D2A-B0A5-EE525A786793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564F76-04D7-426D-BEE0-629CD25D0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07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BE22BB-92DF-4D07-86F4-7ED3D93107D1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B4D87F-6DB9-4203-9991-4B3340705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03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4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5"/>
            <a:ext cx="7772400" cy="1470025"/>
          </a:xfrm>
          <a:noFill/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9FF1-C0DD-4D62-B49E-9DC9A09E444C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252D-50FA-4ABF-95D8-88C171B82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 userDrawn="1"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7118-3749-4714-BE80-C65E7B4DA71D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4F5F-7ADF-4D00-A55C-AF09910E4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147099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18F1-1429-493C-ACED-4C627B8FE8DA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2FD-4678-4F31-AE70-2C493563D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85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46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52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37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88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37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28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55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5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2AA6-980C-4BFB-902F-82C33295DEC3}" type="datetimeFigureOut">
              <a:rPr lang="ru-RU"/>
              <a:pPr>
                <a:defRPr/>
              </a:pPr>
              <a:t>23.09.2020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E1CB-EA92-4809-A390-40BD473BE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00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32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5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4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0FE7-6EE3-4E3A-97AC-36A549337F3C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2A07-1C3C-4887-BA29-E43F4061C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3379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 userDrawn="1"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07506" y="0"/>
            <a:ext cx="8928992" cy="11967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 userDrawn="1">
            <p:ph type="body" sz="quarter" idx="3"/>
          </p:nvPr>
        </p:nvSpPr>
        <p:spPr>
          <a:xfrm>
            <a:off x="464505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 userDrawn="1">
            <p:ph sz="quarter" idx="4"/>
          </p:nvPr>
        </p:nvSpPr>
        <p:spPr>
          <a:xfrm>
            <a:off x="464505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2372-99D8-45E6-921D-29D35A7220F6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12" name="Нижний колонтитул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B6E3-E0EF-4666-9ADA-68BAB6C20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0452-F4A3-462A-92EC-CA04177E5B34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4F5A-C6EB-4B8A-9691-578D1ED92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07961" y="26988"/>
            <a:ext cx="2195513" cy="10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D15A-AE6B-4EA9-95D7-025B94CA3957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8C6C-E9F0-497E-84C2-AABFE5E6F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68" y="20639"/>
            <a:ext cx="5286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6" y="1196752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60648"/>
            <a:ext cx="5389438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D8E7-3F6F-49F5-BE7A-7869372D185A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DEA0-3FA2-43D9-80C8-7FD595760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92288" y="4800600"/>
            <a:ext cx="5876056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 userDrawn="1">
            <p:ph type="pic" idx="1"/>
          </p:nvPr>
        </p:nvSpPr>
        <p:spPr>
          <a:xfrm>
            <a:off x="1821904" y="548680"/>
            <a:ext cx="5846440" cy="417646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 userDrawn="1">
            <p:ph type="body" sz="half" idx="2"/>
          </p:nvPr>
        </p:nvSpPr>
        <p:spPr>
          <a:xfrm>
            <a:off x="1792288" y="5367338"/>
            <a:ext cx="5876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5B55-D818-42CE-BD5D-ECE691B8338E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BF78-52C0-4ED4-9BD7-0DD8A28AA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chemeClr val="bg1"/>
            </a:gs>
            <a:gs pos="32001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5001">
              <a:schemeClr val="bg1">
                <a:lumMod val="75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F3B8E-247A-4292-900C-AADA2EBA2418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8B882-41B3-4E67-90DE-E1E45A36A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ln>
            <a:solidFill>
              <a:srgbClr val="990000"/>
            </a:solidFill>
          </a:ln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4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23.09.2020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0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4267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iro.yar.ru/index.php?id=45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ectorat@iro.yar.ru" TargetMode="External"/><Relationship Id="rId2" Type="http://schemas.openxmlformats.org/officeDocument/2006/relationships/hyperlink" Target="mailto:copp@iro.yar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www.iro.yar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4" y="195401"/>
            <a:ext cx="8655546" cy="12173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9144000" cy="141802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r">
              <a:buNone/>
            </a:pPr>
            <a:r>
              <a:rPr lang="ru-RU" sz="7200" b="1" dirty="0" smtClean="0">
                <a:solidFill>
                  <a:schemeClr val="tx1"/>
                </a:solidFill>
              </a:rPr>
              <a:t>22</a:t>
            </a:r>
            <a:r>
              <a:rPr lang="ru-RU" sz="8000" b="1" dirty="0" smtClean="0">
                <a:solidFill>
                  <a:schemeClr val="tx1"/>
                </a:solidFill>
              </a:rPr>
              <a:t>.09.2020</a:t>
            </a:r>
          </a:p>
          <a:p>
            <a:pPr marL="0" indent="0" algn="r">
              <a:buNone/>
            </a:pPr>
            <a:r>
              <a:rPr lang="ru-RU" sz="8000" b="1" dirty="0" smtClean="0">
                <a:solidFill>
                  <a:schemeClr val="tx1"/>
                </a:solidFill>
              </a:rPr>
              <a:t>Инна Григорьевна Назарова, </a:t>
            </a:r>
          </a:p>
          <a:p>
            <a:pPr marL="0" indent="0" algn="r">
              <a:buNone/>
            </a:pPr>
            <a:r>
              <a:rPr lang="ru-RU" sz="8000" b="1" dirty="0" smtClean="0">
                <a:solidFill>
                  <a:schemeClr val="tx1"/>
                </a:solidFill>
              </a:rPr>
              <a:t>заведующий кафедрой общей педагогики </a:t>
            </a:r>
          </a:p>
          <a:p>
            <a:pPr marL="0" indent="0" algn="r">
              <a:buNone/>
            </a:pPr>
            <a:r>
              <a:rPr lang="ru-RU" sz="8000" b="1" dirty="0" smtClean="0">
                <a:solidFill>
                  <a:schemeClr val="tx1"/>
                </a:solidFill>
              </a:rPr>
              <a:t>и психологии ГАУ ДПО ЯО ИРО</a:t>
            </a:r>
            <a:endParaRPr lang="ru-RU" sz="8000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905" y="1570449"/>
            <a:ext cx="14287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828836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990000"/>
                </a:solidFill>
              </a:rPr>
              <a:t>Профилактика суицидального поведения, выявление ранних суицидальных признаков у несовершеннолетних : методические рекомендации для классных </a:t>
            </a:r>
            <a:r>
              <a:rPr lang="ru-RU" sz="2400" b="1" dirty="0" smtClean="0">
                <a:solidFill>
                  <a:srgbClr val="990000"/>
                </a:solidFill>
              </a:rPr>
              <a:t>руководителей</a:t>
            </a:r>
            <a:endParaRPr lang="ru-RU" sz="24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90000"/>
                </a:solidFill>
              </a:rPr>
              <a:t>Адресаты методических рекомендаций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Классные руководители </a:t>
            </a:r>
            <a:r>
              <a:rPr lang="ru-RU" dirty="0"/>
              <a:t>общеобразовательных </a:t>
            </a:r>
            <a:r>
              <a:rPr lang="ru-RU" dirty="0" smtClean="0"/>
              <a:t>организаций</a:t>
            </a:r>
          </a:p>
          <a:p>
            <a:r>
              <a:rPr lang="ru-RU" dirty="0"/>
              <a:t>Н</a:t>
            </a:r>
            <a:r>
              <a:rPr lang="ru-RU" dirty="0" smtClean="0"/>
              <a:t>аправлены </a:t>
            </a:r>
            <a:r>
              <a:rPr lang="ru-RU" dirty="0"/>
              <a:t>на информирование классных руководителей о возможных суицидальных рисках, причинах и возможных последствиях саморазрушающего </a:t>
            </a:r>
            <a:r>
              <a:rPr lang="ru-RU" dirty="0" smtClean="0"/>
              <a:t>поведения</a:t>
            </a:r>
          </a:p>
          <a:p>
            <a:r>
              <a:rPr lang="ru-RU" dirty="0" smtClean="0"/>
              <a:t>Текст издания: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www.iro.yar.ru/index.php?id=45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246620"/>
            <a:ext cx="2398068" cy="15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977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Основные содержательные аспекты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/>
              </a:rPr>
              <a:t>Выявление ранних </a:t>
            </a:r>
            <a:r>
              <a:rPr lang="ru-RU" dirty="0">
                <a:latin typeface="Arial"/>
              </a:rPr>
              <a:t>суицидальных признаков у несовершеннолетних. Как узнать, что подросток находится в зоне суицидального </a:t>
            </a:r>
            <a:r>
              <a:rPr lang="ru-RU" dirty="0" smtClean="0">
                <a:latin typeface="Arial"/>
              </a:rPr>
              <a:t>риска?</a:t>
            </a:r>
          </a:p>
          <a:p>
            <a:pPr marL="0" indent="0">
              <a:buNone/>
            </a:pPr>
            <a:r>
              <a:rPr lang="ru-RU" dirty="0" smtClean="0">
                <a:latin typeface="Arial"/>
              </a:rPr>
              <a:t>Каковы </a:t>
            </a:r>
            <a:r>
              <a:rPr lang="ru-RU" dirty="0">
                <a:latin typeface="Arial"/>
              </a:rPr>
              <a:t>общие </a:t>
            </a:r>
            <a:r>
              <a:rPr lang="ru-RU" dirty="0" smtClean="0">
                <a:latin typeface="Arial"/>
              </a:rPr>
              <a:t>рекомендации для </a:t>
            </a:r>
            <a:r>
              <a:rPr lang="ru-RU" dirty="0">
                <a:latin typeface="Arial"/>
              </a:rPr>
              <a:t>организации классным </a:t>
            </a:r>
            <a:r>
              <a:rPr lang="ru-RU" dirty="0" smtClean="0">
                <a:latin typeface="Arial"/>
              </a:rPr>
              <a:t>руководителем профилактики </a:t>
            </a:r>
            <a:r>
              <a:rPr lang="ru-RU" dirty="0">
                <a:latin typeface="Arial"/>
              </a:rPr>
              <a:t>суицидального риска у обучающихся?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926" y="4725143"/>
            <a:ext cx="3150471" cy="209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29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Инструменты для работы классного руководителя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"/>
              </a:rPr>
              <a:t>Классный </a:t>
            </a:r>
            <a:r>
              <a:rPr lang="ru-RU" dirty="0">
                <a:latin typeface="Arial"/>
              </a:rPr>
              <a:t>час «За жизнь в ответе</a:t>
            </a:r>
            <a:r>
              <a:rPr lang="ru-RU" dirty="0" smtClean="0">
                <a:latin typeface="Arial"/>
              </a:rPr>
              <a:t>!» в формате «</a:t>
            </a:r>
            <a:r>
              <a:rPr lang="ru-RU" dirty="0">
                <a:latin typeface="Arial"/>
              </a:rPr>
              <a:t>Круга сообщества</a:t>
            </a:r>
            <a:r>
              <a:rPr lang="ru-RU" dirty="0" smtClean="0">
                <a:latin typeface="Arial"/>
              </a:rPr>
              <a:t>»</a:t>
            </a:r>
          </a:p>
          <a:p>
            <a:r>
              <a:rPr lang="ru-RU" dirty="0" smtClean="0">
                <a:latin typeface="Arial"/>
              </a:rPr>
              <a:t>Применение </a:t>
            </a:r>
            <a:r>
              <a:rPr lang="ru-RU" dirty="0">
                <a:latin typeface="Arial"/>
              </a:rPr>
              <a:t>восстановительной программы «Круг сообщества</a:t>
            </a:r>
            <a:r>
              <a:rPr lang="ru-RU" dirty="0" smtClean="0">
                <a:latin typeface="Arial"/>
              </a:rPr>
              <a:t>» по </a:t>
            </a:r>
            <a:r>
              <a:rPr lang="ru-RU" dirty="0">
                <a:latin typeface="Arial"/>
              </a:rPr>
              <a:t>теме «Трудный возраст взросления</a:t>
            </a:r>
            <a:r>
              <a:rPr lang="ru-RU" dirty="0" smtClean="0">
                <a:latin typeface="Arial"/>
              </a:rPr>
              <a:t>»</a:t>
            </a:r>
          </a:p>
          <a:p>
            <a:r>
              <a:rPr lang="ru-RU" dirty="0" smtClean="0">
                <a:latin typeface="Arial"/>
              </a:rPr>
              <a:t>Материалы </a:t>
            </a:r>
            <a:r>
              <a:rPr lang="ru-RU" dirty="0">
                <a:latin typeface="Arial"/>
              </a:rPr>
              <a:t>к родительскому </a:t>
            </a:r>
            <a:r>
              <a:rPr lang="ru-RU" dirty="0" smtClean="0">
                <a:latin typeface="Arial"/>
              </a:rPr>
              <a:t>собранию «</a:t>
            </a:r>
            <a:r>
              <a:rPr lang="ru-RU" dirty="0">
                <a:latin typeface="Arial"/>
              </a:rPr>
              <a:t>Предотвратим детский суицид</a:t>
            </a:r>
            <a:r>
              <a:rPr lang="ru-RU" dirty="0" smtClean="0">
                <a:latin typeface="Arial"/>
              </a:rPr>
              <a:t>!»</a:t>
            </a:r>
          </a:p>
          <a:p>
            <a:r>
              <a:rPr lang="ru-RU" dirty="0">
                <a:latin typeface="Arial"/>
              </a:rPr>
              <a:t>Мотивационное интервьюирование родителя </a:t>
            </a:r>
            <a:r>
              <a:rPr lang="ru-RU" dirty="0" smtClean="0">
                <a:latin typeface="Arial"/>
              </a:rPr>
              <a:t>ребёнка</a:t>
            </a:r>
          </a:p>
          <a:p>
            <a:r>
              <a:rPr lang="ru-RU" dirty="0" smtClean="0">
                <a:latin typeface="Arial"/>
              </a:rPr>
              <a:t>Составление </a:t>
            </a:r>
            <a:r>
              <a:rPr lang="ru-RU" dirty="0">
                <a:latin typeface="Arial"/>
              </a:rPr>
              <a:t>кейс-карты классного </a:t>
            </a:r>
            <a:r>
              <a:rPr lang="ru-RU" dirty="0" smtClean="0">
                <a:latin typeface="Arial"/>
              </a:rPr>
              <a:t>руководителя по </a:t>
            </a:r>
            <a:r>
              <a:rPr lang="ru-RU" dirty="0">
                <a:latin typeface="Arial"/>
              </a:rPr>
              <a:t>решению проблемы </a:t>
            </a:r>
            <a:r>
              <a:rPr lang="ru-RU" dirty="0" smtClean="0">
                <a:latin typeface="Arial"/>
              </a:rPr>
              <a:t>ребёнка</a:t>
            </a:r>
          </a:p>
          <a:p>
            <a:r>
              <a:rPr lang="ru-RU" dirty="0" smtClean="0">
                <a:latin typeface="Arial"/>
              </a:rPr>
              <a:t>Варианты памяток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12165"/>
            <a:ext cx="2123728" cy="141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87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484319"/>
            <a:ext cx="8229600" cy="4537075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b="1" dirty="0" smtClean="0">
                <a:solidFill>
                  <a:srgbClr val="990000"/>
                </a:solidFill>
                <a:latin typeface="+mn-lt"/>
              </a:rPr>
              <a:t>Спасибо за внимание!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800" b="1" dirty="0" smtClean="0">
              <a:solidFill>
                <a:srgbClr val="990000"/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150014, г. Ярославль, ул. Богдановича, д. 16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hlinkClick r:id="rId2"/>
              </a:rPr>
              <a:t>copp@iro.yar.ru</a:t>
            </a:r>
            <a:endParaRPr lang="ru-RU" sz="2000" dirty="0" smtClean="0"/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u="sng" dirty="0" err="1" smtClean="0">
                <a:solidFill>
                  <a:srgbClr val="0046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nazarova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iro.yar.ru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www.iro.yar.ru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Приглашаем 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сотрудничеству!!!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73016"/>
            <a:ext cx="2955032" cy="276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7543</TotalTime>
  <Words>178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7_Тема Office</vt:lpstr>
      <vt:lpstr>  </vt:lpstr>
      <vt:lpstr>Адресаты методических рекомендаций</vt:lpstr>
      <vt:lpstr>Основные содержательные аспекты</vt:lpstr>
      <vt:lpstr>Инструменты для работы классного руководителя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Юрьевна Белянчева</dc:creator>
  <cp:lastModifiedBy>Ольга Владимировна Чиркун</cp:lastModifiedBy>
  <cp:revision>656</cp:revision>
  <cp:lastPrinted>2020-02-11T07:59:03Z</cp:lastPrinted>
  <dcterms:created xsi:type="dcterms:W3CDTF">2015-05-19T06:32:44Z</dcterms:created>
  <dcterms:modified xsi:type="dcterms:W3CDTF">2020-09-23T06:21:08Z</dcterms:modified>
</cp:coreProperties>
</file>