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79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61" r:id="rId16"/>
    <p:sldId id="280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7E76D-DC9D-43B0-BC98-3E656050F9D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E25F484-877B-4BF2-BCA8-DA28ABA2DD17}">
      <dgm:prSet phldrT="[Текст]" custT="1"/>
      <dgm:spPr>
        <a:solidFill>
          <a:schemeClr val="accent1">
            <a:hueOff val="0"/>
            <a:satOff val="0"/>
            <a:lumOff val="0"/>
            <a:alpha val="80000"/>
          </a:schemeClr>
        </a:solidFill>
        <a:effectLst>
          <a:outerShdw blurRad="241300" dist="50800" dir="5400000" algn="ctr" rotWithShape="0">
            <a:schemeClr val="bg1">
              <a:lumMod val="65000"/>
            </a:schemeClr>
          </a:outerShdw>
        </a:effectLst>
      </dgm:spPr>
      <dgm:t>
        <a:bodyPr/>
        <a:lstStyle/>
        <a:p>
          <a:pPr marR="0" lvl="0" defTabSz="1866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2100" kern="12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Обучающийся 9 – 11 класса / студент колледжа 1-2 курс </a:t>
          </a:r>
          <a:r>
            <a:rPr lang="ru-RU" sz="2100" b="1" dirty="0" smtClean="0">
              <a:solidFill>
                <a:srgbClr val="FF0000"/>
              </a:solidFill>
              <a:effectLst/>
              <a:latin typeface="+mn-lt"/>
              <a:cs typeface="Times New Roman" panose="02020603050405020304" pitchFamily="18" charset="0"/>
            </a:rPr>
            <a:t>(конец учебного года).</a:t>
          </a:r>
          <a:endParaRPr lang="ru-RU" sz="2100" b="1" dirty="0">
            <a:solidFill>
              <a:srgbClr val="FF0000"/>
            </a:solidFill>
            <a:effectLst/>
            <a:latin typeface="+mn-lt"/>
            <a:cs typeface="Times New Roman" panose="02020603050405020304" pitchFamily="18" charset="0"/>
          </a:endParaRPr>
        </a:p>
      </dgm:t>
    </dgm:pt>
    <dgm:pt modelId="{7D8E5F09-6FC3-4FF4-BC1C-665356A4065D}" type="parTrans" cxnId="{D5BCDAA5-8A34-4ADA-BAC3-26EDF48CEEFA}">
      <dgm:prSet/>
      <dgm:spPr/>
      <dgm:t>
        <a:bodyPr/>
        <a:lstStyle/>
        <a:p>
          <a:endParaRPr lang="ru-RU"/>
        </a:p>
      </dgm:t>
    </dgm:pt>
    <dgm:pt modelId="{41B2A6BD-270E-444E-B7A8-BA50DD9AB69D}" type="sibTrans" cxnId="{D5BCDAA5-8A34-4ADA-BAC3-26EDF48CEEFA}">
      <dgm:prSet/>
      <dgm:spPr/>
      <dgm:t>
        <a:bodyPr/>
        <a:lstStyle/>
        <a:p>
          <a:endParaRPr lang="ru-RU"/>
        </a:p>
      </dgm:t>
    </dgm:pt>
    <dgm:pt modelId="{5BC52524-4471-4C66-BF5F-31105C78CA7D}">
      <dgm:prSet phldrT="[Текст]" custT="1"/>
      <dgm:spPr>
        <a:solidFill>
          <a:schemeClr val="accent1">
            <a:hueOff val="0"/>
            <a:satOff val="0"/>
            <a:lumOff val="0"/>
            <a:alpha val="65000"/>
          </a:schemeClr>
        </a:solidFill>
        <a:effectLst>
          <a:outerShdw blurRad="241300" dist="50800" dir="5400000" algn="ctr" rotWithShape="0">
            <a:schemeClr val="bg1">
              <a:lumMod val="65000"/>
            </a:schemeClr>
          </a:outerShdw>
        </a:effectLst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kern="12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Длительное время находится в кризисном состоянии (часто незаметном окружающими); хронические ссоры в семье, </a:t>
          </a:r>
          <a:r>
            <a:rPr lang="ru-RU" sz="2100" b="1" dirty="0" smtClean="0">
              <a:solidFill>
                <a:srgbClr val="FF0000"/>
              </a:solidFill>
              <a:effectLst/>
              <a:latin typeface="+mn-lt"/>
              <a:cs typeface="Times New Roman" panose="02020603050405020304" pitchFamily="18" charset="0"/>
            </a:rPr>
            <a:t>актуальные акты самоповреждения, суицидальные попытки в истории.</a:t>
          </a:r>
          <a:endParaRPr lang="ru-RU" sz="2100" b="1" dirty="0">
            <a:solidFill>
              <a:srgbClr val="FF0000"/>
            </a:solidFill>
            <a:effectLst/>
            <a:latin typeface="+mn-lt"/>
            <a:cs typeface="Times New Roman" panose="02020603050405020304" pitchFamily="18" charset="0"/>
          </a:endParaRPr>
        </a:p>
      </dgm:t>
    </dgm:pt>
    <dgm:pt modelId="{3308760C-035C-4966-A87E-FACE8FEDFD12}" type="parTrans" cxnId="{08BCADCB-6664-434F-A884-2D18C3CA7FE2}">
      <dgm:prSet/>
      <dgm:spPr/>
      <dgm:t>
        <a:bodyPr/>
        <a:lstStyle/>
        <a:p>
          <a:endParaRPr lang="ru-RU"/>
        </a:p>
      </dgm:t>
    </dgm:pt>
    <dgm:pt modelId="{20451564-A44C-4F9F-85EC-38050D78A365}" type="sibTrans" cxnId="{08BCADCB-6664-434F-A884-2D18C3CA7FE2}">
      <dgm:prSet/>
      <dgm:spPr/>
      <dgm:t>
        <a:bodyPr/>
        <a:lstStyle/>
        <a:p>
          <a:endParaRPr lang="ru-RU"/>
        </a:p>
      </dgm:t>
    </dgm:pt>
    <dgm:pt modelId="{9E2092BC-B425-417E-897F-37810E852F33}">
      <dgm:prSet phldrT="[Текст]" custT="1"/>
      <dgm:spPr>
        <a:solidFill>
          <a:schemeClr val="accent1">
            <a:hueOff val="0"/>
            <a:satOff val="0"/>
            <a:lumOff val="0"/>
            <a:alpha val="30000"/>
          </a:schemeClr>
        </a:solidFill>
        <a:effectLst>
          <a:outerShdw blurRad="254000" dist="50800" dir="5400000" algn="ctr" rotWithShape="0">
            <a:schemeClr val="bg1">
              <a:lumMod val="65000"/>
            </a:schemeClr>
          </a:outerShdw>
        </a:effectLst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b="1" kern="12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Юноши: </a:t>
          </a:r>
          <a:r>
            <a:rPr lang="ru-RU" sz="2100" b="1" dirty="0" smtClean="0">
              <a:solidFill>
                <a:srgbClr val="FF0000"/>
              </a:solidFill>
              <a:effectLst/>
              <a:latin typeface="+mn-lt"/>
              <a:cs typeface="Times New Roman" panose="02020603050405020304" pitchFamily="18" charset="0"/>
            </a:rPr>
            <a:t>кризисное состояние связано с острой ситуацией, </a:t>
          </a:r>
          <a:r>
            <a:rPr lang="ru-RU" sz="2100" kern="12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ведущий аффект тревожный, инфантилизм, размытость границ Я, импульсивность, обостренность восприятия, агрессивность, враждебность.</a:t>
          </a:r>
          <a:endParaRPr lang="ru-RU" sz="2100" kern="1200" dirty="0">
            <a:ln>
              <a:solidFill>
                <a:schemeClr val="tx2">
                  <a:lumMod val="75000"/>
                </a:schemeClr>
              </a:solidFill>
            </a:ln>
            <a:solidFill>
              <a:schemeClr val="accent5">
                <a:lumMod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7C15B183-B408-49A8-AF4E-CA5624E3280C}" type="parTrans" cxnId="{11F5084F-28C8-4751-80F2-13CEC776DB9F}">
      <dgm:prSet/>
      <dgm:spPr/>
      <dgm:t>
        <a:bodyPr/>
        <a:lstStyle/>
        <a:p>
          <a:endParaRPr lang="ru-RU"/>
        </a:p>
      </dgm:t>
    </dgm:pt>
    <dgm:pt modelId="{28BAA3E6-3C3A-44AD-A842-B96CF6892AAE}" type="sibTrans" cxnId="{11F5084F-28C8-4751-80F2-13CEC776DB9F}">
      <dgm:prSet/>
      <dgm:spPr/>
      <dgm:t>
        <a:bodyPr/>
        <a:lstStyle/>
        <a:p>
          <a:endParaRPr lang="ru-RU"/>
        </a:p>
      </dgm:t>
    </dgm:pt>
    <dgm:pt modelId="{50E6C3F5-119B-4BEC-A7EF-404A93822E86}">
      <dgm:prSet phldrT="[Текст]" custT="1"/>
      <dgm:spPr>
        <a:solidFill>
          <a:schemeClr val="accent1">
            <a:hueOff val="0"/>
            <a:satOff val="0"/>
            <a:lumOff val="0"/>
            <a:alpha val="20000"/>
          </a:schemeClr>
        </a:solidFill>
        <a:effectLst>
          <a:outerShdw blurRad="317500" dist="50800" dir="5400000" algn="ctr" rotWithShape="0">
            <a:schemeClr val="bg1">
              <a:lumMod val="65000"/>
            </a:schemeClr>
          </a:outerShdw>
        </a:effectLst>
      </dgm:spPr>
      <dgm:t>
        <a:bodyPr/>
        <a:lstStyle/>
        <a:p>
          <a:pPr lvl="0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Девушки: </a:t>
          </a:r>
          <a:r>
            <a:rPr lang="ru-RU" sz="2100" b="1" dirty="0" smtClean="0">
              <a:solidFill>
                <a:srgbClr val="FF0000"/>
              </a:solidFill>
              <a:effectLst/>
              <a:latin typeface="+mn-lt"/>
              <a:cs typeface="Times New Roman" panose="02020603050405020304" pitchFamily="18" charset="0"/>
            </a:rPr>
            <a:t>длительное депрессивное состояние, </a:t>
          </a:r>
          <a:r>
            <a:rPr lang="ru-RU" sz="2100" kern="12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ведущий аффект тоскливый, переживания одиночества, безнадежности, безысходности, отрицание ценности жизни.</a:t>
          </a:r>
          <a:endParaRPr lang="ru-RU" sz="2100" kern="1200" dirty="0">
            <a:ln>
              <a:solidFill>
                <a:schemeClr val="tx2">
                  <a:lumMod val="75000"/>
                </a:schemeClr>
              </a:solidFill>
            </a:ln>
            <a:solidFill>
              <a:schemeClr val="accent5">
                <a:lumMod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FD333503-DB05-4FE4-81DA-3D1A21F99211}" type="parTrans" cxnId="{A0B24D4B-FF55-4B45-83E3-927CC9808846}">
      <dgm:prSet/>
      <dgm:spPr/>
      <dgm:t>
        <a:bodyPr/>
        <a:lstStyle/>
        <a:p>
          <a:endParaRPr lang="ru-RU"/>
        </a:p>
      </dgm:t>
    </dgm:pt>
    <dgm:pt modelId="{E73A3F10-E17F-4169-8F15-06F864741F4D}" type="sibTrans" cxnId="{A0B24D4B-FF55-4B45-83E3-927CC9808846}">
      <dgm:prSet/>
      <dgm:spPr/>
      <dgm:t>
        <a:bodyPr/>
        <a:lstStyle/>
        <a:p>
          <a:endParaRPr lang="ru-RU"/>
        </a:p>
      </dgm:t>
    </dgm:pt>
    <dgm:pt modelId="{DF936EAA-C7AD-44BE-AB44-48EF607159B8}">
      <dgm:prSet phldrT="[Текст]" custT="1"/>
      <dgm:spPr>
        <a:solidFill>
          <a:schemeClr val="accent1">
            <a:hueOff val="0"/>
            <a:satOff val="0"/>
            <a:lumOff val="0"/>
            <a:alpha val="50000"/>
          </a:schemeClr>
        </a:solidFill>
        <a:effectLst>
          <a:outerShdw blurRad="241300" dist="50800" dir="5400000" algn="ctr" rotWithShape="0">
            <a:schemeClr val="bg1">
              <a:lumMod val="65000"/>
            </a:schemeClr>
          </a:outerShdw>
        </a:effectLst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b="1" kern="12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Суицидальный контекст: </a:t>
          </a:r>
          <a:r>
            <a:rPr lang="ru-RU" sz="2100" kern="12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социальное поражение и личное унижение, восприятие себя  как бремени, восприятие, что будущего нет.</a:t>
          </a:r>
        </a:p>
      </dgm:t>
    </dgm:pt>
    <dgm:pt modelId="{91A597F1-4236-4746-9C2A-0425D335136B}" type="parTrans" cxnId="{1B3C558E-9EB3-4798-9773-4B3CCCB9E7D9}">
      <dgm:prSet/>
      <dgm:spPr/>
      <dgm:t>
        <a:bodyPr/>
        <a:lstStyle/>
        <a:p>
          <a:endParaRPr lang="ru-RU"/>
        </a:p>
      </dgm:t>
    </dgm:pt>
    <dgm:pt modelId="{4164DEE7-8330-43B9-B581-9EA0CE530313}" type="sibTrans" cxnId="{1B3C558E-9EB3-4798-9773-4B3CCCB9E7D9}">
      <dgm:prSet/>
      <dgm:spPr/>
      <dgm:t>
        <a:bodyPr/>
        <a:lstStyle/>
        <a:p>
          <a:endParaRPr lang="ru-RU"/>
        </a:p>
      </dgm:t>
    </dgm:pt>
    <dgm:pt modelId="{67F0AA1F-C050-4B6B-AB58-3657BE525AA0}" type="pres">
      <dgm:prSet presAssocID="{0FE7E76D-DC9D-43B0-BC98-3E656050F9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5459B95-81C8-4C7B-88F0-4FEF637977F6}" type="pres">
      <dgm:prSet presAssocID="{0FE7E76D-DC9D-43B0-BC98-3E656050F9D4}" presName="Name1" presStyleCnt="0"/>
      <dgm:spPr/>
    </dgm:pt>
    <dgm:pt modelId="{7C157176-27CE-498B-AD51-AA236BD602E7}" type="pres">
      <dgm:prSet presAssocID="{0FE7E76D-DC9D-43B0-BC98-3E656050F9D4}" presName="cycle" presStyleCnt="0"/>
      <dgm:spPr/>
    </dgm:pt>
    <dgm:pt modelId="{06B45D90-D892-4D40-9A17-E35A3F727533}" type="pres">
      <dgm:prSet presAssocID="{0FE7E76D-DC9D-43B0-BC98-3E656050F9D4}" presName="srcNode" presStyleLbl="node1" presStyleIdx="0" presStyleCnt="5"/>
      <dgm:spPr/>
    </dgm:pt>
    <dgm:pt modelId="{B0F71E89-AD5F-48FD-8252-4D821F10C26C}" type="pres">
      <dgm:prSet presAssocID="{0FE7E76D-DC9D-43B0-BC98-3E656050F9D4}" presName="conn" presStyleLbl="parChTrans1D2" presStyleIdx="0" presStyleCnt="1"/>
      <dgm:spPr/>
      <dgm:t>
        <a:bodyPr/>
        <a:lstStyle/>
        <a:p>
          <a:endParaRPr lang="ru-RU"/>
        </a:p>
      </dgm:t>
    </dgm:pt>
    <dgm:pt modelId="{BD6D218C-4433-4D05-AD54-94F56A8862D2}" type="pres">
      <dgm:prSet presAssocID="{0FE7E76D-DC9D-43B0-BC98-3E656050F9D4}" presName="extraNode" presStyleLbl="node1" presStyleIdx="0" presStyleCnt="5"/>
      <dgm:spPr/>
    </dgm:pt>
    <dgm:pt modelId="{86DD8344-5379-482F-B009-5726E5B3932E}" type="pres">
      <dgm:prSet presAssocID="{0FE7E76D-DC9D-43B0-BC98-3E656050F9D4}" presName="dstNode" presStyleLbl="node1" presStyleIdx="0" presStyleCnt="5"/>
      <dgm:spPr/>
    </dgm:pt>
    <dgm:pt modelId="{EA5E7A66-0F43-44D0-B4A6-751CB6863557}" type="pres">
      <dgm:prSet presAssocID="{AE25F484-877B-4BF2-BCA8-DA28ABA2DD17}" presName="text_1" presStyleLbl="node1" presStyleIdx="0" presStyleCnt="5" custLinFactNeighborX="-607" custLinFactNeighborY="-6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E36A1-41A1-485C-AA4E-419AE6104488}" type="pres">
      <dgm:prSet presAssocID="{AE25F484-877B-4BF2-BCA8-DA28ABA2DD17}" presName="accent_1" presStyleCnt="0"/>
      <dgm:spPr/>
    </dgm:pt>
    <dgm:pt modelId="{E434836D-09A5-4971-8B01-8853567B4A30}" type="pres">
      <dgm:prSet presAssocID="{AE25F484-877B-4BF2-BCA8-DA28ABA2DD17}" presName="accentRepeatNode" presStyleLbl="solidFgAcc1" presStyleIdx="0" presStyleCnt="5"/>
      <dgm:sp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</dgm:pt>
    <dgm:pt modelId="{88D910EC-7864-4DC3-8ABE-479A08ACF806}" type="pres">
      <dgm:prSet presAssocID="{5BC52524-4471-4C66-BF5F-31105C78CA7D}" presName="text_2" presStyleLbl="node1" presStyleIdx="1" presStyleCnt="5" custScaleY="133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E406F-7A5F-4DC1-9B0E-E3EBA7D3E904}" type="pres">
      <dgm:prSet presAssocID="{5BC52524-4471-4C66-BF5F-31105C78CA7D}" presName="accent_2" presStyleCnt="0"/>
      <dgm:spPr/>
    </dgm:pt>
    <dgm:pt modelId="{A68275E7-60B3-409B-A094-22964C90B959}" type="pres">
      <dgm:prSet presAssocID="{5BC52524-4471-4C66-BF5F-31105C78CA7D}" presName="accentRepeatNode" presStyleLbl="solidFgAcc1" presStyleIdx="1" presStyleCnt="5"/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</dgm:pt>
    <dgm:pt modelId="{6BF3F7B1-DBE7-4B01-8429-482AD17334CF}" type="pres">
      <dgm:prSet presAssocID="{DF936EAA-C7AD-44BE-AB44-48EF607159B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434B3-3822-4A58-9151-5BC83064FBA2}" type="pres">
      <dgm:prSet presAssocID="{DF936EAA-C7AD-44BE-AB44-48EF607159B8}" presName="accent_3" presStyleCnt="0"/>
      <dgm:spPr/>
    </dgm:pt>
    <dgm:pt modelId="{57DC47EB-3A8D-4D5F-A203-53A15D1954C2}" type="pres">
      <dgm:prSet presAssocID="{DF936EAA-C7AD-44BE-AB44-48EF607159B8}" presName="accentRepeatNode" presStyleLbl="solidFgAcc1" presStyleIdx="2" presStyleCnt="5"/>
      <dgm:sp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</dgm:pt>
    <dgm:pt modelId="{5EBF7442-C50D-4866-BB5F-8E4AF92D9A32}" type="pres">
      <dgm:prSet presAssocID="{9E2092BC-B425-417E-897F-37810E852F33}" presName="text_4" presStyleLbl="node1" presStyleIdx="3" presStyleCnt="5" custScaleY="129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0126C-3CAD-40B0-A5EE-4625161AE070}" type="pres">
      <dgm:prSet presAssocID="{9E2092BC-B425-417E-897F-37810E852F33}" presName="accent_4" presStyleCnt="0"/>
      <dgm:spPr/>
    </dgm:pt>
    <dgm:pt modelId="{88482FD4-C7A9-4849-8368-AEC73BEE9617}" type="pres">
      <dgm:prSet presAssocID="{9E2092BC-B425-417E-897F-37810E852F33}" presName="accentRepeatNode" presStyleLbl="solidFgAcc1" presStyleIdx="3" presStyleCnt="5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</dgm:pt>
    <dgm:pt modelId="{B8A254C1-BCA5-4604-95BD-17CF4835B7F2}" type="pres">
      <dgm:prSet presAssocID="{50E6C3F5-119B-4BEC-A7EF-404A93822E86}" presName="text_5" presStyleLbl="node1" presStyleIdx="4" presStyleCnt="5" custScaleY="126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DFAE1-A7AA-4D95-8861-E9B903014748}" type="pres">
      <dgm:prSet presAssocID="{50E6C3F5-119B-4BEC-A7EF-404A93822E86}" presName="accent_5" presStyleCnt="0"/>
      <dgm:spPr/>
    </dgm:pt>
    <dgm:pt modelId="{8B8A3DC5-6620-4613-B497-D32A0B95FA92}" type="pres">
      <dgm:prSet presAssocID="{50E6C3F5-119B-4BEC-A7EF-404A93822E86}" presName="accentRepeatNode" presStyleLbl="solidFgAcc1" presStyleIdx="4" presStyleCnt="5" custLinFactNeighborX="-9414" custLinFactNeighborY="-5194"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</dgm:pt>
  </dgm:ptLst>
  <dgm:cxnLst>
    <dgm:cxn modelId="{11F5084F-28C8-4751-80F2-13CEC776DB9F}" srcId="{0FE7E76D-DC9D-43B0-BC98-3E656050F9D4}" destId="{9E2092BC-B425-417E-897F-37810E852F33}" srcOrd="3" destOrd="0" parTransId="{7C15B183-B408-49A8-AF4E-CA5624E3280C}" sibTransId="{28BAA3E6-3C3A-44AD-A842-B96CF6892AAE}"/>
    <dgm:cxn modelId="{3E7B257E-CD09-48C0-AB0A-9AF52179D38B}" type="presOf" srcId="{DF936EAA-C7AD-44BE-AB44-48EF607159B8}" destId="{6BF3F7B1-DBE7-4B01-8429-482AD17334CF}" srcOrd="0" destOrd="0" presId="urn:microsoft.com/office/officeart/2008/layout/VerticalCurvedList"/>
    <dgm:cxn modelId="{58C52430-AC9E-40FC-8EDE-7A4F6D48B195}" type="presOf" srcId="{5BC52524-4471-4C66-BF5F-31105C78CA7D}" destId="{88D910EC-7864-4DC3-8ABE-479A08ACF806}" srcOrd="0" destOrd="0" presId="urn:microsoft.com/office/officeart/2008/layout/VerticalCurvedList"/>
    <dgm:cxn modelId="{DF19B17B-E751-4658-A7D9-95F76DA6130F}" type="presOf" srcId="{9E2092BC-B425-417E-897F-37810E852F33}" destId="{5EBF7442-C50D-4866-BB5F-8E4AF92D9A32}" srcOrd="0" destOrd="0" presId="urn:microsoft.com/office/officeart/2008/layout/VerticalCurvedList"/>
    <dgm:cxn modelId="{9134BF40-2CC3-445C-9462-42E2C8733AB2}" type="presOf" srcId="{0FE7E76D-DC9D-43B0-BC98-3E656050F9D4}" destId="{67F0AA1F-C050-4B6B-AB58-3657BE525AA0}" srcOrd="0" destOrd="0" presId="urn:microsoft.com/office/officeart/2008/layout/VerticalCurvedList"/>
    <dgm:cxn modelId="{D5BCDAA5-8A34-4ADA-BAC3-26EDF48CEEFA}" srcId="{0FE7E76D-DC9D-43B0-BC98-3E656050F9D4}" destId="{AE25F484-877B-4BF2-BCA8-DA28ABA2DD17}" srcOrd="0" destOrd="0" parTransId="{7D8E5F09-6FC3-4FF4-BC1C-665356A4065D}" sibTransId="{41B2A6BD-270E-444E-B7A8-BA50DD9AB69D}"/>
    <dgm:cxn modelId="{D01E5C25-50CF-4E8B-B478-F8144DB2132F}" type="presOf" srcId="{AE25F484-877B-4BF2-BCA8-DA28ABA2DD17}" destId="{EA5E7A66-0F43-44D0-B4A6-751CB6863557}" srcOrd="0" destOrd="0" presId="urn:microsoft.com/office/officeart/2008/layout/VerticalCurvedList"/>
    <dgm:cxn modelId="{08BCADCB-6664-434F-A884-2D18C3CA7FE2}" srcId="{0FE7E76D-DC9D-43B0-BC98-3E656050F9D4}" destId="{5BC52524-4471-4C66-BF5F-31105C78CA7D}" srcOrd="1" destOrd="0" parTransId="{3308760C-035C-4966-A87E-FACE8FEDFD12}" sibTransId="{20451564-A44C-4F9F-85EC-38050D78A365}"/>
    <dgm:cxn modelId="{0BD5F28C-47E8-431C-91D2-F59A66572E58}" type="presOf" srcId="{41B2A6BD-270E-444E-B7A8-BA50DD9AB69D}" destId="{B0F71E89-AD5F-48FD-8252-4D821F10C26C}" srcOrd="0" destOrd="0" presId="urn:microsoft.com/office/officeart/2008/layout/VerticalCurvedList"/>
    <dgm:cxn modelId="{1B3C558E-9EB3-4798-9773-4B3CCCB9E7D9}" srcId="{0FE7E76D-DC9D-43B0-BC98-3E656050F9D4}" destId="{DF936EAA-C7AD-44BE-AB44-48EF607159B8}" srcOrd="2" destOrd="0" parTransId="{91A597F1-4236-4746-9C2A-0425D335136B}" sibTransId="{4164DEE7-8330-43B9-B581-9EA0CE530313}"/>
    <dgm:cxn modelId="{A0B24D4B-FF55-4B45-83E3-927CC9808846}" srcId="{0FE7E76D-DC9D-43B0-BC98-3E656050F9D4}" destId="{50E6C3F5-119B-4BEC-A7EF-404A93822E86}" srcOrd="4" destOrd="0" parTransId="{FD333503-DB05-4FE4-81DA-3D1A21F99211}" sibTransId="{E73A3F10-E17F-4169-8F15-06F864741F4D}"/>
    <dgm:cxn modelId="{6B23BD92-DD1C-453A-BD94-C95E42EFBC23}" type="presOf" srcId="{50E6C3F5-119B-4BEC-A7EF-404A93822E86}" destId="{B8A254C1-BCA5-4604-95BD-17CF4835B7F2}" srcOrd="0" destOrd="0" presId="urn:microsoft.com/office/officeart/2008/layout/VerticalCurvedList"/>
    <dgm:cxn modelId="{ED67C68D-A7FC-4A1A-9337-E3D67C08C0D9}" type="presParOf" srcId="{67F0AA1F-C050-4B6B-AB58-3657BE525AA0}" destId="{75459B95-81C8-4C7B-88F0-4FEF637977F6}" srcOrd="0" destOrd="0" presId="urn:microsoft.com/office/officeart/2008/layout/VerticalCurvedList"/>
    <dgm:cxn modelId="{2A2F38BD-ABA4-4A3D-B05C-353445A8B377}" type="presParOf" srcId="{75459B95-81C8-4C7B-88F0-4FEF637977F6}" destId="{7C157176-27CE-498B-AD51-AA236BD602E7}" srcOrd="0" destOrd="0" presId="urn:microsoft.com/office/officeart/2008/layout/VerticalCurvedList"/>
    <dgm:cxn modelId="{1C0FD20C-369F-4ACD-8044-9D30BD0CE8CA}" type="presParOf" srcId="{7C157176-27CE-498B-AD51-AA236BD602E7}" destId="{06B45D90-D892-4D40-9A17-E35A3F727533}" srcOrd="0" destOrd="0" presId="urn:microsoft.com/office/officeart/2008/layout/VerticalCurvedList"/>
    <dgm:cxn modelId="{34E54FED-FCFC-422C-B1EF-BBFEF0878A4A}" type="presParOf" srcId="{7C157176-27CE-498B-AD51-AA236BD602E7}" destId="{B0F71E89-AD5F-48FD-8252-4D821F10C26C}" srcOrd="1" destOrd="0" presId="urn:microsoft.com/office/officeart/2008/layout/VerticalCurvedList"/>
    <dgm:cxn modelId="{BC4829A4-4084-4B28-B481-D518A9982FCB}" type="presParOf" srcId="{7C157176-27CE-498B-AD51-AA236BD602E7}" destId="{BD6D218C-4433-4D05-AD54-94F56A8862D2}" srcOrd="2" destOrd="0" presId="urn:microsoft.com/office/officeart/2008/layout/VerticalCurvedList"/>
    <dgm:cxn modelId="{DBE1E861-5BDB-4184-BDF0-1C2571316E2A}" type="presParOf" srcId="{7C157176-27CE-498B-AD51-AA236BD602E7}" destId="{86DD8344-5379-482F-B009-5726E5B3932E}" srcOrd="3" destOrd="0" presId="urn:microsoft.com/office/officeart/2008/layout/VerticalCurvedList"/>
    <dgm:cxn modelId="{57FE1E8A-BFD0-40BF-94E2-B248AC905F2F}" type="presParOf" srcId="{75459B95-81C8-4C7B-88F0-4FEF637977F6}" destId="{EA5E7A66-0F43-44D0-B4A6-751CB6863557}" srcOrd="1" destOrd="0" presId="urn:microsoft.com/office/officeart/2008/layout/VerticalCurvedList"/>
    <dgm:cxn modelId="{EC51705A-FA1B-4950-849E-487C8C6DB889}" type="presParOf" srcId="{75459B95-81C8-4C7B-88F0-4FEF637977F6}" destId="{BF6E36A1-41A1-485C-AA4E-419AE6104488}" srcOrd="2" destOrd="0" presId="urn:microsoft.com/office/officeart/2008/layout/VerticalCurvedList"/>
    <dgm:cxn modelId="{0766DE22-4087-4C18-893B-4C1219AB64F2}" type="presParOf" srcId="{BF6E36A1-41A1-485C-AA4E-419AE6104488}" destId="{E434836D-09A5-4971-8B01-8853567B4A30}" srcOrd="0" destOrd="0" presId="urn:microsoft.com/office/officeart/2008/layout/VerticalCurvedList"/>
    <dgm:cxn modelId="{75D296DA-9B98-4FBA-B6B6-680A3448B7A5}" type="presParOf" srcId="{75459B95-81C8-4C7B-88F0-4FEF637977F6}" destId="{88D910EC-7864-4DC3-8ABE-479A08ACF806}" srcOrd="3" destOrd="0" presId="urn:microsoft.com/office/officeart/2008/layout/VerticalCurvedList"/>
    <dgm:cxn modelId="{6C6DDE75-956E-479B-9E3C-40351C7E564A}" type="presParOf" srcId="{75459B95-81C8-4C7B-88F0-4FEF637977F6}" destId="{EB6E406F-7A5F-4DC1-9B0E-E3EBA7D3E904}" srcOrd="4" destOrd="0" presId="urn:microsoft.com/office/officeart/2008/layout/VerticalCurvedList"/>
    <dgm:cxn modelId="{4A5D703B-B6F5-4E85-AD10-38F811196760}" type="presParOf" srcId="{EB6E406F-7A5F-4DC1-9B0E-E3EBA7D3E904}" destId="{A68275E7-60B3-409B-A094-22964C90B959}" srcOrd="0" destOrd="0" presId="urn:microsoft.com/office/officeart/2008/layout/VerticalCurvedList"/>
    <dgm:cxn modelId="{0E23C5D7-FE3C-4B99-BF49-4DE056AC5918}" type="presParOf" srcId="{75459B95-81C8-4C7B-88F0-4FEF637977F6}" destId="{6BF3F7B1-DBE7-4B01-8429-482AD17334CF}" srcOrd="5" destOrd="0" presId="urn:microsoft.com/office/officeart/2008/layout/VerticalCurvedList"/>
    <dgm:cxn modelId="{610A626E-0198-4E59-A61D-CAB3D626B21D}" type="presParOf" srcId="{75459B95-81C8-4C7B-88F0-4FEF637977F6}" destId="{290434B3-3822-4A58-9151-5BC83064FBA2}" srcOrd="6" destOrd="0" presId="urn:microsoft.com/office/officeart/2008/layout/VerticalCurvedList"/>
    <dgm:cxn modelId="{D88C1CAA-F07F-4CC0-A1A5-FA3902E6EC88}" type="presParOf" srcId="{290434B3-3822-4A58-9151-5BC83064FBA2}" destId="{57DC47EB-3A8D-4D5F-A203-53A15D1954C2}" srcOrd="0" destOrd="0" presId="urn:microsoft.com/office/officeart/2008/layout/VerticalCurvedList"/>
    <dgm:cxn modelId="{FC51B814-C48B-48C7-BC37-1C4618A0FBE1}" type="presParOf" srcId="{75459B95-81C8-4C7B-88F0-4FEF637977F6}" destId="{5EBF7442-C50D-4866-BB5F-8E4AF92D9A32}" srcOrd="7" destOrd="0" presId="urn:microsoft.com/office/officeart/2008/layout/VerticalCurvedList"/>
    <dgm:cxn modelId="{83478F26-6870-4313-A8D9-646B13045E80}" type="presParOf" srcId="{75459B95-81C8-4C7B-88F0-4FEF637977F6}" destId="{3AA0126C-3CAD-40B0-A5EE-4625161AE070}" srcOrd="8" destOrd="0" presId="urn:microsoft.com/office/officeart/2008/layout/VerticalCurvedList"/>
    <dgm:cxn modelId="{E9F082FF-78D2-40C9-9C55-30315FFE9223}" type="presParOf" srcId="{3AA0126C-3CAD-40B0-A5EE-4625161AE070}" destId="{88482FD4-C7A9-4849-8368-AEC73BEE9617}" srcOrd="0" destOrd="0" presId="urn:microsoft.com/office/officeart/2008/layout/VerticalCurvedList"/>
    <dgm:cxn modelId="{BC7DC9A4-4B17-4F9F-A8D7-EC34AFBD9171}" type="presParOf" srcId="{75459B95-81C8-4C7B-88F0-4FEF637977F6}" destId="{B8A254C1-BCA5-4604-95BD-17CF4835B7F2}" srcOrd="9" destOrd="0" presId="urn:microsoft.com/office/officeart/2008/layout/VerticalCurvedList"/>
    <dgm:cxn modelId="{BFBE58D0-6A4C-49C3-8EA7-6957D6AA011A}" type="presParOf" srcId="{75459B95-81C8-4C7B-88F0-4FEF637977F6}" destId="{E15DFAE1-A7AA-4D95-8861-E9B903014748}" srcOrd="10" destOrd="0" presId="urn:microsoft.com/office/officeart/2008/layout/VerticalCurvedList"/>
    <dgm:cxn modelId="{0E662C9E-55D6-4049-AABB-CC5D4D64ECA9}" type="presParOf" srcId="{E15DFAE1-A7AA-4D95-8861-E9B903014748}" destId="{8B8A3DC5-6620-4613-B497-D32A0B95FA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71E89-AD5F-48FD-8252-4D821F10C26C}">
      <dsp:nvSpPr>
        <dsp:cNvPr id="0" name=""/>
        <dsp:cNvSpPr/>
      </dsp:nvSpPr>
      <dsp:spPr>
        <a:xfrm>
          <a:off x="-6401433" y="-979134"/>
          <a:ext cx="7619517" cy="7619517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E7A66-0F43-44D0-B4A6-751CB6863557}">
      <dsp:nvSpPr>
        <dsp:cNvPr id="0" name=""/>
        <dsp:cNvSpPr/>
      </dsp:nvSpPr>
      <dsp:spPr>
        <a:xfrm>
          <a:off x="464140" y="305982"/>
          <a:ext cx="11201582" cy="70788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41300" dist="50800" dir="5400000" algn="ctr" rotWithShape="0">
            <a:schemeClr val="bg1">
              <a:lumMod val="6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882" tIns="53340" rIns="53340" bIns="53340" numCol="1" spcCol="1270" anchor="ctr" anchorCtr="0">
          <a:noAutofit/>
        </a:bodyPr>
        <a:lstStyle/>
        <a:p>
          <a:pPr marR="0" lvl="0" algn="l" defTabSz="1866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2100" kern="12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Обучающийся 9 – 11 класса / студент колледжа 1-2 курс </a:t>
          </a:r>
          <a:r>
            <a:rPr lang="ru-RU" sz="2100" b="1" dirty="0" smtClean="0">
              <a:solidFill>
                <a:srgbClr val="FF0000"/>
              </a:solidFill>
              <a:effectLst/>
              <a:latin typeface="+mn-lt"/>
              <a:cs typeface="Times New Roman" panose="02020603050405020304" pitchFamily="18" charset="0"/>
            </a:rPr>
            <a:t>(конец учебного года).</a:t>
          </a:r>
          <a:endParaRPr lang="ru-RU" sz="2100" b="1" dirty="0">
            <a:solidFill>
              <a:srgbClr val="FF0000"/>
            </a:solidFill>
            <a:effectLst/>
            <a:latin typeface="+mn-lt"/>
            <a:cs typeface="Times New Roman" panose="02020603050405020304" pitchFamily="18" charset="0"/>
          </a:endParaRPr>
        </a:p>
      </dsp:txBody>
      <dsp:txXfrm>
        <a:off x="464140" y="305982"/>
        <a:ext cx="11201582" cy="707882"/>
      </dsp:txXfrm>
    </dsp:sp>
    <dsp:sp modelId="{E434836D-09A5-4971-8B01-8853567B4A30}">
      <dsp:nvSpPr>
        <dsp:cNvPr id="0" name=""/>
        <dsp:cNvSpPr/>
      </dsp:nvSpPr>
      <dsp:spPr>
        <a:xfrm>
          <a:off x="89707" y="265229"/>
          <a:ext cx="884853" cy="884853"/>
        </a:xfrm>
        <a:prstGeom prst="ellipse">
          <a:avLst/>
        </a:prstGeom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910EC-7864-4DC3-8ABE-479A08ACF806}">
      <dsp:nvSpPr>
        <dsp:cNvPr id="0" name=""/>
        <dsp:cNvSpPr/>
      </dsp:nvSpPr>
      <dsp:spPr>
        <a:xfrm>
          <a:off x="1039381" y="1296143"/>
          <a:ext cx="10694335" cy="9459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41300" dist="50800" dir="5400000" algn="ctr" rotWithShape="0">
            <a:schemeClr val="bg1">
              <a:lumMod val="6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882" tIns="53340" rIns="53340" bIns="533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kern="12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Длительное время находится в кризисном состоянии (часто незаметном окружающими); хронические ссоры в семье, </a:t>
          </a:r>
          <a:r>
            <a:rPr lang="ru-RU" sz="2100" b="1" dirty="0" smtClean="0">
              <a:solidFill>
                <a:srgbClr val="FF0000"/>
              </a:solidFill>
              <a:effectLst/>
              <a:latin typeface="+mn-lt"/>
              <a:cs typeface="Times New Roman" panose="02020603050405020304" pitchFamily="18" charset="0"/>
            </a:rPr>
            <a:t>актуальные акты самоповреждения, суицидальные попытки в истории.</a:t>
          </a:r>
          <a:endParaRPr lang="ru-RU" sz="2100" b="1" dirty="0">
            <a:solidFill>
              <a:srgbClr val="FF0000"/>
            </a:solidFill>
            <a:effectLst/>
            <a:latin typeface="+mn-lt"/>
            <a:cs typeface="Times New Roman" panose="02020603050405020304" pitchFamily="18" charset="0"/>
          </a:endParaRPr>
        </a:p>
      </dsp:txBody>
      <dsp:txXfrm>
        <a:off x="1039381" y="1296143"/>
        <a:ext cx="10694335" cy="945992"/>
      </dsp:txXfrm>
    </dsp:sp>
    <dsp:sp modelId="{A68275E7-60B3-409B-A094-22964C90B959}">
      <dsp:nvSpPr>
        <dsp:cNvPr id="0" name=""/>
        <dsp:cNvSpPr/>
      </dsp:nvSpPr>
      <dsp:spPr>
        <a:xfrm>
          <a:off x="596954" y="1326713"/>
          <a:ext cx="884853" cy="884853"/>
        </a:xfrm>
        <a:prstGeom prst="ellipse">
          <a:avLst/>
        </a:prstGeom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3F7B1-DBE7-4B01-8429-482AD17334CF}">
      <dsp:nvSpPr>
        <dsp:cNvPr id="0" name=""/>
        <dsp:cNvSpPr/>
      </dsp:nvSpPr>
      <dsp:spPr>
        <a:xfrm>
          <a:off x="1195065" y="2476682"/>
          <a:ext cx="10538650" cy="70788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41300" dist="50800" dir="5400000" algn="ctr" rotWithShape="0">
            <a:schemeClr val="bg1">
              <a:lumMod val="6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882" tIns="53340" rIns="53340" bIns="533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b="1" kern="12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Суицидальный контекст: </a:t>
          </a:r>
          <a:r>
            <a:rPr lang="ru-RU" sz="2100" kern="12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социальное поражение и личное унижение, восприятие себя  как бремени, восприятие, что будущего нет.</a:t>
          </a:r>
        </a:p>
      </dsp:txBody>
      <dsp:txXfrm>
        <a:off x="1195065" y="2476682"/>
        <a:ext cx="10538650" cy="707882"/>
      </dsp:txXfrm>
    </dsp:sp>
    <dsp:sp modelId="{57DC47EB-3A8D-4D5F-A203-53A15D1954C2}">
      <dsp:nvSpPr>
        <dsp:cNvPr id="0" name=""/>
        <dsp:cNvSpPr/>
      </dsp:nvSpPr>
      <dsp:spPr>
        <a:xfrm>
          <a:off x="752639" y="2388197"/>
          <a:ext cx="884853" cy="884853"/>
        </a:xfrm>
        <a:prstGeom prst="ellipse">
          <a:avLst/>
        </a:prstGeom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F7442-C50D-4866-BB5F-8E4AF92D9A32}">
      <dsp:nvSpPr>
        <dsp:cNvPr id="0" name=""/>
        <dsp:cNvSpPr/>
      </dsp:nvSpPr>
      <dsp:spPr>
        <a:xfrm>
          <a:off x="1039381" y="3432133"/>
          <a:ext cx="10694335" cy="91994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254000" dist="50800" dir="5400000" algn="ctr" rotWithShape="0">
            <a:schemeClr val="bg1">
              <a:lumMod val="6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882" tIns="53340" rIns="53340" bIns="533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b="1" kern="12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Юноши: </a:t>
          </a:r>
          <a:r>
            <a:rPr lang="ru-RU" sz="2100" b="1" dirty="0" smtClean="0">
              <a:solidFill>
                <a:srgbClr val="FF0000"/>
              </a:solidFill>
              <a:effectLst/>
              <a:latin typeface="+mn-lt"/>
              <a:cs typeface="Times New Roman" panose="02020603050405020304" pitchFamily="18" charset="0"/>
            </a:rPr>
            <a:t>кризисное состояние связано с острой ситуацией, </a:t>
          </a:r>
          <a:r>
            <a:rPr lang="ru-RU" sz="2100" kern="12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ведущий аффект тревожный, инфантилизм, размытость границ Я, импульсивность, обостренность восприятия, агрессивность, враждебность.</a:t>
          </a:r>
          <a:endParaRPr lang="ru-RU" sz="2100" kern="1200" dirty="0">
            <a:ln>
              <a:solidFill>
                <a:schemeClr val="tx2">
                  <a:lumMod val="75000"/>
                </a:schemeClr>
              </a:solidFill>
            </a:ln>
            <a:solidFill>
              <a:schemeClr val="accent5">
                <a:lumMod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1039381" y="3432133"/>
        <a:ext cx="10694335" cy="919949"/>
      </dsp:txXfrm>
    </dsp:sp>
    <dsp:sp modelId="{88482FD4-C7A9-4849-8368-AEC73BEE9617}">
      <dsp:nvSpPr>
        <dsp:cNvPr id="0" name=""/>
        <dsp:cNvSpPr/>
      </dsp:nvSpPr>
      <dsp:spPr>
        <a:xfrm>
          <a:off x="596954" y="3449681"/>
          <a:ext cx="884853" cy="884853"/>
        </a:xfrm>
        <a:prstGeom prst="ellipse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254C1-BCA5-4604-95BD-17CF4835B7F2}">
      <dsp:nvSpPr>
        <dsp:cNvPr id="0" name=""/>
        <dsp:cNvSpPr/>
      </dsp:nvSpPr>
      <dsp:spPr>
        <a:xfrm>
          <a:off x="532133" y="4506581"/>
          <a:ext cx="11201582" cy="894020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317500" dist="50800" dir="5400000" algn="ctr" rotWithShape="0">
            <a:schemeClr val="bg1">
              <a:lumMod val="6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882" tIns="53340" rIns="53340" bIns="5334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Девушки: </a:t>
          </a:r>
          <a:r>
            <a:rPr lang="ru-RU" sz="2100" b="1" dirty="0" smtClean="0">
              <a:solidFill>
                <a:srgbClr val="FF0000"/>
              </a:solidFill>
              <a:effectLst/>
              <a:latin typeface="+mn-lt"/>
              <a:cs typeface="Times New Roman" panose="02020603050405020304" pitchFamily="18" charset="0"/>
            </a:rPr>
            <a:t>длительное депрессивное состояние, </a:t>
          </a:r>
          <a:r>
            <a:rPr lang="ru-RU" sz="2100" kern="12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ведущий аффект тоскливый, переживания одиночества, безнадежности, безысходности, отрицание ценности жизни.</a:t>
          </a:r>
          <a:endParaRPr lang="ru-RU" sz="2100" kern="1200" dirty="0">
            <a:ln>
              <a:solidFill>
                <a:schemeClr val="tx2">
                  <a:lumMod val="75000"/>
                </a:schemeClr>
              </a:solidFill>
            </a:ln>
            <a:solidFill>
              <a:schemeClr val="accent5">
                <a:lumMod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532133" y="4506581"/>
        <a:ext cx="11201582" cy="894020"/>
      </dsp:txXfrm>
    </dsp:sp>
    <dsp:sp modelId="{8B8A3DC5-6620-4613-B497-D32A0B95FA92}">
      <dsp:nvSpPr>
        <dsp:cNvPr id="0" name=""/>
        <dsp:cNvSpPr/>
      </dsp:nvSpPr>
      <dsp:spPr>
        <a:xfrm>
          <a:off x="6407" y="4465206"/>
          <a:ext cx="884853" cy="884853"/>
        </a:xfrm>
        <a:prstGeom prst="ellipse">
          <a:avLst/>
        </a:prstGeom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7867" y="157163"/>
            <a:ext cx="9144000" cy="2387600"/>
          </a:xfrm>
        </p:spPr>
        <p:txBody>
          <a:bodyPr anchor="t"/>
          <a:lstStyle>
            <a:lvl1pPr algn="r">
              <a:defRPr sz="6000" b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667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7867" y="4939771"/>
            <a:ext cx="9144000" cy="165576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7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6659-B6FF-49A6-BF38-3FD0DC96CAB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C662-3EF7-4A35-9719-C8C0E071D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1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6659-B6FF-49A6-BF38-3FD0DC96CAB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C662-3EF7-4A35-9719-C8C0E071D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19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6659-B6FF-49A6-BF38-3FD0DC96CAB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C662-3EF7-4A35-9719-C8C0E071D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7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6659-B6FF-49A6-BF38-3FD0DC96CAB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C662-3EF7-4A35-9719-C8C0E071D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4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6659-B6FF-49A6-BF38-3FD0DC96CAB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C662-3EF7-4A35-9719-C8C0E071D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6659-B6FF-49A6-BF38-3FD0DC96CAB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C662-3EF7-4A35-9719-C8C0E071D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3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6659-B6FF-49A6-BF38-3FD0DC96CAB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C662-3EF7-4A35-9719-C8C0E071D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устой слайд">
    <p:bg>
      <p:bgPr>
        <a:blipFill dpi="0" rotWithShape="1">
          <a:blip r:embed="rId2">
            <a:lum/>
          </a:blip>
          <a:srcRect/>
          <a:tile tx="0" ty="0" sx="76000" sy="75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 rot="446125">
            <a:off x="4037880" y="1544818"/>
            <a:ext cx="4910667" cy="2938443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58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6659-B6FF-49A6-BF38-3FD0DC96CAB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C662-3EF7-4A35-9719-C8C0E071D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D6659-B6FF-49A6-BF38-3FD0DC96CAB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AC662-3EF7-4A35-9719-C8C0E071D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7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ln>
            <a:solidFill>
              <a:schemeClr val="tx2">
                <a:lumMod val="75000"/>
              </a:schemeClr>
            </a:solidFill>
          </a:ln>
          <a:solidFill>
            <a:schemeClr val="accent5">
              <a:lumMod val="50000"/>
            </a:schemeClr>
          </a:solidFill>
          <a:effectLst>
            <a:innerShdw blurRad="114300">
              <a:schemeClr val="accent1">
                <a:lumMod val="5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chemeClr val="tx2">
                <a:lumMod val="75000"/>
              </a:schemeClr>
            </a:solidFill>
          </a:ln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chemeClr val="tx2">
                <a:lumMod val="75000"/>
              </a:schemeClr>
            </a:solidFill>
          </a:ln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chemeClr val="tx2">
                <a:lumMod val="75000"/>
              </a:schemeClr>
            </a:solidFill>
          </a:ln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chemeClr val="tx2">
                <a:lumMod val="75000"/>
              </a:schemeClr>
            </a:solidFill>
          </a:ln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chemeClr val="tx2">
                <a:lumMod val="75000"/>
              </a:schemeClr>
            </a:solidFill>
          </a:ln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7759" y="119585"/>
            <a:ext cx="10706738" cy="2387600"/>
          </a:xfrm>
          <a:effectLst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Autofit/>
          </a:bodyPr>
          <a:lstStyle/>
          <a:p>
            <a:r>
              <a:rPr lang="ru-RU" altLang="ru-RU" sz="4800" dirty="0">
                <a:effectLst>
                  <a:glow rad="660400">
                    <a:schemeClr val="accent1">
                      <a:satMod val="175000"/>
                      <a:alpha val="55000"/>
                    </a:schemeClr>
                  </a:glow>
                </a:effectLst>
              </a:rPr>
              <a:t>ПРОФИЛАКТИКА </a:t>
            </a:r>
            <a:r>
              <a:rPr lang="ru-RU" altLang="ru-RU" sz="4800" dirty="0" smtClean="0">
                <a:effectLst>
                  <a:glow rad="660400">
                    <a:schemeClr val="accent1">
                      <a:satMod val="175000"/>
                      <a:alpha val="55000"/>
                    </a:schemeClr>
                  </a:glow>
                </a:effectLst>
              </a:rPr>
              <a:t/>
            </a:r>
            <a:br>
              <a:rPr lang="ru-RU" altLang="ru-RU" sz="4800" dirty="0" smtClean="0">
                <a:effectLst>
                  <a:glow rad="660400">
                    <a:schemeClr val="accent1">
                      <a:satMod val="175000"/>
                      <a:alpha val="55000"/>
                    </a:schemeClr>
                  </a:glow>
                </a:effectLst>
              </a:rPr>
            </a:br>
            <a:r>
              <a:rPr lang="ru-RU" altLang="ru-RU" sz="4800" dirty="0" smtClean="0">
                <a:effectLst>
                  <a:glow rad="660400">
                    <a:schemeClr val="accent1">
                      <a:satMod val="175000"/>
                      <a:alpha val="55000"/>
                    </a:schemeClr>
                  </a:glow>
                </a:effectLst>
              </a:rPr>
              <a:t>СУИЦИДАЛЬНОГО </a:t>
            </a:r>
            <a:r>
              <a:rPr lang="ru-RU" altLang="ru-RU" sz="4800" dirty="0">
                <a:effectLst>
                  <a:glow rad="660400">
                    <a:schemeClr val="accent1">
                      <a:satMod val="175000"/>
                      <a:alpha val="55000"/>
                    </a:schemeClr>
                  </a:glow>
                </a:effectLst>
              </a:rPr>
              <a:t>ПОВЕДЕНИЯ У ПОДРОСТКОВ</a:t>
            </a:r>
            <a:endParaRPr lang="ru-RU" sz="4800" dirty="0">
              <a:effectLst>
                <a:glow rad="660400">
                  <a:schemeClr val="accent1">
                    <a:satMod val="175000"/>
                    <a:alpha val="5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9248" y="4989875"/>
            <a:ext cx="9144000" cy="16557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ru-RU" dirty="0"/>
              <a:t>Главный внештатный детский </a:t>
            </a:r>
          </a:p>
          <a:p>
            <a:r>
              <a:rPr lang="ru-RU" dirty="0"/>
              <a:t>психиатр Ярославской области </a:t>
            </a:r>
          </a:p>
          <a:p>
            <a:r>
              <a:rPr lang="ru-RU" dirty="0"/>
              <a:t>Заведующая диспансерным отделением для детей </a:t>
            </a:r>
          </a:p>
          <a:p>
            <a:r>
              <a:rPr lang="ru-RU" dirty="0"/>
              <a:t>Симановская И.Э.</a:t>
            </a:r>
          </a:p>
        </p:txBody>
      </p:sp>
    </p:spTree>
    <p:extLst>
      <p:ext uri="{BB962C8B-B14F-4D97-AF65-F5344CB8AC3E}">
        <p14:creationId xmlns:p14="http://schemas.microsoft.com/office/powerpoint/2010/main" val="162763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5468" y="114929"/>
            <a:ext cx="1176194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28594" indent="-228594" algn="ctr">
              <a:buFont typeface="Arial" panose="020B0604020202020204" pitchFamily="34" charset="0"/>
            </a:pPr>
            <a:r>
              <a:rPr lang="ru-RU" sz="3600" dirty="0"/>
              <a:t>ИНДИВИДУАЛЬНЫЕ ФАКТОРЫ РИСКА СУИЦИДАЛЬНОГО ПОВЕДЕНИЯ У ПОДРОСТКОВ</a:t>
            </a:r>
            <a:endParaRPr lang="ru-RU" altLang="ru-RU" sz="36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63671" y="1440492"/>
            <a:ext cx="11060482" cy="5311037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/>
              <a:t>суицидальная или/и психопатологическая отягощенность наследственности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/>
              <a:t>негативный детский опыт (в первую очередь, наличие психологического, физического, сексуального насилия)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/>
              <a:t>наличие психического расстройства (как правило своевременно </a:t>
            </a:r>
            <a:r>
              <a:rPr lang="ru-RU" dirty="0" smtClean="0"/>
              <a:t>не выявленного</a:t>
            </a:r>
            <a:r>
              <a:rPr lang="ru-RU" dirty="0"/>
              <a:t>)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/>
              <a:t>низкий </a:t>
            </a:r>
            <a:r>
              <a:rPr lang="es-AR" dirty="0"/>
              <a:t>IQ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/>
              <a:t>употребление алкоголя и/или наркотиков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/>
              <a:t>недостаточное количество сна (регулярное недосыпание)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/>
              <a:t>излишний, либо слишком сниженный вес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/>
              <a:t>малоподвижный образ жизни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/>
              <a:t> патологическое пользование Интернета (социальных сетей)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853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186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28594" indent="-228594" algn="ctr">
              <a:buFont typeface="Arial" panose="020B0604020202020204" pitchFamily="34" charset="0"/>
            </a:pPr>
            <a:r>
              <a:rPr lang="ru-RU" sz="3600" dirty="0"/>
              <a:t>МОТИВЫ АУТОАГРЕССИВНОГО ПОВЕДЕНИЯ ПОДРОСТКОВ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093" y="1289860"/>
            <a:ext cx="11210795" cy="360781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/>
              <a:t>Конфликтные отношения в семье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более чем в 50% случаев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Потенцирующим </a:t>
            </a:r>
            <a:r>
              <a:rPr lang="ru-RU" b="1" dirty="0"/>
              <a:t>фактором формирования суицидального поведения являлась обстановка внутри семьи:</a:t>
            </a: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- отсутствие прямых коммуникаций и доверия,</a:t>
            </a: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- запрет на выражение чувств,</a:t>
            </a: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- отстраненность и неучастие родителей в жизни ребенка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95928" y="4676964"/>
            <a:ext cx="8640960" cy="181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 defTabSz="914377">
              <a:buFont typeface="Arial" panose="020B0604020202020204" pitchFamily="34" charset="0"/>
              <a:buNone/>
            </a:pPr>
            <a:r>
              <a:rPr lang="ru-RU" sz="2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Отвержение со стороны любимого — 20-35%,</a:t>
            </a:r>
          </a:p>
          <a:p>
            <a:pPr algn="r" defTabSz="914377">
              <a:buFont typeface="Arial" panose="020B0604020202020204" pitchFamily="34" charset="0"/>
              <a:buNone/>
            </a:pPr>
            <a:r>
              <a:rPr lang="ru-RU" sz="2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смерть близкого человека — 5-10%,</a:t>
            </a:r>
          </a:p>
          <a:p>
            <a:pPr algn="r" defTabSz="914377">
              <a:buFont typeface="Arial" panose="020B0604020202020204" pitchFamily="34" charset="0"/>
              <a:buNone/>
            </a:pPr>
            <a:r>
              <a:rPr lang="ru-RU" sz="2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нежелательная беременность,</a:t>
            </a:r>
          </a:p>
          <a:p>
            <a:pPr algn="r" defTabSz="914377">
              <a:buFont typeface="Arial" panose="020B0604020202020204" pitchFamily="34" charset="0"/>
              <a:buNone/>
            </a:pPr>
            <a:r>
              <a:rPr lang="ru-RU" sz="2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бредовые переживания</a:t>
            </a:r>
          </a:p>
        </p:txBody>
      </p:sp>
    </p:spTree>
    <p:extLst>
      <p:ext uri="{BB962C8B-B14F-4D97-AF65-F5344CB8AC3E}">
        <p14:creationId xmlns:p14="http://schemas.microsoft.com/office/powerpoint/2010/main" val="268009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75364" y="52299"/>
            <a:ext cx="1275149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28594" indent="-228594" algn="ctr">
              <a:buFont typeface="Arial" panose="020B0604020202020204" pitchFamily="34" charset="0"/>
            </a:pPr>
            <a:r>
              <a:rPr lang="ru-RU" sz="3200" dirty="0"/>
              <a:t>ТРИГГЕРЫ (ПУСКОВЫЕ МЕХАНИЗМЫ) СУИЦИДАЛЬНОГО </a:t>
            </a:r>
            <a:br>
              <a:rPr lang="ru-RU" sz="3200" dirty="0"/>
            </a:br>
            <a:r>
              <a:rPr lang="ru-RU" sz="3200" dirty="0"/>
              <a:t>ПРОЦЕССА У ПОДРОСТКОВ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37786" y="1340284"/>
            <a:ext cx="11849622" cy="5311037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defRPr/>
            </a:pPr>
            <a:r>
              <a:rPr lang="ru-RU" sz="2400" b="1" i="1"/>
              <a:t>СЕМЕЙНЫЕ</a:t>
            </a:r>
            <a:r>
              <a:rPr lang="ru-RU" sz="2400"/>
              <a:t> (конфликты, связанные с деструктивными отношениями между родителями, пьянством одного или обоих родителей, патологическое воспитание, симбиотическое отношение со стороны матери на фоне дистантности и субмиссивности отца; ригидные, перфекционистские, виктимные установки родителей  - 50% всех случаев</a:t>
            </a:r>
          </a:p>
          <a:p>
            <a:pPr marL="342900" indent="-342900" algn="just">
              <a:spcBef>
                <a:spcPts val="600"/>
              </a:spcBef>
              <a:defRPr/>
            </a:pPr>
            <a:r>
              <a:rPr lang="ru-RU" sz="2400" b="1" i="1"/>
              <a:t>ИНТЕРПЕРСОНАЛЬНЫЕ</a:t>
            </a:r>
            <a:r>
              <a:rPr lang="ru-RU" sz="2400"/>
              <a:t> (конфликты со сверстниками) – 13-15 % случаев</a:t>
            </a:r>
          </a:p>
          <a:p>
            <a:pPr marL="342900" indent="-342900" algn="just">
              <a:spcBef>
                <a:spcPts val="600"/>
              </a:spcBef>
              <a:defRPr/>
            </a:pPr>
            <a:r>
              <a:rPr lang="ru-RU" sz="2400" b="1" i="1"/>
              <a:t>ЛЮБОВНЫЕ</a:t>
            </a:r>
            <a:r>
              <a:rPr lang="ru-RU" sz="2400" i="1"/>
              <a:t> </a:t>
            </a:r>
            <a:r>
              <a:rPr lang="ru-RU" sz="2400"/>
              <a:t>(конфликты, обусловленные «несчастной любовью», характером сексуальных взаимоотношений, беременностью, венерическими заболеваниями) – 13-15% случаев</a:t>
            </a:r>
          </a:p>
          <a:p>
            <a:pPr marL="342900" indent="-342900" algn="just">
              <a:spcBef>
                <a:spcPts val="600"/>
              </a:spcBef>
              <a:defRPr/>
            </a:pPr>
            <a:r>
              <a:rPr lang="ru-RU" sz="2400" b="1" i="1"/>
              <a:t>ИНДУЦИРОВАННЫЕ СРЕДСТВАМИ МАССОВОЙ ИНФОРМАЦИИ </a:t>
            </a:r>
            <a:r>
              <a:rPr lang="ru-RU" sz="2400"/>
              <a:t>(безответственная информация в СМИ о групповых уходах из жизни сверстников, романтически освещающиеся самоубийства «подростковых кумиров», произведения литературы и искусства с подробным описанием самоубийств - «синдром юного Вертера», деструктивные суицидологические сайты в  социальных сетях) . Типичны </a:t>
            </a:r>
            <a:r>
              <a:rPr lang="ru-RU" sz="2400" u="sng"/>
              <a:t>групповые </a:t>
            </a:r>
            <a:r>
              <a:rPr lang="ru-RU" sz="2400"/>
              <a:t>суициды. Роль таких триггеров увеличивается!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825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27551"/>
            <a:ext cx="10515600" cy="5492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28594" indent="-228594" algn="ctr">
              <a:buFont typeface="Arial" panose="020B0604020202020204" pitchFamily="34" charset="0"/>
            </a:pPr>
            <a:r>
              <a:rPr lang="ru-RU" sz="3600" dirty="0"/>
              <a:t>Мифы о </a:t>
            </a:r>
            <a:r>
              <a:rPr lang="ru-RU" sz="3600" dirty="0" smtClean="0"/>
              <a:t>самоубийствах</a:t>
            </a:r>
            <a:endParaRPr lang="ru-RU" sz="3600" dirty="0"/>
          </a:p>
        </p:txBody>
      </p:sp>
      <p:sp>
        <p:nvSpPr>
          <p:cNvPr id="8" name="Объект 4"/>
          <p:cNvSpPr>
            <a:spLocks noGrp="1"/>
          </p:cNvSpPr>
          <p:nvPr>
            <p:ph idx="1"/>
          </p:nvPr>
        </p:nvSpPr>
        <p:spPr>
          <a:xfrm>
            <a:off x="3344450" y="1227551"/>
            <a:ext cx="5060516" cy="53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/>
              <a:t>Миф:</a:t>
            </a:r>
            <a:endParaRPr lang="en-US" sz="2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Большинство самоубийств совершаются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внезапно, без предупреждения</a:t>
            </a:r>
            <a:r>
              <a:rPr lang="ru-RU" sz="2000" dirty="0" smtClean="0"/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/>
              <a:t>Факт: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 В большинстве </a:t>
            </a:r>
            <a:r>
              <a:rPr lang="ru-RU" sz="2000" dirty="0" smtClean="0"/>
              <a:t>случаев самоубийству предшествуют предупреждающие </a:t>
            </a:r>
            <a:r>
              <a:rPr lang="ru-RU" sz="2000" dirty="0"/>
              <a:t>знаки,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вербальные или поведенческие</a:t>
            </a:r>
            <a:r>
              <a:rPr lang="ru-RU" sz="2000" dirty="0" smtClean="0"/>
              <a:t>. Безусловно</a:t>
            </a:r>
            <a:r>
              <a:rPr lang="ru-RU" sz="2000" dirty="0"/>
              <a:t>, иногда </a:t>
            </a:r>
            <a:r>
              <a:rPr lang="ru-RU" sz="2000" dirty="0" smtClean="0"/>
              <a:t>самоубийства совершаются </a:t>
            </a:r>
            <a:r>
              <a:rPr lang="ru-RU" sz="2000" dirty="0"/>
              <a:t>неожиданно</a:t>
            </a:r>
            <a:r>
              <a:rPr lang="ru-RU" sz="2000" dirty="0" smtClean="0"/>
              <a:t>. Но </a:t>
            </a:r>
            <a:r>
              <a:rPr lang="ru-RU" sz="2000" dirty="0"/>
              <a:t>важно знать, какими </a:t>
            </a:r>
            <a:r>
              <a:rPr lang="ru-RU" sz="2000" dirty="0" smtClean="0"/>
              <a:t>бывают предупреждающие </a:t>
            </a:r>
            <a:r>
              <a:rPr lang="ru-RU" sz="2000" dirty="0"/>
              <a:t>знаки</a:t>
            </a:r>
            <a:r>
              <a:rPr lang="ru-RU" sz="2000" dirty="0" smtClean="0"/>
              <a:t>, и </a:t>
            </a:r>
            <a:r>
              <a:rPr lang="ru-RU" sz="2000" dirty="0"/>
              <a:t>вовремя </a:t>
            </a:r>
            <a:r>
              <a:rPr lang="ru-RU" sz="2000" dirty="0" smtClean="0"/>
              <a:t>обращать на </a:t>
            </a:r>
            <a:r>
              <a:rPr lang="ru-RU" sz="2000" dirty="0"/>
              <a:t>них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10322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27551"/>
            <a:ext cx="10515600" cy="5492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28594" indent="-228594" algn="ctr">
              <a:buFont typeface="Arial" panose="020B0604020202020204" pitchFamily="34" charset="0"/>
            </a:pPr>
            <a:r>
              <a:rPr lang="ru-RU" sz="3600" dirty="0"/>
              <a:t>Мифы о </a:t>
            </a:r>
            <a:r>
              <a:rPr lang="ru-RU" sz="3600" dirty="0" smtClean="0"/>
              <a:t>самоубийствах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8723" y="1503124"/>
            <a:ext cx="5123145" cy="5586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2000" b="1" dirty="0"/>
              <a:t>Миф:</a:t>
            </a:r>
          </a:p>
          <a:p>
            <a:pPr marL="0" indent="0" algn="ctr">
              <a:buNone/>
            </a:pPr>
            <a:r>
              <a:rPr lang="ru-RU" sz="2000" dirty="0"/>
              <a:t>К суициду склонны лишь </a:t>
            </a:r>
            <a:r>
              <a:rPr lang="ru-RU" sz="2000" dirty="0" smtClean="0"/>
              <a:t>люди с </a:t>
            </a:r>
            <a:r>
              <a:rPr lang="ru-RU" sz="2000" dirty="0"/>
              <a:t>психическими расстройствами</a:t>
            </a:r>
            <a:endParaRPr lang="en-US" sz="2000" dirty="0"/>
          </a:p>
          <a:p>
            <a:pPr marL="0" indent="0" algn="ctr">
              <a:buNone/>
            </a:pPr>
            <a:r>
              <a:rPr lang="ru-RU" sz="2000" b="1" dirty="0"/>
              <a:t>Факт: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Суицидальное поведение </a:t>
            </a:r>
            <a:r>
              <a:rPr lang="ru-RU" sz="2000" dirty="0" smtClean="0"/>
              <a:t>указывает на </a:t>
            </a:r>
            <a:r>
              <a:rPr lang="ru-RU" sz="2000" dirty="0"/>
              <a:t>крайне тяжелое </a:t>
            </a:r>
            <a:r>
              <a:rPr lang="ru-RU" sz="2000" dirty="0" smtClean="0"/>
              <a:t>эмоциональное состояние</a:t>
            </a:r>
            <a:r>
              <a:rPr lang="ru-RU" sz="2000" dirty="0"/>
              <a:t>, но вовсе не </a:t>
            </a:r>
            <a:r>
              <a:rPr lang="ru-RU" sz="2000" dirty="0" smtClean="0"/>
              <a:t>обязательно на </a:t>
            </a:r>
            <a:r>
              <a:rPr lang="ru-RU" sz="2000" dirty="0"/>
              <a:t>психическое расстройство</a:t>
            </a:r>
            <a:r>
              <a:rPr lang="ru-RU" sz="2000" dirty="0" smtClean="0"/>
              <a:t>. Многие </a:t>
            </a:r>
            <a:r>
              <a:rPr lang="ru-RU" sz="2000" dirty="0"/>
              <a:t>люди, </a:t>
            </a:r>
            <a:r>
              <a:rPr lang="ru-RU" sz="2000" dirty="0" smtClean="0"/>
              <a:t>страдающие психическими расстройствами, не </a:t>
            </a:r>
            <a:r>
              <a:rPr lang="ru-RU" sz="2000" dirty="0"/>
              <a:t>склонны к суициду, и не все</a:t>
            </a:r>
            <a:r>
              <a:rPr lang="ru-RU" sz="2000" dirty="0" smtClean="0"/>
              <a:t>, кто </a:t>
            </a:r>
            <a:r>
              <a:rPr lang="ru-RU" sz="2000" dirty="0"/>
              <a:t>добровольно уходит из жизни</a:t>
            </a:r>
            <a:r>
              <a:rPr lang="ru-RU" sz="2000" dirty="0" smtClean="0"/>
              <a:t>, имеют нарушения психического </a:t>
            </a:r>
            <a:r>
              <a:rPr lang="ru-RU" sz="2000" dirty="0"/>
              <a:t>здоровья.</a:t>
            </a: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5837129" y="1478071"/>
            <a:ext cx="6100175" cy="5586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 defTabSz="914377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defRPr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defRPr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defRPr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defRPr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algn="ctr"/>
            <a:r>
              <a:rPr lang="ru-RU" sz="2000" dirty="0"/>
              <a:t>Миф:</a:t>
            </a:r>
          </a:p>
          <a:p>
            <a:pPr algn="ctr">
              <a:lnSpc>
                <a:spcPct val="100000"/>
              </a:lnSpc>
            </a:pPr>
            <a:r>
              <a:rPr lang="ru-RU" sz="2000" b="0" dirty="0"/>
              <a:t>Говорить о самоубийстве не стоит</a:t>
            </a:r>
            <a:r>
              <a:rPr lang="ru-RU" sz="2000" b="0" dirty="0" smtClean="0"/>
              <a:t>; человек</a:t>
            </a:r>
            <a:r>
              <a:rPr lang="ru-RU" sz="2000" b="0" dirty="0"/>
              <a:t>, подверженный риску</a:t>
            </a:r>
            <a:r>
              <a:rPr lang="ru-RU" sz="2000" b="0" dirty="0" smtClean="0"/>
              <a:t>, может </a:t>
            </a:r>
            <a:r>
              <a:rPr lang="ru-RU" sz="2000" b="0" dirty="0"/>
              <a:t>это понять как </a:t>
            </a:r>
            <a:r>
              <a:rPr lang="ru-RU" sz="2000" b="0" dirty="0" smtClean="0"/>
              <a:t>поощрение суицидального </a:t>
            </a:r>
            <a:r>
              <a:rPr lang="ru-RU" sz="2000" b="0" dirty="0"/>
              <a:t>поведения </a:t>
            </a:r>
            <a:endParaRPr lang="en-US" sz="2000" b="0" dirty="0"/>
          </a:p>
          <a:p>
            <a:pPr algn="ctr"/>
            <a:r>
              <a:rPr lang="ru-RU" sz="2000" dirty="0"/>
              <a:t>Факт:</a:t>
            </a:r>
          </a:p>
          <a:p>
            <a:pPr algn="ctr">
              <a:lnSpc>
                <a:spcPct val="100000"/>
              </a:lnSpc>
            </a:pPr>
            <a:r>
              <a:rPr lang="ru-RU" sz="2000" b="0" dirty="0"/>
              <a:t> Из-за широко </a:t>
            </a:r>
            <a:r>
              <a:rPr lang="ru-RU" sz="2000" b="0" dirty="0" smtClean="0"/>
              <a:t>распространенной стигматизации </a:t>
            </a:r>
            <a:r>
              <a:rPr lang="ru-RU" sz="2000" b="0" dirty="0"/>
              <a:t>самоубийств люди</a:t>
            </a:r>
            <a:r>
              <a:rPr lang="ru-RU" sz="2000" b="0" dirty="0" smtClean="0"/>
              <a:t>, имеющие </a:t>
            </a:r>
            <a:r>
              <a:rPr lang="ru-RU" sz="2000" b="0" dirty="0"/>
              <a:t>суицидальные мысли,</a:t>
            </a:r>
          </a:p>
          <a:p>
            <a:pPr algn="ctr">
              <a:lnSpc>
                <a:spcPct val="100000"/>
              </a:lnSpc>
            </a:pPr>
            <a:r>
              <a:rPr lang="ru-RU" sz="2000" b="0" dirty="0"/>
              <a:t>не знают, с кем поделиться</a:t>
            </a:r>
            <a:r>
              <a:rPr lang="ru-RU" sz="2000" b="0" dirty="0" smtClean="0"/>
              <a:t>. Открытый </a:t>
            </a:r>
            <a:r>
              <a:rPr lang="ru-RU" sz="2000" b="0" dirty="0"/>
              <a:t>разговор не </a:t>
            </a:r>
            <a:r>
              <a:rPr lang="ru-RU" sz="2000" b="0" dirty="0" smtClean="0"/>
              <a:t>поощрит суицидальное </a:t>
            </a:r>
            <a:r>
              <a:rPr lang="ru-RU" sz="2000" b="0" dirty="0"/>
              <a:t>поведение,</a:t>
            </a:r>
          </a:p>
          <a:p>
            <a:pPr algn="ctr">
              <a:lnSpc>
                <a:spcPct val="100000"/>
              </a:lnSpc>
            </a:pPr>
            <a:r>
              <a:rPr lang="ru-RU" sz="2000" b="0" dirty="0"/>
              <a:t>а откроет для человека </a:t>
            </a:r>
            <a:r>
              <a:rPr lang="ru-RU" sz="2000" b="0" dirty="0" smtClean="0"/>
              <a:t>иные возможности </a:t>
            </a:r>
            <a:r>
              <a:rPr lang="ru-RU" sz="2000" b="0" dirty="0"/>
              <a:t>или даст ему </a:t>
            </a:r>
            <a:r>
              <a:rPr lang="ru-RU" sz="2000" b="0" dirty="0" smtClean="0"/>
              <a:t>время еще </a:t>
            </a:r>
            <a:r>
              <a:rPr lang="ru-RU" sz="2000" b="0" dirty="0"/>
              <a:t>раз подумать о своем решении,</a:t>
            </a:r>
          </a:p>
          <a:p>
            <a:pPr algn="ctr">
              <a:lnSpc>
                <a:spcPct val="100000"/>
              </a:lnSpc>
            </a:pPr>
            <a:r>
              <a:rPr lang="ru-RU" sz="2000" b="0" dirty="0"/>
              <a:t>предотвращая таким </a:t>
            </a:r>
            <a:r>
              <a:rPr lang="ru-RU" sz="2000" b="0" dirty="0" smtClean="0"/>
              <a:t>образом самоубийство</a:t>
            </a:r>
            <a:r>
              <a:rPr lang="ru-RU" sz="2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220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7551"/>
            <a:ext cx="10515600" cy="5492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28594" indent="-228594" algn="ctr">
              <a:buFont typeface="Arial" panose="020B0604020202020204" pitchFamily="34" charset="0"/>
            </a:pPr>
            <a:r>
              <a:rPr lang="ru-RU" sz="3600" dirty="0"/>
              <a:t>Мифы о </a:t>
            </a:r>
            <a:r>
              <a:rPr lang="ru-RU" sz="3600" dirty="0" smtClean="0"/>
              <a:t>самоубийствах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1899" y="1327759"/>
            <a:ext cx="5437340" cy="53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/>
              <a:t>Миф:</a:t>
            </a:r>
            <a:endParaRPr lang="en-US" sz="2000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/>
              <a:t>Люди, говорящие о самоубийстве</a:t>
            </a:r>
            <a:r>
              <a:rPr lang="ru-RU" sz="2000" dirty="0" smtClean="0"/>
              <a:t>, не </a:t>
            </a:r>
            <a:r>
              <a:rPr lang="ru-RU" sz="2000" dirty="0"/>
              <a:t>намереваются совершить его.</a:t>
            </a:r>
            <a:endParaRPr lang="en-US" sz="20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/>
              <a:t>Факт: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/>
              <a:t> Человек, который </a:t>
            </a:r>
            <a:r>
              <a:rPr lang="ru-RU" sz="2000" dirty="0" smtClean="0"/>
              <a:t>говорит о </a:t>
            </a:r>
            <a:r>
              <a:rPr lang="ru-RU" sz="2000" dirty="0"/>
              <a:t>самоубийстве, возможно</a:t>
            </a:r>
            <a:r>
              <a:rPr lang="ru-RU" sz="2000" dirty="0" smtClean="0"/>
              <a:t>, ищет </a:t>
            </a:r>
            <a:r>
              <a:rPr lang="ru-RU" sz="2000" dirty="0"/>
              <a:t>помощь или поддержку.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/>
              <a:t>Люди, думающие о самоубийстве</a:t>
            </a:r>
            <a:r>
              <a:rPr lang="ru-RU" sz="2000" dirty="0" smtClean="0"/>
              <a:t>, нередко </a:t>
            </a:r>
            <a:r>
              <a:rPr lang="ru-RU" sz="2000" dirty="0"/>
              <a:t>находятся в </a:t>
            </a:r>
            <a:r>
              <a:rPr lang="ru-RU" sz="2000" dirty="0" smtClean="0"/>
              <a:t>состоянии депрессии</a:t>
            </a:r>
            <a:r>
              <a:rPr lang="ru-RU" sz="2000" dirty="0"/>
              <a:t>, испытывают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/>
              <a:t>тревогу и </a:t>
            </a:r>
            <a:r>
              <a:rPr lang="ru-RU" sz="2000" dirty="0" smtClean="0"/>
              <a:t>безнадежность и </a:t>
            </a:r>
            <a:r>
              <a:rPr lang="ru-RU" sz="2000" dirty="0"/>
              <a:t>могут полагать,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/>
              <a:t>что другого </a:t>
            </a:r>
            <a:r>
              <a:rPr lang="ru-RU" sz="2000" dirty="0" smtClean="0"/>
              <a:t>выбора у </a:t>
            </a:r>
            <a:r>
              <a:rPr lang="ru-RU" sz="2000" dirty="0"/>
              <a:t>них нет.</a:t>
            </a: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6037545" y="1327761"/>
            <a:ext cx="5899759" cy="5336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just" defTabSz="914377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defRPr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defRPr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defRPr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defRPr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algn="ctr"/>
            <a:r>
              <a:rPr lang="ru-RU" sz="2000" dirty="0"/>
              <a:t>Миф:</a:t>
            </a:r>
          </a:p>
          <a:p>
            <a:pPr algn="ctr"/>
            <a:r>
              <a:rPr lang="ru-RU" sz="2000" b="0" dirty="0"/>
              <a:t>Человек, совершающий суицидальные действия, определенно решил умереть</a:t>
            </a:r>
            <a:endParaRPr lang="en-US" sz="2000" b="0" dirty="0"/>
          </a:p>
          <a:p>
            <a:pPr algn="ctr"/>
            <a:r>
              <a:rPr lang="ru-RU" sz="2000" dirty="0"/>
              <a:t>Факт:</a:t>
            </a:r>
          </a:p>
          <a:p>
            <a:pPr algn="ctr"/>
            <a:r>
              <a:rPr lang="ru-RU" sz="2000" b="0" dirty="0"/>
              <a:t> Напротив, суицидально </a:t>
            </a:r>
            <a:r>
              <a:rPr lang="ru-RU" sz="2000" b="0" dirty="0" smtClean="0"/>
              <a:t>настроенные люди </a:t>
            </a:r>
            <a:r>
              <a:rPr lang="ru-RU" sz="2000" b="0" dirty="0"/>
              <a:t>часто колеблются в </a:t>
            </a:r>
            <a:r>
              <a:rPr lang="ru-RU" sz="2000" b="0" dirty="0" smtClean="0"/>
              <a:t>своих намерениях </a:t>
            </a:r>
            <a:r>
              <a:rPr lang="ru-RU" sz="2000" b="0" dirty="0"/>
              <a:t>и не до конца </a:t>
            </a:r>
            <a:r>
              <a:rPr lang="ru-RU" sz="2000" b="0" dirty="0" smtClean="0"/>
              <a:t>уверены в </a:t>
            </a:r>
            <a:r>
              <a:rPr lang="ru-RU" sz="2000" b="0" dirty="0"/>
              <a:t>своем желании умереть.</a:t>
            </a:r>
          </a:p>
          <a:p>
            <a:pPr algn="ctr"/>
            <a:r>
              <a:rPr lang="ru-RU" sz="2000" b="0" dirty="0"/>
              <a:t>Человек может </a:t>
            </a:r>
            <a:r>
              <a:rPr lang="ru-RU" sz="2000" b="0" dirty="0" smtClean="0"/>
              <a:t>совершить импульсивный </a:t>
            </a:r>
            <a:r>
              <a:rPr lang="ru-RU" sz="2000" b="0" dirty="0"/>
              <a:t>поступок, приняв яд</a:t>
            </a:r>
            <a:r>
              <a:rPr lang="ru-RU" sz="2000" b="0" dirty="0" smtClean="0"/>
              <a:t>, и </a:t>
            </a:r>
            <a:r>
              <a:rPr lang="ru-RU" sz="2000" b="0" dirty="0"/>
              <a:t>умереть спустя несколько дней,</a:t>
            </a:r>
          </a:p>
          <a:p>
            <a:pPr algn="ctr"/>
            <a:r>
              <a:rPr lang="ru-RU" sz="2000" b="0" dirty="0"/>
              <a:t>хотя он хотел бы остаться в живых</a:t>
            </a:r>
            <a:r>
              <a:rPr lang="ru-RU" sz="2000" b="0" dirty="0" smtClean="0"/>
              <a:t>. Эмоциональная </a:t>
            </a:r>
            <a:r>
              <a:rPr lang="ru-RU" sz="2000" b="0" dirty="0"/>
              <a:t>поддержка в </a:t>
            </a:r>
            <a:r>
              <a:rPr lang="ru-RU" sz="2000" b="0" dirty="0" smtClean="0"/>
              <a:t>нужный момент </a:t>
            </a:r>
            <a:r>
              <a:rPr lang="ru-RU" sz="2000" b="0" dirty="0"/>
              <a:t>может предотвратить</a:t>
            </a:r>
          </a:p>
          <a:p>
            <a:pPr algn="ctr"/>
            <a:r>
              <a:rPr lang="ru-RU" sz="2000" b="0" dirty="0"/>
              <a:t>самоубийство.</a:t>
            </a:r>
          </a:p>
        </p:txBody>
      </p:sp>
    </p:spTree>
    <p:extLst>
      <p:ext uri="{BB962C8B-B14F-4D97-AF65-F5344CB8AC3E}">
        <p14:creationId xmlns:p14="http://schemas.microsoft.com/office/powerpoint/2010/main" val="33770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smtClean="0"/>
              <a:t>В диспансерное отделение для детей ЯОКПБ </a:t>
            </a:r>
            <a:br>
              <a:rPr lang="ru-RU" sz="3200" smtClean="0"/>
            </a:br>
            <a:r>
              <a:rPr lang="ru-RU" sz="3200" smtClean="0"/>
              <a:t>за 2019 год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Обратилось 16 человек с самоповреждениями и суицид. попытками - из них госпитализировано 12 человек.</a:t>
            </a:r>
          </a:p>
          <a:p>
            <a:pPr algn="just"/>
            <a:r>
              <a:rPr lang="ru-RU" dirty="0" smtClean="0"/>
              <a:t>У большинства выявлено депрессивное расстройство, смешанное расстройство поведения и эмоций.</a:t>
            </a:r>
          </a:p>
          <a:p>
            <a:pPr algn="just"/>
            <a:r>
              <a:rPr lang="ru-RU" dirty="0" smtClean="0"/>
              <a:t>Только 2 случая </a:t>
            </a:r>
            <a:r>
              <a:rPr lang="ru-RU" dirty="0" err="1" smtClean="0"/>
              <a:t>шизоаффективного</a:t>
            </a:r>
            <a:r>
              <a:rPr lang="ru-RU" dirty="0" smtClean="0"/>
              <a:t> расстройства. Депрессивный тип.</a:t>
            </a:r>
          </a:p>
          <a:p>
            <a:pPr algn="just"/>
            <a:r>
              <a:rPr lang="ru-RU" dirty="0" smtClean="0"/>
              <a:t>В подростковую службу ЯОПБ(15-18 лет) обратились за 2019 год 16 человек.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18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75364" y="52299"/>
            <a:ext cx="1275149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altLang="ru-RU" sz="3200" dirty="0"/>
              <a:t>ОСНОВЫ ПРОФИЛАКТИКИ СУИЦИДАЛЬНОГО ПОВЕДЕНИЯ ДЕТЕЙ И ПОДРОСТКОВ В СЕМЬЕ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37786" y="1340284"/>
            <a:ext cx="11849622" cy="5311037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2400"/>
              <a:t>Ежедневное общение с ребенком 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2400"/>
              <a:t>Уважение  к тому, что кажется ему важным и значимым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2400"/>
              <a:t>Обсуждение планов ребенка на ближайшее и отдаленное будущее  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2400"/>
              <a:t>Беседы с ребенком на серьезные и, возможно, сложные для осмысления темы: что такое жизнь? В чем смысл жизни? Что такое любовь, дружба, предательство, другие понятия? 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2400"/>
              <a:t>Помощь ребенку в построении  своего ценностного мира, в котором жизнь – главная ценность, которую ничто  не может заменить. 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2400"/>
              <a:t>Формирование  понимания того, что опыт поражения также важен, как и опыт достижения успеха 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2400"/>
              <a:t>Понимание, что стоит за внешней грубостью ребенка 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2400"/>
              <a:t>Избегание авторитарного и других стилей патологического воспитания  в силу их неэффективности и даже опасности 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2400"/>
              <a:t>Разумный баланс между свободой и несвободой ребенка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2400"/>
              <a:t>Просвещение родителей о предупреждении и признаках суицидального поведения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2400"/>
              <a:t>Своевременное обращение к специалисту – психологу или психиатру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587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75364" y="52299"/>
            <a:ext cx="1275149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dirty="0"/>
              <a:t>СИТУАЦИИ, ТРЕБУЮЩИЕ ОСОБОГО ПРОФИЛАКТИЧЕСКОГО ВНИМАНИЯ ВЗРОСЛЫХ</a:t>
            </a:r>
            <a:endParaRPr lang="ru-RU" altLang="ru-RU" sz="32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37786" y="1578279"/>
            <a:ext cx="11849622" cy="5047990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острый конфликт со значимыми взрослыми;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безответная влюбленность или разрыв романтических отношений;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отвержение сверстниками, травля (в том числе в социальных сетях);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объективно тяжелая жизненная ситуация (потеря близкого человека,  тяжелое заболевание, пережитое сексуальное насилие)  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личные неудачи  на фоне высокой значимости и ценности социального успеха (высоких отметок, материального благосостояния, признания сверстников и т.п.);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нестабильная семейная ситуация (развод родителей, конфликты, проявление насилия в отношении ребенка);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резкое изменение социального окружения (например, в результате смены места жительства).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суицид в близком </a:t>
            </a:r>
            <a:r>
              <a:rPr lang="ru-RU" sz="2400" dirty="0" err="1"/>
              <a:t>микросоциальном</a:t>
            </a:r>
            <a:r>
              <a:rPr lang="ru-RU" sz="2400" dirty="0"/>
              <a:t> окружении</a:t>
            </a:r>
          </a:p>
        </p:txBody>
      </p:sp>
    </p:spTree>
    <p:extLst>
      <p:ext uri="{BB962C8B-B14F-4D97-AF65-F5344CB8AC3E}">
        <p14:creationId xmlns:p14="http://schemas.microsoft.com/office/powerpoint/2010/main" val="1065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250522" y="252715"/>
            <a:ext cx="12751496" cy="79947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dirty="0"/>
              <a:t>ПРОФИЛАКТИКА СУИЦИДОВ В ШКОЛЕ</a:t>
            </a:r>
            <a:endParaRPr lang="ru-RU" altLang="ru-RU" sz="32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01039" y="1277655"/>
            <a:ext cx="11248373" cy="5047990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457200" algn="just">
              <a:defRPr/>
            </a:pPr>
            <a:r>
              <a:rPr lang="ru-RU" sz="2400"/>
              <a:t>Просвещение учащихся о суициде, самоповреждающем поведении и тяжелых жизненных событиях, которые могут увеличить их риск </a:t>
            </a:r>
          </a:p>
          <a:p>
            <a:pPr marL="457200" indent="-457200" algn="just">
              <a:defRPr/>
            </a:pPr>
            <a:r>
              <a:rPr lang="ru-RU" sz="2400"/>
              <a:t>Просвещение преподавателей о суицидальном поведении, его признаках и факторах риска у школьников</a:t>
            </a:r>
          </a:p>
          <a:p>
            <a:pPr marL="457200" indent="-457200" algn="just">
              <a:defRPr/>
            </a:pPr>
            <a:r>
              <a:rPr lang="ru-RU" sz="2400"/>
              <a:t>Улучшение школьных медицинских услуг, в т.ч. свободный доступ к врачу</a:t>
            </a:r>
          </a:p>
          <a:p>
            <a:pPr marL="457200" indent="-457200" algn="just">
              <a:defRPr/>
            </a:pPr>
            <a:r>
              <a:rPr lang="ru-RU" sz="2400"/>
              <a:t>Введение в штаты школ должности психолога, имеющего компетенцию в вопросах профилактики и раннего выявления суицидального поведения у учащихся </a:t>
            </a:r>
          </a:p>
          <a:p>
            <a:pPr marL="457200" indent="-457200" algn="just">
              <a:defRPr/>
            </a:pPr>
            <a:r>
              <a:rPr lang="ru-RU" sz="2400"/>
              <a:t>Проведение профилактических обследований (скринингов), направленных на выявление лиц с повышенным риском развития суицидального поведения</a:t>
            </a:r>
          </a:p>
          <a:p>
            <a:pPr marL="457200" indent="-457200" algn="just">
              <a:defRPr/>
            </a:pPr>
            <a:r>
              <a:rPr lang="ru-RU" sz="2400"/>
              <a:t>Обучение основам охраны психического здоровья, направленное на снижение стигматизации и способствующее увеличению обращаемости за медико-психологической и психиатрической помощью.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613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9869"/>
            <a:ext cx="10515600" cy="398959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dirty="0"/>
              <a:t>ГЛОБАЛЬНАЯ ПРОБЛЕМА</a:t>
            </a:r>
            <a:endParaRPr lang="ru-RU" sz="3600" dirty="0"/>
          </a:p>
        </p:txBody>
      </p:sp>
      <p:pic>
        <p:nvPicPr>
          <p:cNvPr id="4" name="Рисунок 5" descr="http://www.euro.who.int/__data/assets/image/0006/257595/varieties/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907" y="771644"/>
            <a:ext cx="3021731" cy="410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16638" y="795540"/>
            <a:ext cx="8445717" cy="314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77" lvl="2" algn="just" defTabSz="914377">
              <a:lnSpc>
                <a:spcPct val="90000"/>
              </a:lnSpc>
              <a:spcBef>
                <a:spcPts val="500"/>
              </a:spcBef>
            </a:pPr>
            <a:r>
              <a:rPr lang="ru-RU" sz="2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В мае 2013 г. на шестьдесят шестой сессии Всемирной ассамблеи здравоохранения был принят первый в истории План действий в области психического здоровья Всемирной организации здравоохранения (ВОЗ). </a:t>
            </a:r>
          </a:p>
          <a:p>
            <a:pPr marL="914377" lvl="2" algn="just" defTabSz="914377">
              <a:lnSpc>
                <a:spcPct val="90000"/>
              </a:lnSpc>
              <a:spcBef>
                <a:spcPts val="500"/>
              </a:spcBef>
            </a:pPr>
            <a:r>
              <a:rPr lang="ru-RU" sz="2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План действий призывает все государства-члены ВОЗ продемонстрировать повышение приверженности делу охраны психического здоровья путем достижения конкретных целей.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833" y="4889910"/>
            <a:ext cx="7903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  <a:defRPr/>
            </a:pPr>
            <a:r>
              <a:rPr lang="ru-RU" altLang="ru-RU" sz="2000" dirty="0">
                <a:solidFill>
                  <a:srgbClr val="000066"/>
                </a:solidFill>
                <a:cs typeface="Arial" panose="020B0604020202020204" pitchFamily="34" charset="0"/>
              </a:rPr>
              <a:t>ПРЕДОТВРАЩЕНИЕ САМОУБИЙСТВ – НЕОТЪЕМЛЕМАЯ ЧАСТЬ ПЛАНА ДЕЙСТВИЙ В ОБЛАСТИ ПСИХИЧЕСКОГО ЗДОРОВЬЯ ВОЗ, ПОСТАВИВШЕЙ ЦЕЛЬЮ СНИЗИТЬ ЧАСТОТУ СУИЦИДОВ К 2020 Г. НА 10%</a:t>
            </a:r>
          </a:p>
        </p:txBody>
      </p:sp>
      <p:sp>
        <p:nvSpPr>
          <p:cNvPr id="7" name="Текст 3"/>
          <p:cNvSpPr>
            <a:spLocks/>
          </p:cNvSpPr>
          <p:nvPr/>
        </p:nvSpPr>
        <p:spPr bwMode="auto">
          <a:xfrm>
            <a:off x="400833" y="5905573"/>
            <a:ext cx="45053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5613" eaLnBrk="1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altLang="ru-RU" sz="1600" dirty="0">
                <a:solidFill>
                  <a:srgbClr val="C00000"/>
                </a:solidFill>
              </a:rPr>
              <a:t>Preventing suicide: a global imperative. </a:t>
            </a:r>
            <a:r>
              <a:rPr lang="ru-RU" altLang="ru-RU" sz="1600" dirty="0" err="1">
                <a:solidFill>
                  <a:srgbClr val="C00000"/>
                </a:solidFill>
              </a:rPr>
              <a:t>Geneva</a:t>
            </a:r>
            <a:r>
              <a:rPr lang="ru-RU" altLang="ru-RU" sz="1600" dirty="0">
                <a:solidFill>
                  <a:srgbClr val="C00000"/>
                </a:solidFill>
              </a:rPr>
              <a:t>: WHO; 2014</a:t>
            </a:r>
          </a:p>
        </p:txBody>
      </p:sp>
    </p:spTree>
    <p:extLst>
      <p:ext uri="{BB962C8B-B14F-4D97-AF65-F5344CB8AC3E}">
        <p14:creationId xmlns:p14="http://schemas.microsoft.com/office/powerpoint/2010/main" val="1079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608" y="264921"/>
            <a:ext cx="11686783" cy="7496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altLang="ru-RU" sz="3200" dirty="0" smtClean="0"/>
              <a:t>ОБЩИЕ ЧЕРТЫ ПОДРОСТКА В КРИЗИСНОМ СОСТОЯНИИ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47057135"/>
              </p:ext>
            </p:extLst>
          </p:nvPr>
        </p:nvGraphicFramePr>
        <p:xfrm>
          <a:off x="125261" y="1014609"/>
          <a:ext cx="1181413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274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609"/>
            <a:ext cx="10515600" cy="5492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dirty="0"/>
              <a:t>Сайт и форум </a:t>
            </a:r>
            <a:r>
              <a:rPr lang="en-US" sz="3200" dirty="0"/>
              <a:t>www.pobedish.ru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5651"/>
            <a:ext cx="5049033" cy="4647155"/>
          </a:xfrm>
        </p:spPr>
        <p:txBody>
          <a:bodyPr>
            <a:normAutofit fontScale="92500" lnSpcReduction="10000"/>
          </a:bodyPr>
          <a:lstStyle/>
          <a:p>
            <a:pPr marL="177800" indent="-177800" algn="just"/>
            <a:r>
              <a:rPr lang="en-US" sz="2000" dirty="0"/>
              <a:t>www.pobedish.ru – </a:t>
            </a:r>
            <a:r>
              <a:rPr lang="ru-RU" sz="2000" dirty="0"/>
              <a:t>крупнейший в СНГ интернет-проект по содействию в предотвращении самоубийств.</a:t>
            </a:r>
          </a:p>
          <a:p>
            <a:pPr marL="177800" indent="-177800" algn="just"/>
            <a:r>
              <a:rPr lang="ru-RU" sz="2000" dirty="0"/>
              <a:t>Сайт в интернете с подробной  информацией о подразделениях </a:t>
            </a:r>
            <a:r>
              <a:rPr lang="ru-RU" sz="2000" dirty="0" err="1"/>
              <a:t>суицидолигической</a:t>
            </a:r>
            <a:r>
              <a:rPr lang="ru-RU" sz="2000" dirty="0"/>
              <a:t> службы Российской Федерации по регионам с указанием телефонов доверия, адресов кабинетов социально-психологической помощи и кризисных стационаров, а также с ссылкой на интернет-службу экстренной психологической помощи МЧС.</a:t>
            </a:r>
          </a:p>
          <a:p>
            <a:pPr marL="177800" indent="-177800" algn="just"/>
            <a:r>
              <a:rPr lang="ru-RU" sz="2000" dirty="0"/>
              <a:t>Полезные и практичные материалы, написанные врачами, психологами, священниками и другими </a:t>
            </a:r>
            <a:r>
              <a:rPr lang="ru-RU" sz="2000" dirty="0" smtClean="0"/>
              <a:t>авторами</a:t>
            </a:r>
          </a:p>
          <a:p>
            <a:pPr marL="177800" indent="-177800" algn="just"/>
            <a:r>
              <a:rPr lang="ru-RU" sz="2000" dirty="0" smtClean="0"/>
              <a:t>Детский телефон доверия: 8-800-2000-122</a:t>
            </a:r>
          </a:p>
          <a:p>
            <a:pPr marL="177800" indent="-177800" algn="just"/>
            <a:r>
              <a:rPr lang="ru-RU" sz="2000" dirty="0" smtClean="0"/>
              <a:t>8-(4852)30-03-03 телефон доверия ЯОПБ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620" t="7422" r="16176"/>
          <a:stretch>
            <a:fillRect/>
          </a:stretch>
        </p:blipFill>
        <p:spPr bwMode="auto">
          <a:xfrm>
            <a:off x="6948863" y="663880"/>
            <a:ext cx="5050323" cy="360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744" t="15547" r="1298"/>
          <a:stretch>
            <a:fillRect/>
          </a:stretch>
        </p:blipFill>
        <p:spPr bwMode="auto">
          <a:xfrm>
            <a:off x="6934134" y="4283901"/>
            <a:ext cx="5065052" cy="245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379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/>
              </a:rPr>
              <a:t>С надеждой на плодотворное </a:t>
            </a:r>
            <a:br>
              <a:rPr lang="ru-RU" b="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/>
              </a:rPr>
            </a:br>
            <a:r>
              <a:rPr lang="ru-RU" b="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/>
              </a:rPr>
              <a:t>сотрудничество!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692" y="202289"/>
            <a:ext cx="2944660" cy="1563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14300">
                    <a:schemeClr val="accent1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kern="10" spc="30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БЛАГОДАРЮ  ЗА  ВНИМАНИЕ !</a:t>
            </a:r>
            <a:endParaRPr lang="ru-RU" sz="3600" kern="10" spc="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9180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971762" cy="4351339"/>
          </a:xfrm>
        </p:spPr>
        <p:txBody>
          <a:bodyPr/>
          <a:lstStyle/>
          <a:p>
            <a:pPr marL="0" indent="714375" algn="just">
              <a:buNone/>
            </a:pPr>
            <a:r>
              <a:rPr lang="ru-RU" dirty="0"/>
              <a:t>Каждое самоубийство – это личная трагедия, которая безвременно прерывает жизнь человека и распространяется, как круги на воде, нанося непоправимый ущерб членам его семьи, друзьям и сообществам. Среди наиболее уязвимых групп – молодежь; в настоящее время самоубийства являются второй ведущей причиной смерти людей в возрасте от 15 до 29 лет в глобальном масштабе.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0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5868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dirty="0"/>
              <a:t>Терминология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2290"/>
            <a:ext cx="10515600" cy="5074674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Термин </a:t>
            </a:r>
            <a:r>
              <a:rPr lang="ru-RU" b="1" dirty="0"/>
              <a:t>«суицидальная попытка» (англ. – </a:t>
            </a:r>
            <a:r>
              <a:rPr lang="ru-RU" b="1" dirty="0" err="1"/>
              <a:t>suicide</a:t>
            </a:r>
            <a:r>
              <a:rPr lang="ru-RU" b="1" dirty="0"/>
              <a:t> </a:t>
            </a:r>
            <a:r>
              <a:rPr lang="ru-RU" b="1" dirty="0" err="1"/>
              <a:t>attempt</a:t>
            </a:r>
            <a:r>
              <a:rPr lang="ru-RU" b="1" dirty="0"/>
              <a:t>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используется для обозначения любого вида изначально </a:t>
            </a:r>
            <a:r>
              <a:rPr lang="ru-RU" dirty="0" smtClean="0"/>
              <a:t>не летального </a:t>
            </a:r>
            <a:r>
              <a:rPr lang="ru-RU" dirty="0"/>
              <a:t>суицидального поведения и относится к намеренному </a:t>
            </a:r>
            <a:r>
              <a:rPr lang="ru-RU" dirty="0" smtClean="0"/>
              <a:t>самоотравлению</a:t>
            </a:r>
            <a:r>
              <a:rPr lang="ru-RU" dirty="0"/>
              <a:t>, нанесенной самому себе травме или иному самоповреждению, которые могут иметь или не иметь летального намерения или исхода. В данный термин включается </a:t>
            </a:r>
            <a:r>
              <a:rPr lang="ru-RU" dirty="0" smtClean="0"/>
              <a:t>не летальное </a:t>
            </a:r>
            <a:r>
              <a:rPr lang="ru-RU" dirty="0"/>
              <a:t>самоповреждение без суицидального намерения, что является проблематичным из-за возможных вариантов соответствующих вмешательств. Однако точно установить наличие суицидального намерения в ряде случаев нелегко, поскольку ему может сопутствовать амбивалентность или даже утаивание.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6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227342"/>
            <a:ext cx="10515600" cy="87494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dirty="0"/>
              <a:t>Терминология</a:t>
            </a:r>
          </a:p>
        </p:txBody>
      </p:sp>
      <p:sp>
        <p:nvSpPr>
          <p:cNvPr id="7" name="Содержимое 2"/>
          <p:cNvSpPr txBox="1">
            <a:spLocks noGrp="1"/>
          </p:cNvSpPr>
          <p:nvPr>
            <p:ph idx="1"/>
          </p:nvPr>
        </p:nvSpPr>
        <p:spPr>
          <a:xfrm>
            <a:off x="838200" y="1239838"/>
            <a:ext cx="10515600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Суицидальное поведение (англ. – </a:t>
            </a:r>
            <a:r>
              <a:rPr lang="ru-RU" b="1" dirty="0" err="1"/>
              <a:t>suicidal</a:t>
            </a:r>
            <a:r>
              <a:rPr lang="ru-RU" b="1" dirty="0"/>
              <a:t> </a:t>
            </a:r>
            <a:r>
              <a:rPr lang="ru-RU" b="1" dirty="0" err="1"/>
              <a:t>behaviour</a:t>
            </a:r>
            <a:r>
              <a:rPr lang="ru-RU" dirty="0"/>
              <a:t>) относится к типам поведения, включающим мысли о суициде (или </a:t>
            </a:r>
            <a:r>
              <a:rPr lang="ru-RU" dirty="0" err="1"/>
              <a:t>идеацию</a:t>
            </a:r>
            <a:r>
              <a:rPr lang="ru-RU" dirty="0"/>
              <a:t>), планирование  самоубийства, суицидальные попытки и сам суицид.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Включение </a:t>
            </a:r>
            <a:r>
              <a:rPr lang="ru-RU" dirty="0" err="1"/>
              <a:t>идеации</a:t>
            </a:r>
            <a:r>
              <a:rPr lang="ru-RU" dirty="0"/>
              <a:t> в суицидальное поведение является сложным вопросом, по поводу которого идут серьезные научные споры.</a:t>
            </a:r>
          </a:p>
        </p:txBody>
      </p:sp>
    </p:spTree>
    <p:extLst>
      <p:ext uri="{BB962C8B-B14F-4D97-AF65-F5344CB8AC3E}">
        <p14:creationId xmlns:p14="http://schemas.microsoft.com/office/powerpoint/2010/main" val="203100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7447"/>
            <a:ext cx="10515600" cy="5242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28594" indent="-228594" algn="ctr">
              <a:buFont typeface="Arial" panose="020B0604020202020204" pitchFamily="34" charset="0"/>
            </a:pPr>
            <a:r>
              <a:rPr lang="ru-RU" sz="3600" dirty="0"/>
              <a:t>ЛАТЕНТНЫЕ («СКРЫТЫЕ») СУИЦИДЫ -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937" y="951980"/>
            <a:ext cx="11386159" cy="3532338"/>
          </a:xfrm>
        </p:spPr>
        <p:txBody>
          <a:bodyPr>
            <a:normAutofit lnSpcReduction="10000"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dirty="0"/>
              <a:t>случаи смертности, имеющие сходный с суицидами механизм реализации:</a:t>
            </a:r>
          </a:p>
          <a:p>
            <a:pPr marL="368300" indent="-3683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/>
              <a:t>случайные</a:t>
            </a:r>
            <a:r>
              <a:rPr lang="ru-RU" dirty="0"/>
              <a:t> отравления</a:t>
            </a:r>
          </a:p>
          <a:p>
            <a:pPr marL="368300" indent="-3683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/>
              <a:t>случайные</a:t>
            </a:r>
            <a:r>
              <a:rPr lang="ru-RU" dirty="0"/>
              <a:t> удушения</a:t>
            </a:r>
          </a:p>
          <a:p>
            <a:pPr marL="368300" indent="-3683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/>
              <a:t>случайные</a:t>
            </a:r>
            <a:r>
              <a:rPr lang="ru-RU" dirty="0"/>
              <a:t> падения с высоты</a:t>
            </a:r>
          </a:p>
          <a:p>
            <a:pPr marL="368300" indent="-3683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/>
              <a:t>случайные</a:t>
            </a:r>
            <a:r>
              <a:rPr lang="ru-RU" dirty="0"/>
              <a:t> огнестрельные ранения</a:t>
            </a:r>
          </a:p>
          <a:p>
            <a:pPr marL="368300" indent="-3683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/>
              <a:t>другие</a:t>
            </a:r>
            <a:r>
              <a:rPr lang="ru-RU" dirty="0"/>
              <a:t> несчастные случаи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dirty="0"/>
              <a:t>По мнению ряда исследователей, реальный уровень смертности от самоубийств в 1,5-2 раза  выше, чем зарегистрированный официальной статистикой.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4784945"/>
            <a:ext cx="10515600" cy="524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14300">
                    <a:schemeClr val="accent1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ru-RU" sz="3600" i="1"/>
              <a:t>ПРИЧИНЫ:</a:t>
            </a:r>
            <a:endParaRPr lang="ru-RU" sz="3600" i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90811" y="5334216"/>
            <a:ext cx="11386159" cy="978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Реальные ошибки при квалификации причины смерти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«Лукавая» статистика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151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Уровни профилактики по ВОЗ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Первичная (превенция) </a:t>
            </a:r>
            <a:r>
              <a:rPr lang="ru-RU" dirty="0"/>
              <a:t>–</a:t>
            </a:r>
            <a:r>
              <a:rPr lang="ru-RU" dirty="0" smtClean="0"/>
              <a:t> направлена на минимизацию возможного риска возникновения суицидальных намерений в будущем у психологически благополучных субъектов (подростков).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Вторичная (интервенция) </a:t>
            </a:r>
            <a:r>
              <a:rPr lang="ru-RU" dirty="0"/>
              <a:t>–</a:t>
            </a:r>
            <a:r>
              <a:rPr lang="ru-RU" dirty="0" smtClean="0"/>
              <a:t> это фактическая помощь человеку с выявленными суицидальными намерениями с целью найти выход из сложившейся ситуации.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Третичная (</a:t>
            </a:r>
            <a:r>
              <a:rPr lang="ru-RU" dirty="0" err="1" smtClean="0"/>
              <a:t>поственция</a:t>
            </a:r>
            <a:r>
              <a:rPr lang="ru-RU" dirty="0" smtClean="0"/>
              <a:t>) – реабилитация подростков, совершивших суицидальную попытку. Организация эффективного выявления и учета суицид.-попыток н/летних является первым шагом в осуществлении третичной профилактики, направленной на купировании высокой степени суицид.-риска.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1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68" y="214816"/>
            <a:ext cx="1176194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28594" indent="-228594" algn="ctr">
              <a:buFont typeface="Arial" panose="020B0604020202020204" pitchFamily="34" charset="0"/>
            </a:pPr>
            <a:r>
              <a:rPr lang="ru-RU" altLang="ru-RU" sz="3600" dirty="0"/>
              <a:t>СЕМЕЙНЫЕ ФАКТОРЫ РИСКА ФОРМИРОВАНИЯ СУИЦИДАЛЬНОГО ПОВЕДЕНИЯ У ПОДРОСТКОВ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833" y="1691013"/>
            <a:ext cx="11411211" cy="4786575"/>
          </a:xfrm>
        </p:spPr>
        <p:txBody>
          <a:bodyPr>
            <a:normAutofit fontScale="92500"/>
          </a:bodyPr>
          <a:lstStyle/>
          <a:p>
            <a:pPr marL="266700" indent="-254000" algn="just">
              <a:spcBef>
                <a:spcPct val="0"/>
              </a:spcBef>
            </a:pPr>
            <a:r>
              <a:rPr lang="ru-RU" altLang="ru-RU" dirty="0"/>
              <a:t>Отсутствие у родителей знаний о существовании наследственной предрасположенности к суицидальному поведению, а также о проявлениях нарушений психического здоровья. </a:t>
            </a:r>
          </a:p>
          <a:p>
            <a:pPr marL="266700" indent="-266700" algn="just">
              <a:spcBef>
                <a:spcPct val="0"/>
              </a:spcBef>
            </a:pPr>
            <a:r>
              <a:rPr lang="ru-RU" altLang="ru-RU" dirty="0"/>
              <a:t>Патологическое воспитание в родительской семье. В настоящее время наиболее распространены 4 варианта: </a:t>
            </a:r>
            <a:r>
              <a:rPr lang="ru-RU" dirty="0"/>
              <a:t>безразличие; авторитарность с присущими ей жестокостью и насилием; «кумир семьи»;  </a:t>
            </a:r>
            <a:r>
              <a:rPr lang="ru-RU" altLang="ru-RU" dirty="0"/>
              <a:t>«сирота при живых родителях</a:t>
            </a:r>
            <a:r>
              <a:rPr lang="ru-RU" altLang="ru-RU" dirty="0" smtClean="0"/>
              <a:t>». </a:t>
            </a:r>
            <a:r>
              <a:rPr lang="ru-RU" dirty="0">
                <a:ea typeface="Calibri"/>
              </a:rPr>
              <a:t>Отсутствует главное  в формировании гармоничной личности - ЛЮБОВЬ! </a:t>
            </a:r>
            <a:endParaRPr lang="ru-RU" altLang="ru-RU" dirty="0"/>
          </a:p>
          <a:p>
            <a:pPr marL="266700" indent="-254000" algn="just">
              <a:spcBef>
                <a:spcPct val="0"/>
              </a:spcBef>
            </a:pPr>
            <a:r>
              <a:rPr lang="ru-RU" altLang="ru-RU" dirty="0"/>
              <a:t>Психологическая безграмотность родителей в отношении особенностей подростковой психики и собственного поведения с подростком</a:t>
            </a:r>
          </a:p>
          <a:p>
            <a:pPr marL="266700" indent="-254000" algn="just">
              <a:spcBef>
                <a:spcPct val="0"/>
              </a:spcBef>
            </a:pPr>
            <a:r>
              <a:rPr lang="ru-RU" altLang="ru-RU" dirty="0"/>
              <a:t>Мощный психологический барьер перед обращением по поводу своего ребенка к психиатру</a:t>
            </a:r>
          </a:p>
          <a:p>
            <a:pPr marL="266700" indent="-254000" algn="just">
              <a:spcBef>
                <a:spcPct val="0"/>
              </a:spcBef>
            </a:pPr>
            <a:r>
              <a:rPr lang="ru-RU" altLang="ru-RU" dirty="0"/>
              <a:t>Неполная и/или асоциальная родительская семья</a:t>
            </a:r>
          </a:p>
        </p:txBody>
      </p:sp>
    </p:spTree>
    <p:extLst>
      <p:ext uri="{BB962C8B-B14F-4D97-AF65-F5344CB8AC3E}">
        <p14:creationId xmlns:p14="http://schemas.microsoft.com/office/powerpoint/2010/main" val="306835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5468" y="164712"/>
            <a:ext cx="1176194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28594" indent="-228594" algn="ctr">
              <a:buFont typeface="Arial" panose="020B0604020202020204" pitchFamily="34" charset="0"/>
            </a:pPr>
            <a:r>
              <a:rPr lang="ru-RU" altLang="ru-RU" sz="3600" dirty="0"/>
              <a:t>СОЦИАЛЬНЫЕ ФАКТОРЫ РИСКА ФОРМИРОВАНИЯ СУИЦИДАЛЬНОГО ПОВЕДЕНИЯ У ПОДРОСТКОВ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63671" y="1628382"/>
            <a:ext cx="11060482" cy="4784943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/>
            <a:r>
              <a:rPr lang="ru-RU" altLang="ru-RU" dirty="0"/>
              <a:t>Отсутствие полноценного психолого-психиатрического компонента диспансеризации детей и подростков и, как следствие, низкий уровень выявления психических расстройств</a:t>
            </a:r>
          </a:p>
          <a:p>
            <a:pPr marL="342900" indent="-342900" algn="just"/>
            <a:r>
              <a:rPr lang="ru-RU" altLang="ru-RU" dirty="0"/>
              <a:t>Отсутствие или недостаток необходимых знаний о суицидальном поведении подростков у врачей-педиатров, школьных врачей, психологов и педагогов</a:t>
            </a:r>
          </a:p>
          <a:p>
            <a:pPr marL="342900" indent="-342900" algn="just"/>
            <a:r>
              <a:rPr lang="ru-RU" altLang="ru-RU" dirty="0"/>
              <a:t>Отсутствие детско-подросткового звена </a:t>
            </a:r>
            <a:r>
              <a:rPr lang="ru-RU" altLang="ru-RU" dirty="0" err="1"/>
              <a:t>суицидологических</a:t>
            </a:r>
            <a:r>
              <a:rPr lang="ru-RU" altLang="ru-RU" dirty="0"/>
              <a:t> служб</a:t>
            </a:r>
          </a:p>
          <a:p>
            <a:pPr marL="342900" lvl="0" indent="-342900" algn="just"/>
            <a:r>
              <a:rPr lang="ru-RU" dirty="0">
                <a:ea typeface="Times New Roman"/>
                <a:cs typeface="Times New Roman"/>
              </a:rPr>
              <a:t>Недопустимое изложение средствами массовой информации фактов о совершенных подростками суицидах  </a:t>
            </a:r>
          </a:p>
          <a:p>
            <a:pPr marL="342900" indent="-342900" algn="just"/>
            <a:r>
              <a:rPr lang="ru-RU" dirty="0">
                <a:ea typeface="Times New Roman"/>
                <a:cs typeface="Times New Roman"/>
              </a:rPr>
              <a:t>Высокий уровень агрессии и нетерпимости в обществе, нагнетаемый электронными и печатными СМИ</a:t>
            </a:r>
            <a:endParaRPr lang="ru-RU" altLang="ru-RU" dirty="0"/>
          </a:p>
          <a:p>
            <a:pPr marL="12700" indent="0" algn="just">
              <a:spcBef>
                <a:spcPct val="0"/>
              </a:spcBef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783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ици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/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ОФИЛАКТИКА СУИЦИДАЛЬНОГО ПОВЕДЕНИЯ" id="{BF4A5265-E928-4F69-AD7A-63408A88702F}" vid="{1DAB6048-70AD-4F6A-82A0-EC011AC41E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Суицид</Template>
  <TotalTime>419</TotalTime>
  <Words>1797</Words>
  <Application>Microsoft Office PowerPoint</Application>
  <PresentationFormat>Широкоэкранный</PresentationFormat>
  <Paragraphs>152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</vt:lpstr>
      <vt:lpstr>Impact</vt:lpstr>
      <vt:lpstr>Times New Roman</vt:lpstr>
      <vt:lpstr>Wingdings</vt:lpstr>
      <vt:lpstr>Суицид</vt:lpstr>
      <vt:lpstr>ПРОФИЛАКТИКА  СУИЦИДАЛЬНОГО ПОВЕДЕНИЯ У ПОДРОСТКОВ</vt:lpstr>
      <vt:lpstr>ГЛОБАЛЬНАЯ ПРОБЛЕМА</vt:lpstr>
      <vt:lpstr>Презентация PowerPoint</vt:lpstr>
      <vt:lpstr>Терминология</vt:lpstr>
      <vt:lpstr>Терминология</vt:lpstr>
      <vt:lpstr>ЛАТЕНТНЫЕ («СКРЫТЫЕ») СУИЦИДЫ -</vt:lpstr>
      <vt:lpstr>Уровни профилактики по ВОЗ</vt:lpstr>
      <vt:lpstr>СЕМЕЙНЫЕ ФАКТОРЫ РИСКА ФОРМИРОВАНИЯ СУИЦИДАЛЬНОГО ПОВЕДЕНИЯ У ПОДРОСТКОВ</vt:lpstr>
      <vt:lpstr>СОЦИАЛЬНЫЕ ФАКТОРЫ РИСКА ФОРМИРОВАНИЯ СУИЦИДАЛЬНОГО ПОВЕДЕНИЯ У ПОДРОСТКОВ</vt:lpstr>
      <vt:lpstr>ИНДИВИДУАЛЬНЫЕ ФАКТОРЫ РИСКА СУИЦИДАЛЬНОГО ПОВЕДЕНИЯ У ПОДРОСТКОВ</vt:lpstr>
      <vt:lpstr>МОТИВЫ АУТОАГРЕССИВНОГО ПОВЕДЕНИЯ ПОДРОСТКОВ</vt:lpstr>
      <vt:lpstr>ТРИГГЕРЫ (ПУСКОВЫЕ МЕХАНИЗМЫ) СУИЦИДАЛЬНОГО  ПРОЦЕССА У ПОДРОСТКОВ</vt:lpstr>
      <vt:lpstr>Мифы о самоубийствах</vt:lpstr>
      <vt:lpstr>Мифы о самоубийствах</vt:lpstr>
      <vt:lpstr>Мифы о самоубийствах</vt:lpstr>
      <vt:lpstr>В диспансерное отделение для детей ЯОКПБ  за 2019 год</vt:lpstr>
      <vt:lpstr>ОСНОВЫ ПРОФИЛАКТИКИ СУИЦИДАЛЬНОГО ПОВЕДЕНИЯ ДЕТЕЙ И ПОДРОСТКОВ В СЕМЬЕ</vt:lpstr>
      <vt:lpstr>СИТУАЦИИ, ТРЕБУЮЩИЕ ОСОБОГО ПРОФИЛАКТИЧЕСКОГО ВНИМАНИЯ ВЗРОСЛЫХ</vt:lpstr>
      <vt:lpstr>ПРОФИЛАКТИКА СУИЦИДОВ В ШКОЛЕ</vt:lpstr>
      <vt:lpstr>ОБЩИЕ ЧЕРТЫ ПОДРОСТКА В КРИЗИСНОМ СОСТОЯНИИ</vt:lpstr>
      <vt:lpstr>Сайт и форум www.pobedish.ru</vt:lpstr>
      <vt:lpstr>С надеждой на плодотворное  сотрудничество!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 СУИЦИДАЛЬНОГО ПОВЕДЕНИЯ У ПОДРОСТКОВ</dc:title>
  <dc:creator>AndryGol</dc:creator>
  <cp:lastModifiedBy>Симановская Ирина Эдгаровна</cp:lastModifiedBy>
  <cp:revision>43</cp:revision>
  <dcterms:created xsi:type="dcterms:W3CDTF">2019-12-07T14:32:54Z</dcterms:created>
  <dcterms:modified xsi:type="dcterms:W3CDTF">2020-09-21T06:59:48Z</dcterms:modified>
</cp:coreProperties>
</file>