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4" r:id="rId7"/>
    <p:sldId id="257" r:id="rId8"/>
    <p:sldId id="273" r:id="rId9"/>
    <p:sldId id="271" r:id="rId10"/>
    <p:sldId id="270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7.3814646710536697E-2"/>
          <c:y val="0.10351182031068673"/>
          <c:w val="0.80473931912532271"/>
          <c:h val="0.7678587071667835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Высокий 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Лист1!$B$1:$E$1</c:f>
              <c:strCache>
                <c:ptCount val="4"/>
                <c:pt idx="0">
                  <c:v>сентябрь 2018-2019</c:v>
                </c:pt>
                <c:pt idx="1">
                  <c:v>декабрь 2018-2019</c:v>
                </c:pt>
                <c:pt idx="2">
                  <c:v>сентябрь 2019-2020</c:v>
                </c:pt>
                <c:pt idx="3">
                  <c:v>декабрь 2019-2020</c:v>
                </c:pt>
              </c:strCache>
            </c:strRef>
          </c:cat>
          <c:val>
            <c:numRef>
              <c:f>Лист1!$B$2:$E$2</c:f>
              <c:numCache>
                <c:formatCode>0%</c:formatCode>
                <c:ptCount val="4"/>
                <c:pt idx="0">
                  <c:v>0.14000000000000001</c:v>
                </c:pt>
                <c:pt idx="1">
                  <c:v>0.54</c:v>
                </c:pt>
                <c:pt idx="2">
                  <c:v>0.21000000000000005</c:v>
                </c:pt>
                <c:pt idx="3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Средний 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Лист1!$B$1:$E$1</c:f>
              <c:strCache>
                <c:ptCount val="4"/>
                <c:pt idx="0">
                  <c:v>сентябрь 2018-2019</c:v>
                </c:pt>
                <c:pt idx="1">
                  <c:v>декабрь 2018-2019</c:v>
                </c:pt>
                <c:pt idx="2">
                  <c:v>сентябрь 2019-2020</c:v>
                </c:pt>
                <c:pt idx="3">
                  <c:v>декабрь 2019-2020</c:v>
                </c:pt>
              </c:strCache>
            </c:strRef>
          </c:cat>
          <c:val>
            <c:numRef>
              <c:f>Лист1!$B$3:$E$3</c:f>
              <c:numCache>
                <c:formatCode>0%</c:formatCode>
                <c:ptCount val="4"/>
                <c:pt idx="0">
                  <c:v>0.81</c:v>
                </c:pt>
                <c:pt idx="1">
                  <c:v>0.41000000000000009</c:v>
                </c:pt>
                <c:pt idx="2">
                  <c:v>0.74000000000000021</c:v>
                </c:pt>
                <c:pt idx="3">
                  <c:v>0.54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Низкий 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Лист1!$B$1:$E$1</c:f>
              <c:strCache>
                <c:ptCount val="4"/>
                <c:pt idx="0">
                  <c:v>сентябрь 2018-2019</c:v>
                </c:pt>
                <c:pt idx="1">
                  <c:v>декабрь 2018-2019</c:v>
                </c:pt>
                <c:pt idx="2">
                  <c:v>сентябрь 2019-2020</c:v>
                </c:pt>
                <c:pt idx="3">
                  <c:v>декабрь 2019-2020</c:v>
                </c:pt>
              </c:strCache>
            </c:strRef>
          </c:cat>
          <c:val>
            <c:numRef>
              <c:f>Лист1!$B$4:$E$4</c:f>
              <c:numCache>
                <c:formatCode>0%</c:formatCode>
                <c:ptCount val="4"/>
                <c:pt idx="0">
                  <c:v>5.0000000000000017E-2</c:v>
                </c:pt>
                <c:pt idx="1">
                  <c:v>5.0000000000000017E-2</c:v>
                </c:pt>
                <c:pt idx="2">
                  <c:v>5.0000000000000017E-2</c:v>
                </c:pt>
                <c:pt idx="3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080448"/>
        <c:axId val="141081984"/>
      </c:barChart>
      <c:catAx>
        <c:axId val="141080448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41081984"/>
        <c:crosses val="autoZero"/>
        <c:auto val="1"/>
        <c:lblAlgn val="ctr"/>
        <c:lblOffset val="100"/>
        <c:noMultiLvlLbl val="1"/>
      </c:catAx>
      <c:valAx>
        <c:axId val="141081984"/>
        <c:scaling>
          <c:orientation val="minMax"/>
        </c:scaling>
        <c:delete val="1"/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%" sourceLinked="0"/>
        <c:majorTickMark val="cross"/>
        <c:minorTickMark val="cross"/>
        <c:tickLblPos val="nextTo"/>
        <c:crossAx val="141080448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Высокий  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Лист1!$B$1:$E$1</c:f>
              <c:strCache>
                <c:ptCount val="4"/>
                <c:pt idx="0">
                  <c:v>сентябрь 2018-2019</c:v>
                </c:pt>
                <c:pt idx="1">
                  <c:v>декабрь 2018-2019</c:v>
                </c:pt>
                <c:pt idx="2">
                  <c:v>сентябрь 2019-2020</c:v>
                </c:pt>
                <c:pt idx="3">
                  <c:v>декабрь 2019-2020</c:v>
                </c:pt>
              </c:strCache>
            </c:strRef>
          </c:cat>
          <c:val>
            <c:numRef>
              <c:f>Лист1!$B$2:$E$2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0.2</c:v>
                </c:pt>
                <c:pt idx="2" formatCode="General">
                  <c:v>0</c:v>
                </c:pt>
                <c:pt idx="3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Средний 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Лист1!$B$1:$E$1</c:f>
              <c:strCache>
                <c:ptCount val="4"/>
                <c:pt idx="0">
                  <c:v>сентябрь 2018-2019</c:v>
                </c:pt>
                <c:pt idx="1">
                  <c:v>декабрь 2018-2019</c:v>
                </c:pt>
                <c:pt idx="2">
                  <c:v>сентябрь 2019-2020</c:v>
                </c:pt>
                <c:pt idx="3">
                  <c:v>декабрь 2019-2020</c:v>
                </c:pt>
              </c:strCache>
            </c:strRef>
          </c:cat>
          <c:val>
            <c:numRef>
              <c:f>Лист1!$B$3:$E$3</c:f>
              <c:numCache>
                <c:formatCode>0%</c:formatCode>
                <c:ptCount val="4"/>
                <c:pt idx="0">
                  <c:v>0.9</c:v>
                </c:pt>
                <c:pt idx="1">
                  <c:v>0.70000000000000018</c:v>
                </c:pt>
                <c:pt idx="2">
                  <c:v>0.9</c:v>
                </c:pt>
                <c:pt idx="3">
                  <c:v>0.70000000000000018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Низкий 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Лист1!$B$1:$E$1</c:f>
              <c:strCache>
                <c:ptCount val="4"/>
                <c:pt idx="0">
                  <c:v>сентябрь 2018-2019</c:v>
                </c:pt>
                <c:pt idx="1">
                  <c:v>декабрь 2018-2019</c:v>
                </c:pt>
                <c:pt idx="2">
                  <c:v>сентябрь 2019-2020</c:v>
                </c:pt>
                <c:pt idx="3">
                  <c:v>декабрь 2019-2020</c:v>
                </c:pt>
              </c:strCache>
            </c:strRef>
          </c:cat>
          <c:val>
            <c:numRef>
              <c:f>Лист1!$B$4:$E$4</c:f>
              <c:numCache>
                <c:formatCode>0%</c:formatCode>
                <c:ptCount val="4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20096"/>
        <c:axId val="141492224"/>
      </c:barChart>
      <c:catAx>
        <c:axId val="14122009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41492224"/>
        <c:crosses val="autoZero"/>
        <c:auto val="1"/>
        <c:lblAlgn val="ctr"/>
        <c:lblOffset val="100"/>
        <c:noMultiLvlLbl val="1"/>
      </c:catAx>
      <c:valAx>
        <c:axId val="141492224"/>
        <c:scaling>
          <c:orientation val="minMax"/>
        </c:scaling>
        <c:delete val="1"/>
        <c:axPos val="l"/>
        <c:majorGridlines>
          <c:spPr>
            <a:ln w="0"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%" sourceLinked="0"/>
        <c:majorTickMark val="cross"/>
        <c:minorTickMark val="cross"/>
        <c:tickLblPos val="nextTo"/>
        <c:crossAx val="141220096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77E1C-FE84-455C-B25C-1FBC5882B4F7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0D93A-2BF6-4816-B162-952568E25C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5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кзентация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2071679"/>
            <a:ext cx="78581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Методы групповой и индивидуальной работы педагога-психолога в процессе адаптации детей раннего возраста  к детскому саду</a:t>
            </a:r>
            <a:endParaRPr lang="ru-RU" sz="3200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21575" y="285728"/>
            <a:ext cx="3100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МДОУ «Детский сад №158»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4071942"/>
            <a:ext cx="62150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algn="r">
              <a:spcBef>
                <a:spcPts val="0"/>
              </a:spcBef>
            </a:pPr>
            <a:r>
              <a:rPr lang="ru-RU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Малькова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Н.В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кзентация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10" y="3357562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Уровень адаптированности  детей 1.5 - 3 лет к детскому саду                                           (группа с нарушениями опорно-двигательного  аппарата)</a:t>
            </a:r>
            <a:endParaRPr lang="ru-RU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4" y="928670"/>
          <a:ext cx="8786874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71472" y="214290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    Уровень адаптированности  детей 1.5 - 3 лет к детскому саду                         			(общеобразовательная группа) </a:t>
            </a:r>
            <a:endParaRPr lang="ru-RU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214282" y="4143380"/>
          <a:ext cx="878687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кзентация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1472" y="214291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endParaRPr lang="ru-RU" sz="2000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http://3.bp.blogspot.com/-QpG8i6OHCrM/Xr4ER1zvkyI/AAAAAAAAJoc/VbFOkyrRBB0ah_36vQenX5wmbQJb6HTBgCK4BGAYYCw/s1600/%25D0%25BC%25D0%25B0%25D1%2580%25D0%25B0%25D1%2584%25D0%25BE%25D0%25BD-14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0" y="1571611"/>
            <a:ext cx="5435932" cy="4030089"/>
          </a:xfrm>
          <a:prstGeom prst="rect">
            <a:avLst/>
          </a:prstGeom>
          <a:ln w="38100" cap="sq">
            <a:solidFill>
              <a:srgbClr val="00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000100" y="285728"/>
            <a:ext cx="67151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400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кзентация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4290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357167"/>
            <a:ext cx="850112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0066"/>
                </a:solidFill>
              </a:rPr>
              <a:t>        </a:t>
            </a:r>
          </a:p>
          <a:p>
            <a:pPr algn="just"/>
            <a:r>
              <a:rPr lang="ru-RU" sz="20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sz="2400" dirty="0" smtClean="0">
                <a:solidFill>
                  <a:srgbClr val="000066"/>
                </a:solidFill>
              </a:rPr>
              <a:t> 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это сложный процесс приспособления ребенка к измененным условиям, который протекает на разных уровнях: физиологическом, социальном, психологическом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2910" y="1882902"/>
            <a:ext cx="807249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rgbClr val="00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ритерии успешной адаптации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1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нутренний комфорт;</a:t>
            </a:r>
          </a:p>
          <a:p>
            <a:pPr lvl="1" algn="just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нешняя адекватность поведения.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кзентация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2908" y="0"/>
            <a:ext cx="9286908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-256815"/>
            <a:ext cx="857256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психологического сопровождения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 раннего возраста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Предупреждение возникновения проблем ребенка;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Помощь в решении актуальных  задач развития и социализации;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Психологическое обеспечение образовательных программ детского сада;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психолого-педагогической компетенции детей, родителей и педагогов.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кзентация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533014"/>
            <a:ext cx="828680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аправления деятельности педагога-психолога с детьми раннего возраста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психологическая диагностика;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консультирование;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развивающие (или коррекционно-развивающие) занятия;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психологическое просвещение;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психологическая профилактика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кзентация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037781" y="358231"/>
            <a:ext cx="5068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 педагога-психолога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00034" y="-11672"/>
            <a:ext cx="8143932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этап: подготовительный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Цель: изучение факторов риска, прогнозирование хода адаптации       детей, разработка мер поддержки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II этап: основной</a:t>
            </a:r>
            <a:endParaRPr lang="ru-RU" sz="2000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Цель: обеспечение благополучного хода адаптационного процесса, создание благоприятного психологического климата в детских группах.</a:t>
            </a:r>
          </a:p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III этап: заключительный</a:t>
            </a:r>
            <a:endParaRPr lang="ru-RU" sz="2000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Цель: анализ хода процесса адаптации детей к условиям ДОУ,  формулировка выводов.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C:\Users\Zver\Desktop\Ранний возраст\Вебинар\фото вебинар ранний возраст)\1 корпус\56QzeFYnfTI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928934"/>
            <a:ext cx="2705628" cy="22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кзентация 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Рисунок 16" descr="C:\Users\Zver\Desktop\Ранний возраст\Вебинар\фото вебинар ранний возраст)\1 корпус\bRkKuf2ClrE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5294" y="1000109"/>
            <a:ext cx="2318332" cy="1787930"/>
          </a:xfrm>
          <a:prstGeom prst="rect">
            <a:avLst/>
          </a:prstGeom>
          <a:ln w="38100" cap="sq">
            <a:solidFill>
              <a:srgbClr val="00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Рисунок 21" descr="C:\Users\Zver\Desktop\Новая папка (4)\tOMhr52iunk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887" y="1000109"/>
            <a:ext cx="2581779" cy="1757876"/>
          </a:xfrm>
          <a:prstGeom prst="rect">
            <a:avLst/>
          </a:prstGeom>
          <a:ln w="38100" cap="sq">
            <a:solidFill>
              <a:srgbClr val="00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Рисунок 19" descr="C:\Users\Zver\Desktop\Ранний возраст\Вебинар\фото вебинар ранний возраст)\1 корпус\56QzeFYnfTI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7326" y="4000504"/>
            <a:ext cx="2529090" cy="1930976"/>
          </a:xfrm>
          <a:prstGeom prst="rect">
            <a:avLst/>
          </a:prstGeom>
          <a:ln w="38100" cap="sq">
            <a:solidFill>
              <a:srgbClr val="00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Рисунок 20" descr="C:\Users\Zver\Desktop\Ранний возраст\Вебинар\фото вебинар ранний возраст)\1 корпус\ibLmSAhFc9A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2417" y="4071942"/>
            <a:ext cx="2423711" cy="1877338"/>
          </a:xfrm>
          <a:prstGeom prst="rect">
            <a:avLst/>
          </a:prstGeom>
          <a:ln w="38100" cap="sq">
            <a:solidFill>
              <a:srgbClr val="00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" name="Стрелка вправо 22"/>
          <p:cNvSpPr/>
          <p:nvPr/>
        </p:nvSpPr>
        <p:spPr>
          <a:xfrm>
            <a:off x="4429124" y="2000240"/>
            <a:ext cx="3571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6715140" y="3250405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>
            <a:off x="4357686" y="5072074"/>
            <a:ext cx="42862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кзентация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42900"/>
            <a:ext cx="9144000" cy="685800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4348" y="18928"/>
            <a:ext cx="807249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Адаптированная  программа  А.С.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Роньжиной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программы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адаптация детей к условиям дошкольного учреждения, создание у них чувства принадлежности к группе, положительного эмоционального фона, развитие коммуникативных навыков, самостоятельности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60985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000240"/>
            <a:ext cx="742955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работы с детьми: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наглядные</a:t>
            </a:r>
            <a:endParaRPr lang="ru-RU" sz="2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словесные</a:t>
            </a:r>
            <a:endParaRPr lang="ru-RU" sz="2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практические</a:t>
            </a:r>
            <a:endParaRPr lang="ru-RU" sz="20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C:\Users\Zver\Desktop\Ранний возраст\Вебинар\фото вебинар ранний возраст)\lgUGw3U1sgI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0594" y="2000240"/>
            <a:ext cx="2536049" cy="2400657"/>
          </a:xfrm>
          <a:prstGeom prst="rect">
            <a:avLst/>
          </a:prstGeom>
          <a:ln w="38100" cap="sq">
            <a:solidFill>
              <a:srgbClr val="00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C:\Users\Zver\Desktop\Ранний возраст\Вебинар\фото вебинар ранний возраст)\1 корпус\o6yMqg5Mivw (1)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5424" y="4357695"/>
            <a:ext cx="2280461" cy="1961152"/>
          </a:xfrm>
          <a:prstGeom prst="rect">
            <a:avLst/>
          </a:prstGeom>
          <a:ln w="38100" cap="sq">
            <a:solidFill>
              <a:srgbClr val="00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кзентация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00100" y="285729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Психологическое сопровождение педагогов</a:t>
            </a:r>
            <a:endParaRPr lang="ru-RU" sz="2400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1" name="Picture 1" descr="C:\Users\Zver\Desktop\Ранний возраст\Вебинар\фото вебинар ранний возраст)\DSC_00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1000108"/>
            <a:ext cx="6981837" cy="4654558"/>
          </a:xfrm>
          <a:prstGeom prst="rect">
            <a:avLst/>
          </a:prstGeom>
          <a:ln w="38100" cap="sq">
            <a:solidFill>
              <a:srgbClr val="00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екзентация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14546" y="285728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Родительское сочинение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000109"/>
            <a:ext cx="8215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1.Изучение особенностей детско-родительских отношений (прямые и отраженные оценки ребенка; ценностные ориентации родителя, включающие систему идеальных ожиданий, реальных требований и возможных страхов и опасений; особенности совместной деятельности родителя и ребенка).  </a:t>
            </a:r>
          </a:p>
          <a:p>
            <a:pPr algn="just">
              <a:buNone/>
            </a:pPr>
            <a:endPara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2. Анализ проблем и трудностей в развитии ребенка с позиции родителя; сбор анамнестической информации.</a:t>
            </a:r>
          </a:p>
          <a:p>
            <a:pPr algn="just">
              <a:buNone/>
            </a:pPr>
            <a:endPara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3. Выявление личностных особенностей  родителя</a:t>
            </a:r>
            <a:endParaRPr lang="ru-RU" dirty="0">
              <a:solidFill>
                <a:srgbClr val="000066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3643314"/>
            <a:ext cx="2428892" cy="2703500"/>
          </a:xfrm>
          <a:prstGeom prst="rect">
            <a:avLst/>
          </a:prstGeom>
          <a:ln w="38100" cap="sq">
            <a:solidFill>
              <a:srgbClr val="0000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297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 Николаевна Новикова</cp:lastModifiedBy>
  <cp:revision>69</cp:revision>
  <dcterms:created xsi:type="dcterms:W3CDTF">2020-10-10T17:59:23Z</dcterms:created>
  <dcterms:modified xsi:type="dcterms:W3CDTF">2020-11-06T10:22:52Z</dcterms:modified>
</cp:coreProperties>
</file>