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8" r:id="rId2"/>
    <p:sldId id="259" r:id="rId3"/>
    <p:sldId id="260" r:id="rId4"/>
    <p:sldId id="261" r:id="rId5"/>
    <p:sldId id="262" r:id="rId6"/>
    <p:sldId id="264" r:id="rId7"/>
    <p:sldId id="257" r:id="rId8"/>
    <p:sldId id="273" r:id="rId9"/>
    <p:sldId id="271" r:id="rId10"/>
    <p:sldId id="270" r:id="rId11"/>
    <p:sldId id="27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08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1"/>
  <c:style val="2"/>
  <c:chart>
    <c:autoTitleDeleted val="1"/>
    <c:plotArea>
      <c:layout>
        <c:manualLayout>
          <c:layoutTarget val="inner"/>
          <c:xMode val="edge"/>
          <c:yMode val="edge"/>
          <c:x val="7.3814646710536697E-2"/>
          <c:y val="0.10351182031068673"/>
          <c:w val="0.80473931912532271"/>
          <c:h val="0.76785870716678351"/>
        </c:manualLayout>
      </c:layout>
      <c:barChart>
        <c:barDir val="col"/>
        <c:grouping val="clustered"/>
        <c:varyColors val="1"/>
        <c:ser>
          <c:idx val="0"/>
          <c:order val="0"/>
          <c:tx>
            <c:strRef>
              <c:f>Лист1!$A$2</c:f>
              <c:strCache>
                <c:ptCount val="1"/>
                <c:pt idx="0">
                  <c:v>Высокий </c:v>
                </c:pt>
              </c:strCache>
            </c:strRef>
          </c:tx>
          <c:invertIfNegative val="1"/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1"/>
            <c:showVal val="1"/>
            <c:showCatName val="1"/>
            <c:showSerName val="1"/>
            <c:showPercent val="1"/>
            <c:showBubbleSize val="1"/>
            <c:showLeaderLines val="0"/>
          </c:dLbls>
          <c:cat>
            <c:strRef>
              <c:f>Лист1!$B$1:$E$1</c:f>
              <c:strCache>
                <c:ptCount val="4"/>
                <c:pt idx="0">
                  <c:v>сентябрь 2018-2019</c:v>
                </c:pt>
                <c:pt idx="1">
                  <c:v>декабрь 2018-2019</c:v>
                </c:pt>
                <c:pt idx="2">
                  <c:v>сентябрь 2019-2020</c:v>
                </c:pt>
                <c:pt idx="3">
                  <c:v>декабрь 2019-2020</c:v>
                </c:pt>
              </c:strCache>
            </c:strRef>
          </c:cat>
          <c:val>
            <c:numRef>
              <c:f>Лист1!$B$2:$E$2</c:f>
              <c:numCache>
                <c:formatCode>0%</c:formatCode>
                <c:ptCount val="4"/>
                <c:pt idx="0">
                  <c:v>0.14000000000000001</c:v>
                </c:pt>
                <c:pt idx="1">
                  <c:v>0.54</c:v>
                </c:pt>
                <c:pt idx="2">
                  <c:v>0.21000000000000005</c:v>
                </c:pt>
                <c:pt idx="3">
                  <c:v>0.46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Средний </c:v>
                </c:pt>
              </c:strCache>
            </c:strRef>
          </c:tx>
          <c:invertIfNegative val="1"/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1"/>
            <c:showVal val="1"/>
            <c:showCatName val="1"/>
            <c:showSerName val="1"/>
            <c:showPercent val="1"/>
            <c:showBubbleSize val="1"/>
            <c:showLeaderLines val="0"/>
          </c:dLbls>
          <c:cat>
            <c:strRef>
              <c:f>Лист1!$B$1:$E$1</c:f>
              <c:strCache>
                <c:ptCount val="4"/>
                <c:pt idx="0">
                  <c:v>сентябрь 2018-2019</c:v>
                </c:pt>
                <c:pt idx="1">
                  <c:v>декабрь 2018-2019</c:v>
                </c:pt>
                <c:pt idx="2">
                  <c:v>сентябрь 2019-2020</c:v>
                </c:pt>
                <c:pt idx="3">
                  <c:v>декабрь 2019-2020</c:v>
                </c:pt>
              </c:strCache>
            </c:strRef>
          </c:cat>
          <c:val>
            <c:numRef>
              <c:f>Лист1!$B$3:$E$3</c:f>
              <c:numCache>
                <c:formatCode>0%</c:formatCode>
                <c:ptCount val="4"/>
                <c:pt idx="0">
                  <c:v>0.81</c:v>
                </c:pt>
                <c:pt idx="1">
                  <c:v>0.41000000000000009</c:v>
                </c:pt>
                <c:pt idx="2">
                  <c:v>0.74000000000000021</c:v>
                </c:pt>
                <c:pt idx="3">
                  <c:v>0.54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Низкий </c:v>
                </c:pt>
              </c:strCache>
            </c:strRef>
          </c:tx>
          <c:invertIfNegative val="1"/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1"/>
            <c:showVal val="1"/>
            <c:showCatName val="1"/>
            <c:showSerName val="1"/>
            <c:showPercent val="1"/>
            <c:showBubbleSize val="1"/>
            <c:showLeaderLines val="0"/>
          </c:dLbls>
          <c:cat>
            <c:strRef>
              <c:f>Лист1!$B$1:$E$1</c:f>
              <c:strCache>
                <c:ptCount val="4"/>
                <c:pt idx="0">
                  <c:v>сентябрь 2018-2019</c:v>
                </c:pt>
                <c:pt idx="1">
                  <c:v>декабрь 2018-2019</c:v>
                </c:pt>
                <c:pt idx="2">
                  <c:v>сентябрь 2019-2020</c:v>
                </c:pt>
                <c:pt idx="3">
                  <c:v>декабрь 2019-2020</c:v>
                </c:pt>
              </c:strCache>
            </c:strRef>
          </c:cat>
          <c:val>
            <c:numRef>
              <c:f>Лист1!$B$4:$E$4</c:f>
              <c:numCache>
                <c:formatCode>0%</c:formatCode>
                <c:ptCount val="4"/>
                <c:pt idx="0">
                  <c:v>5.0000000000000017E-2</c:v>
                </c:pt>
                <c:pt idx="1">
                  <c:v>5.0000000000000017E-2</c:v>
                </c:pt>
                <c:pt idx="2">
                  <c:v>5.0000000000000017E-2</c:v>
                </c:pt>
                <c:pt idx="3" formatCode="General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1080448"/>
        <c:axId val="141081984"/>
      </c:barChart>
      <c:catAx>
        <c:axId val="141080448"/>
        <c:scaling>
          <c:orientation val="minMax"/>
        </c:scaling>
        <c:delete val="1"/>
        <c:axPos val="b"/>
        <c:majorTickMark val="cross"/>
        <c:minorTickMark val="cross"/>
        <c:tickLblPos val="nextTo"/>
        <c:crossAx val="141081984"/>
        <c:crosses val="autoZero"/>
        <c:auto val="1"/>
        <c:lblAlgn val="ctr"/>
        <c:lblOffset val="100"/>
        <c:noMultiLvlLbl val="1"/>
      </c:catAx>
      <c:valAx>
        <c:axId val="141081984"/>
        <c:scaling>
          <c:orientation val="minMax"/>
        </c:scaling>
        <c:delete val="1"/>
        <c:axPos val="l"/>
        <c:majorGridlines>
          <c:spPr>
            <a:ln>
              <a:solidFill>
                <a:schemeClr val="accent1">
                  <a:lumMod val="40000"/>
                  <a:lumOff val="60000"/>
                </a:schemeClr>
              </a:solidFill>
            </a:ln>
          </c:spPr>
        </c:majorGridlines>
        <c:numFmt formatCode="0%" sourceLinked="0"/>
        <c:majorTickMark val="cross"/>
        <c:minorTickMark val="cross"/>
        <c:tickLblPos val="nextTo"/>
        <c:crossAx val="141080448"/>
        <c:crosses val="autoZero"/>
        <c:crossBetween val="between"/>
      </c:valAx>
    </c:plotArea>
    <c:legend>
      <c:legendPos val="r"/>
      <c:layout/>
      <c:overlay val="1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zero"/>
    <c:showDLblsOverMax val="1"/>
  </c:chart>
  <c:spPr>
    <a:gradFill>
      <a:gsLst>
        <a:gs pos="0">
          <a:srgbClr val="4F81BD">
            <a:tint val="66000"/>
            <a:satMod val="160000"/>
          </a:srgbClr>
        </a:gs>
        <a:gs pos="50000">
          <a:srgbClr val="4F81BD">
            <a:tint val="44500"/>
            <a:satMod val="160000"/>
          </a:srgbClr>
        </a:gs>
        <a:gs pos="100000">
          <a:srgbClr val="4F81BD">
            <a:tint val="23500"/>
            <a:satMod val="160000"/>
          </a:srgbClr>
        </a:gs>
      </a:gsLst>
      <a:lin ang="5400000" scaled="0"/>
    </a:gradFill>
  </c:spPr>
  <c:txPr>
    <a:bodyPr/>
    <a:lstStyle/>
    <a:p>
      <a:pPr>
        <a:defRPr sz="14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1"/>
  <c:style val="2"/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Лист1!$A$2</c:f>
              <c:strCache>
                <c:ptCount val="1"/>
                <c:pt idx="0">
                  <c:v>Высокий  </c:v>
                </c:pt>
              </c:strCache>
            </c:strRef>
          </c:tx>
          <c:invertIfNegative val="1"/>
          <c:dLbls>
            <c:showLegendKey val="1"/>
            <c:showVal val="1"/>
            <c:showCatName val="1"/>
            <c:showSerName val="1"/>
            <c:showPercent val="1"/>
            <c:showBubbleSize val="1"/>
            <c:showLeaderLines val="0"/>
          </c:dLbls>
          <c:cat>
            <c:strRef>
              <c:f>Лист1!$B$1:$E$1</c:f>
              <c:strCache>
                <c:ptCount val="4"/>
                <c:pt idx="0">
                  <c:v>сентябрь 2018-2019</c:v>
                </c:pt>
                <c:pt idx="1">
                  <c:v>декабрь 2018-2019</c:v>
                </c:pt>
                <c:pt idx="2">
                  <c:v>сентябрь 2019-2020</c:v>
                </c:pt>
                <c:pt idx="3">
                  <c:v>декабрь 2019-2020</c:v>
                </c:pt>
              </c:strCache>
            </c:strRef>
          </c:cat>
          <c:val>
            <c:numRef>
              <c:f>Лист1!$B$2:$E$2</c:f>
              <c:numCache>
                <c:formatCode>0%</c:formatCode>
                <c:ptCount val="4"/>
                <c:pt idx="0" formatCode="General">
                  <c:v>0</c:v>
                </c:pt>
                <c:pt idx="1">
                  <c:v>0.2</c:v>
                </c:pt>
                <c:pt idx="2" formatCode="General">
                  <c:v>0</c:v>
                </c:pt>
                <c:pt idx="3">
                  <c:v>0.2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Средний </c:v>
                </c:pt>
              </c:strCache>
            </c:strRef>
          </c:tx>
          <c:invertIfNegative val="1"/>
          <c:dLbls>
            <c:showLegendKey val="1"/>
            <c:showVal val="1"/>
            <c:showCatName val="1"/>
            <c:showSerName val="1"/>
            <c:showPercent val="1"/>
            <c:showBubbleSize val="1"/>
            <c:showLeaderLines val="0"/>
          </c:dLbls>
          <c:cat>
            <c:strRef>
              <c:f>Лист1!$B$1:$E$1</c:f>
              <c:strCache>
                <c:ptCount val="4"/>
                <c:pt idx="0">
                  <c:v>сентябрь 2018-2019</c:v>
                </c:pt>
                <c:pt idx="1">
                  <c:v>декабрь 2018-2019</c:v>
                </c:pt>
                <c:pt idx="2">
                  <c:v>сентябрь 2019-2020</c:v>
                </c:pt>
                <c:pt idx="3">
                  <c:v>декабрь 2019-2020</c:v>
                </c:pt>
              </c:strCache>
            </c:strRef>
          </c:cat>
          <c:val>
            <c:numRef>
              <c:f>Лист1!$B$3:$E$3</c:f>
              <c:numCache>
                <c:formatCode>0%</c:formatCode>
                <c:ptCount val="4"/>
                <c:pt idx="0">
                  <c:v>0.9</c:v>
                </c:pt>
                <c:pt idx="1">
                  <c:v>0.70000000000000018</c:v>
                </c:pt>
                <c:pt idx="2">
                  <c:v>0.9</c:v>
                </c:pt>
                <c:pt idx="3">
                  <c:v>0.70000000000000018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Низкий </c:v>
                </c:pt>
              </c:strCache>
            </c:strRef>
          </c:tx>
          <c:invertIfNegative val="1"/>
          <c:dLbls>
            <c:showLegendKey val="1"/>
            <c:showVal val="1"/>
            <c:showCatName val="1"/>
            <c:showSerName val="1"/>
            <c:showPercent val="1"/>
            <c:showBubbleSize val="1"/>
            <c:showLeaderLines val="0"/>
          </c:dLbls>
          <c:cat>
            <c:strRef>
              <c:f>Лист1!$B$1:$E$1</c:f>
              <c:strCache>
                <c:ptCount val="4"/>
                <c:pt idx="0">
                  <c:v>сентябрь 2018-2019</c:v>
                </c:pt>
                <c:pt idx="1">
                  <c:v>декабрь 2018-2019</c:v>
                </c:pt>
                <c:pt idx="2">
                  <c:v>сентябрь 2019-2020</c:v>
                </c:pt>
                <c:pt idx="3">
                  <c:v>декабрь 2019-2020</c:v>
                </c:pt>
              </c:strCache>
            </c:strRef>
          </c:cat>
          <c:val>
            <c:numRef>
              <c:f>Лист1!$B$4:$E$4</c:f>
              <c:numCache>
                <c:formatCode>0%</c:formatCode>
                <c:ptCount val="4"/>
                <c:pt idx="0">
                  <c:v>0.1</c:v>
                </c:pt>
                <c:pt idx="1">
                  <c:v>0.1</c:v>
                </c:pt>
                <c:pt idx="2">
                  <c:v>0.1</c:v>
                </c:pt>
                <c:pt idx="3">
                  <c:v>0.1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1220096"/>
        <c:axId val="141492224"/>
      </c:barChart>
      <c:catAx>
        <c:axId val="141220096"/>
        <c:scaling>
          <c:orientation val="minMax"/>
        </c:scaling>
        <c:delete val="1"/>
        <c:axPos val="b"/>
        <c:majorTickMark val="cross"/>
        <c:minorTickMark val="cross"/>
        <c:tickLblPos val="nextTo"/>
        <c:crossAx val="141492224"/>
        <c:crosses val="autoZero"/>
        <c:auto val="1"/>
        <c:lblAlgn val="ctr"/>
        <c:lblOffset val="100"/>
        <c:noMultiLvlLbl val="1"/>
      </c:catAx>
      <c:valAx>
        <c:axId val="141492224"/>
        <c:scaling>
          <c:orientation val="minMax"/>
        </c:scaling>
        <c:delete val="1"/>
        <c:axPos val="l"/>
        <c:majorGridlines>
          <c:spPr>
            <a:ln w="0">
              <a:solidFill>
                <a:schemeClr val="accent1">
                  <a:lumMod val="40000"/>
                  <a:lumOff val="60000"/>
                </a:schemeClr>
              </a:solidFill>
            </a:ln>
          </c:spPr>
        </c:majorGridlines>
        <c:numFmt formatCode="0%" sourceLinked="0"/>
        <c:majorTickMark val="cross"/>
        <c:minorTickMark val="cross"/>
        <c:tickLblPos val="nextTo"/>
        <c:crossAx val="141220096"/>
        <c:crosses val="autoZero"/>
        <c:crossBetween val="between"/>
      </c:valAx>
    </c:plotArea>
    <c:legend>
      <c:legendPos val="r"/>
      <c:layout/>
      <c:overlay val="1"/>
    </c:legend>
    <c:plotVisOnly val="1"/>
    <c:dispBlanksAs val="zero"/>
    <c:showDLblsOverMax val="1"/>
  </c:chart>
  <c:spPr>
    <a:gradFill>
      <a:gsLst>
        <a:gs pos="0">
          <a:srgbClr val="4F81BD">
            <a:tint val="66000"/>
            <a:satMod val="160000"/>
          </a:srgbClr>
        </a:gs>
        <a:gs pos="50000">
          <a:srgbClr val="4F81BD">
            <a:tint val="44500"/>
            <a:satMod val="160000"/>
          </a:srgbClr>
        </a:gs>
        <a:gs pos="100000">
          <a:srgbClr val="4F81BD">
            <a:tint val="23500"/>
            <a:satMod val="160000"/>
          </a:srgbClr>
        </a:gs>
      </a:gsLst>
      <a:lin ang="5400000" scaled="0"/>
    </a:gradFill>
  </c:spPr>
  <c:txPr>
    <a:bodyPr/>
    <a:lstStyle/>
    <a:p>
      <a:pPr>
        <a:defRPr sz="12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377E1C-FE84-455C-B25C-1FBC5882B4F7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40D93A-2BF6-4816-B162-952568E25C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25582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4.jpeg"/><Relationship Id="rId7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прекзентация 1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785786" y="2071679"/>
            <a:ext cx="785818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Методы групповой и индивидуальной работы педагога-психолога в процессе адаптации детей раннего возраста  к детскому саду</a:t>
            </a:r>
            <a:endParaRPr lang="ru-RU" sz="3200" i="1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021575" y="285728"/>
            <a:ext cx="31008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МДОУ «Детский сад №158»</a:t>
            </a:r>
            <a:endParaRPr lang="ru-RU" dirty="0">
              <a:solidFill>
                <a:srgbClr val="000066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286000" y="4071942"/>
            <a:ext cx="621509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Bef>
                <a:spcPts val="0"/>
              </a:spcBef>
            </a:pPr>
            <a:endParaRPr lang="ru-RU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0"/>
              </a:spcBef>
            </a:pPr>
            <a:endParaRPr lang="ru-RU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0"/>
              </a:spcBef>
            </a:pPr>
            <a:endParaRPr lang="ru-RU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0"/>
              </a:spcBef>
            </a:pPr>
            <a:endParaRPr lang="ru-RU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0"/>
              </a:spcBef>
            </a:pPr>
            <a:endParaRPr lang="ru-RU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0"/>
              </a:spcBef>
            </a:pPr>
            <a:r>
              <a:rPr lang="ru-RU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Педагог-психолог</a:t>
            </a:r>
          </a:p>
          <a:p>
            <a:pPr algn="r">
              <a:spcBef>
                <a:spcPts val="0"/>
              </a:spcBef>
            </a:pPr>
            <a:r>
              <a:rPr lang="ru-RU" b="1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Малькова</a:t>
            </a:r>
            <a:r>
              <a:rPr lang="ru-RU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Н.В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прекзентация 1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642910" y="3357562"/>
            <a:ext cx="80010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 </a:t>
            </a:r>
            <a:r>
              <a:rPr lang="ru-RU" b="1" i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Уровень адаптированности  детей 1.5 - 3 лет к детскому саду                                           (группа с нарушениями опорно-двигательного  аппарата)</a:t>
            </a:r>
            <a:endParaRPr lang="ru-RU" b="1" i="1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142844" y="928670"/>
          <a:ext cx="8786874" cy="2286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571472" y="214290"/>
            <a:ext cx="82153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              Уровень адаптированности  детей 1.5 - 3 лет к детскому саду                         			(общеобразовательная группа) </a:t>
            </a:r>
            <a:endParaRPr lang="ru-RU" i="1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" name="Диаграмма 17"/>
          <p:cNvGraphicFramePr/>
          <p:nvPr/>
        </p:nvGraphicFramePr>
        <p:xfrm>
          <a:off x="214282" y="4143380"/>
          <a:ext cx="8786874" cy="25717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прекзентация 1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571472" y="214291"/>
            <a:ext cx="80010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 </a:t>
            </a:r>
            <a:endParaRPr lang="ru-RU" sz="2000" i="1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3794" name="Picture 2" descr="http://3.bp.blogspot.com/-QpG8i6OHCrM/Xr4ER1zvkyI/AAAAAAAAJoc/VbFOkyrRBB0ah_36vQenX5wmbQJb6HTBgCK4BGAYYCw/s1600/%25D0%25BC%25D0%25B0%25D1%2580%25D0%25B0%25D1%2584%25D0%25BE%25D0%25BD-14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14480" y="1571611"/>
            <a:ext cx="5435932" cy="4030089"/>
          </a:xfrm>
          <a:prstGeom prst="rect">
            <a:avLst/>
          </a:prstGeom>
          <a:ln w="38100" cap="sq">
            <a:solidFill>
              <a:srgbClr val="000066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Прямоугольник 6"/>
          <p:cNvSpPr/>
          <p:nvPr/>
        </p:nvSpPr>
        <p:spPr>
          <a:xfrm>
            <a:off x="1000100" y="285728"/>
            <a:ext cx="671517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endParaRPr lang="ru-RU" sz="2400" b="1" i="1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400" b="1" i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СПАСИБО ЗА ВНИМАНИЕ</a:t>
            </a:r>
            <a:r>
              <a:rPr lang="ru-RU" i="1" dirty="0" smtClean="0">
                <a:solidFill>
                  <a:schemeClr val="accent4">
                    <a:lumMod val="75000"/>
                  </a:schemeClr>
                </a:solidFill>
                <a:latin typeface="Constantia" pitchFamily="18" charset="0"/>
              </a:rPr>
              <a:t>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прекзентация 1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142900"/>
            <a:ext cx="9144000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500034" y="357167"/>
            <a:ext cx="850112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solidFill>
                  <a:srgbClr val="000066"/>
                </a:solidFill>
              </a:rPr>
              <a:t>        </a:t>
            </a:r>
          </a:p>
          <a:p>
            <a:pPr algn="just"/>
            <a:r>
              <a:rPr lang="ru-RU" sz="2000" b="1" i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400" b="1" i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Адаптация</a:t>
            </a:r>
            <a:r>
              <a:rPr lang="ru-RU" sz="2400" dirty="0" smtClean="0">
                <a:solidFill>
                  <a:srgbClr val="000066"/>
                </a:solidFill>
              </a:rPr>
              <a:t> </a:t>
            </a:r>
            <a:r>
              <a:rPr lang="ru-RU" sz="24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это сложный процесс приспособления ребенка к измененным условиям, который протекает на разных уровнях: физиологическом, социальном, психологическом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42910" y="1882902"/>
            <a:ext cx="8072494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i="1" dirty="0" smtClean="0">
                <a:solidFill>
                  <a:srgbClr val="00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b="1" i="1" dirty="0" smtClean="0">
              <a:solidFill>
                <a:srgbClr val="000066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i="1" dirty="0" smtClean="0">
                <a:solidFill>
                  <a:srgbClr val="00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</a:t>
            </a:r>
            <a:r>
              <a:rPr lang="ru-RU" sz="2400" b="1" i="1" dirty="0" smtClean="0">
                <a:solidFill>
                  <a:srgbClr val="00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ритерии успешной адаптации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</a:p>
          <a:p>
            <a:pPr lvl="1" algn="just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нутренний комфорт;</a:t>
            </a:r>
          </a:p>
          <a:p>
            <a:pPr lvl="1" algn="just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нешняя адекватность поведения.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прекзентация 1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42908" y="0"/>
            <a:ext cx="9286908" cy="6858000"/>
          </a:xfrm>
          <a:prstGeom prst="rect">
            <a:avLst/>
          </a:prstGeom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357158" y="-256815"/>
            <a:ext cx="8572560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  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b="1" i="1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Задачи психологического сопровождения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детей раннего возраста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Предупреждение возникновения проблем ребенка;</a:t>
            </a:r>
          </a:p>
          <a:p>
            <a:pPr marL="457200" marR="0" lvl="0" indent="-457200" algn="just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Помощь в решении актуальных  задач развития и социализации;</a:t>
            </a:r>
          </a:p>
          <a:p>
            <a:pPr marL="457200" marR="0" lvl="0" indent="-457200" algn="just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Психологическое обеспечение образовательных программ детского сада;</a:t>
            </a:r>
          </a:p>
          <a:p>
            <a:pPr marL="457200" marR="0" lvl="0" indent="-457200" algn="just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Развитие психолого-педагогической компетенции детей, родителей и педагогов.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прекзентация 1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85720" y="533014"/>
            <a:ext cx="8286808" cy="4585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b="1" i="1" dirty="0" smtClean="0">
              <a:solidFill>
                <a:srgbClr val="000066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i="1" dirty="0" smtClean="0">
                <a:solidFill>
                  <a:srgbClr val="00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аправления деятельности педагога-психолога с детьми раннего возраста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психологическая диагностика;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консультирование;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развивающие (или коррекционно-развивающие) занятия;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психологическое просвещение; </a:t>
            </a: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психологическая профилактика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прекзентация 1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2037781" y="358231"/>
            <a:ext cx="50684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Этапы работы педагога-психолога </a:t>
            </a:r>
            <a:endParaRPr kumimoji="0" lang="ru-RU" sz="2400" b="0" i="1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500034" y="-11672"/>
            <a:ext cx="8143932" cy="65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b="1" dirty="0" smtClean="0">
              <a:solidFill>
                <a:srgbClr val="000066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 этап: подготовительный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Цель: изучение факторов риска, прогнозирование хода адаптации       детей, разработка мер поддержки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i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000" b="1" i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II этап: основной</a:t>
            </a:r>
            <a:endParaRPr lang="ru-RU" sz="2000" i="1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     Цель: обеспечение благополучного хода адаптационного процесса, создание благоприятного психологического климата в детских группах.</a:t>
            </a:r>
          </a:p>
          <a:p>
            <a:r>
              <a:rPr lang="ru-RU" sz="20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sz="2000" b="1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000" b="1" i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III этап: заключительный</a:t>
            </a:r>
            <a:endParaRPr lang="ru-RU" sz="2000" i="1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     Цель: анализ хода процесса адаптации детей к условиям ДОУ,  формулировка выводов. </a:t>
            </a:r>
          </a:p>
          <a:p>
            <a:endParaRPr lang="ru-RU" sz="1400" dirty="0" smtClean="0"/>
          </a:p>
          <a:p>
            <a:endParaRPr lang="ru-RU" sz="1400" dirty="0" smtClean="0"/>
          </a:p>
          <a:p>
            <a:endParaRPr lang="ru-RU" sz="1400" dirty="0" smtClean="0"/>
          </a:p>
          <a:p>
            <a:endParaRPr lang="ru-RU" sz="1400" dirty="0" smtClean="0">
              <a:solidFill>
                <a:srgbClr val="000000"/>
              </a:solidFill>
              <a:latin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solidFill>
                <a:srgbClr val="000000"/>
              </a:solidFill>
              <a:latin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Рисунок 18" descr="C:\Users\Zver\Desktop\Ранний возраст\Вебинар\фото вебинар ранний возраст)\1 корпус\56QzeFYnfTI.jp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43438" y="2928934"/>
            <a:ext cx="2705628" cy="2243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Текст 10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Содержимое 1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прекзентация 1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7" name="Рисунок 16" descr="C:\Users\Zver\Desktop\Ранний возраст\Вебинар\фото вебинар ранний возраст)\1 корпус\bRkKuf2ClrE.jpg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15294" y="1000109"/>
            <a:ext cx="2318332" cy="1787930"/>
          </a:xfrm>
          <a:prstGeom prst="rect">
            <a:avLst/>
          </a:prstGeom>
          <a:ln w="38100" cap="sq">
            <a:solidFill>
              <a:srgbClr val="000066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2" name="Рисунок 21" descr="C:\Users\Zver\Desktop\Новая папка (4)\tOMhr52iunk.jpg"/>
          <p:cNvPicPr/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15887" y="1000109"/>
            <a:ext cx="2581779" cy="1757876"/>
          </a:xfrm>
          <a:prstGeom prst="rect">
            <a:avLst/>
          </a:prstGeom>
          <a:ln w="38100" cap="sq">
            <a:solidFill>
              <a:srgbClr val="000066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0" name="Рисунок 19" descr="C:\Users\Zver\Desktop\Ранний возраст\Вебинар\фото вебинар ранний возраст)\1 корпус\56QzeFYnfTI.jpg"/>
          <p:cNvPicPr/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87326" y="4000504"/>
            <a:ext cx="2529090" cy="1930976"/>
          </a:xfrm>
          <a:prstGeom prst="rect">
            <a:avLst/>
          </a:prstGeom>
          <a:ln w="38100" cap="sq">
            <a:solidFill>
              <a:srgbClr val="000066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1" name="Рисунок 20" descr="C:\Users\Zver\Desktop\Ранний возраст\Вебинар\фото вебинар ранний возраст)\1 корпус\ibLmSAhFc9A.jpg"/>
          <p:cNvPicPr/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2417" y="4071942"/>
            <a:ext cx="2423711" cy="1877338"/>
          </a:xfrm>
          <a:prstGeom prst="rect">
            <a:avLst/>
          </a:prstGeom>
          <a:ln w="38100" cap="sq">
            <a:solidFill>
              <a:srgbClr val="000066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3" name="Стрелка вправо 22"/>
          <p:cNvSpPr/>
          <p:nvPr/>
        </p:nvSpPr>
        <p:spPr>
          <a:xfrm>
            <a:off x="4429124" y="2000240"/>
            <a:ext cx="35719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низ 24"/>
          <p:cNvSpPr/>
          <p:nvPr/>
        </p:nvSpPr>
        <p:spPr>
          <a:xfrm>
            <a:off x="6715140" y="3250405"/>
            <a:ext cx="484632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трелка влево 26"/>
          <p:cNvSpPr/>
          <p:nvPr/>
        </p:nvSpPr>
        <p:spPr>
          <a:xfrm>
            <a:off x="4357686" y="5072074"/>
            <a:ext cx="42862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прекзентация 1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142900"/>
            <a:ext cx="9144000" cy="6858000"/>
          </a:xfrm>
          <a:prstGeom prst="rect">
            <a:avLst/>
          </a:prstGeom>
        </p:spPr>
      </p:pic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714348" y="18928"/>
            <a:ext cx="8072494" cy="4985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Адаптированная  программа  А.С.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rgbClr val="000066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Роньжиной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Цель программы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адаптация детей к условиям дошкольного учреждения, создание у них чувства принадлежности к группе, положительного эмоционального фона, развитие коммуникативных навыков, самостоятельности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 smtClean="0">
              <a:solidFill>
                <a:srgbClr val="000066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 smtClean="0">
              <a:solidFill>
                <a:srgbClr val="000066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 smtClean="0">
              <a:solidFill>
                <a:srgbClr val="000066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 smtClean="0">
              <a:solidFill>
                <a:srgbClr val="000066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3609856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14348" y="2000240"/>
            <a:ext cx="7429552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000" b="1" i="1" dirty="0" smtClean="0">
                <a:solidFill>
                  <a:srgbClr val="000066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Методы работы с детьми:</a:t>
            </a:r>
          </a:p>
          <a:p>
            <a:pPr lvl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dirty="0" smtClean="0">
                <a:solidFill>
                  <a:srgbClr val="000066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наглядные</a:t>
            </a:r>
            <a:endParaRPr lang="ru-RU" sz="2000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словесные</a:t>
            </a:r>
            <a:endParaRPr lang="ru-RU" sz="2000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практические</a:t>
            </a:r>
            <a:endParaRPr lang="ru-RU" sz="2000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Рисунок 7" descr="C:\Users\Zver\Desktop\Ранний возраст\Вебинар\фото вебинар ранний возраст)\lgUGw3U1sgI.jp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50594" y="2000240"/>
            <a:ext cx="2536049" cy="2400657"/>
          </a:xfrm>
          <a:prstGeom prst="rect">
            <a:avLst/>
          </a:prstGeom>
          <a:ln w="38100" cap="sq">
            <a:solidFill>
              <a:srgbClr val="000066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" name="Рисунок 8" descr="C:\Users\Zver\Desktop\Ранний возраст\Вебинар\фото вебинар ранний возраст)\1 корпус\o6yMqg5Mivw (1).jpg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25424" y="4357695"/>
            <a:ext cx="2280461" cy="1961152"/>
          </a:xfrm>
          <a:prstGeom prst="rect">
            <a:avLst/>
          </a:prstGeom>
          <a:ln w="38100" cap="sq">
            <a:solidFill>
              <a:srgbClr val="000066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прекзентация 1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000100" y="285729"/>
            <a:ext cx="7143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Психологическое сопровождение педагогов</a:t>
            </a:r>
            <a:endParaRPr lang="ru-RU" sz="2400" b="1" i="1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601" name="Picture 1" descr="C:\Users\Zver\Desktop\Ранний возраст\Вебинар\фото вебинар ранний возраст)\DSC_0048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1538" y="1000108"/>
            <a:ext cx="6981837" cy="4654558"/>
          </a:xfrm>
          <a:prstGeom prst="rect">
            <a:avLst/>
          </a:prstGeom>
          <a:ln w="38100" cap="sq">
            <a:solidFill>
              <a:srgbClr val="000066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прекзентация 1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214546" y="285728"/>
            <a:ext cx="37862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Родительское сочинение</a:t>
            </a:r>
            <a:endParaRPr lang="ru-RU" sz="2400" dirty="0">
              <a:solidFill>
                <a:srgbClr val="000066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28596" y="1000109"/>
            <a:ext cx="821537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ru-RU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1.Изучение особенностей детско-родительских отношений (прямые и отраженные оценки ребенка; ценностные ориентации родителя, включающие систему идеальных ожиданий, реальных требований и возможных страхов и опасений; особенности совместной деятельности родителя и ребенка).  </a:t>
            </a:r>
          </a:p>
          <a:p>
            <a:pPr algn="just">
              <a:buNone/>
            </a:pPr>
            <a:endParaRPr lang="ru-RU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2. Анализ проблем и трудностей в развитии ребенка с позиции родителя; сбор анамнестической информации.</a:t>
            </a:r>
          </a:p>
          <a:p>
            <a:pPr algn="just">
              <a:buNone/>
            </a:pPr>
            <a:endParaRPr lang="ru-RU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3. Выявление личностных особенностей  родителя</a:t>
            </a:r>
            <a:endParaRPr lang="ru-RU" dirty="0">
              <a:solidFill>
                <a:srgbClr val="000066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43636" y="3643314"/>
            <a:ext cx="2428892" cy="2703500"/>
          </a:xfrm>
          <a:prstGeom prst="rect">
            <a:avLst/>
          </a:prstGeom>
          <a:ln w="38100" cap="sq">
            <a:solidFill>
              <a:srgbClr val="000066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468</TotalTime>
  <Words>297</Words>
  <Application>Microsoft Office PowerPoint</Application>
  <PresentationFormat>Экран (4:3)</PresentationFormat>
  <Paragraphs>83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Наталья</dc:creator>
  <cp:lastModifiedBy>Наталья Николаевна Новикова</cp:lastModifiedBy>
  <cp:revision>69</cp:revision>
  <dcterms:created xsi:type="dcterms:W3CDTF">2020-10-10T17:59:23Z</dcterms:created>
  <dcterms:modified xsi:type="dcterms:W3CDTF">2020-11-06T10:22:52Z</dcterms:modified>
</cp:coreProperties>
</file>