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48C0-AF28-4AE7-BA68-6484C485C73D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1328-05A8-498D-BD26-2D95C6C00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0C5A-38B3-4618-B2BA-37E65B6D4522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7BEC-EB88-4B4C-B8DB-96C572FCA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BE38-95A1-4C4F-A09D-DC9C8643CC15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F0B01-1638-4467-BEB0-55AC713E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2BB3-7698-4171-8051-353D422DD23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AABF-8128-47B5-9223-B9F826E1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9096-3CE5-46D5-A8D6-33528562DC28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CFC16-6B60-4298-A146-A5AC82CEA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09D1-65C9-4D27-A4F7-26F06971DD54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F7DB-CA1F-4EFF-97D5-0274B7FAB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114A-E4C7-4A9F-B3D4-42920E4D6B62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3116-0304-4E79-B64D-D3D27639D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2074-99E8-4C8A-8626-7F15EBC76B35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AB6A7-6764-43BF-93C0-6599193A2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CB2D-6E29-43D8-A0A4-489E43D2118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54F6-937F-4FB8-8D72-568C900F0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A08C-FB7E-40AA-AFB4-759FA2DE5CEC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CAD98-8819-43A0-81AE-DF5E492D0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6C0A-8287-4F2B-B116-AB571C55E06E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F53A-116B-4E15-97AF-CDBEC0B8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A413-F43C-4BD5-99B2-EA82457D6C8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B301-50FB-4B7C-A98E-95115BC34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C3F3-5248-4BEF-A8A6-4973125BCC7D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D28A-CBDD-414B-9C9C-28DDB260D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93E4-319C-4119-9FA3-5841A10CFAD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7744-37ED-46FB-97F3-73B8BB26C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05F3-142F-4CED-8D67-A9D7F5D97BD3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7239-834C-40F1-8803-E8A4167AE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575FB-7743-4C72-9AA9-84305FB42DBC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DE5C-AC9E-41AF-8BA8-34E0FE59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CEDDD9-4CAF-4434-9BCB-08E9162DB5DE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FB185-1746-49FF-903C-1C8D096C8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21.jpeg"/><Relationship Id="rId17" Type="http://schemas.microsoft.com/office/2007/relationships/hdphoto" Target="../media/hdphoto11.wdp"/><Relationship Id="rId2" Type="http://schemas.openxmlformats.org/officeDocument/2006/relationships/image" Target="../media/image16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0.png"/><Relationship Id="rId3" Type="http://schemas.microsoft.com/office/2007/relationships/hdphoto" Target="../media/hdphoto12.wdp"/><Relationship Id="rId7" Type="http://schemas.openxmlformats.org/officeDocument/2006/relationships/image" Target="../media/image27.png"/><Relationship Id="rId12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9.png"/><Relationship Id="rId5" Type="http://schemas.microsoft.com/office/2007/relationships/hdphoto" Target="../media/hdphoto13.wdp"/><Relationship Id="rId10" Type="http://schemas.microsoft.com/office/2007/relationships/hdphoto" Target="../media/hdphoto15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microsoft.com/office/2007/relationships/hdphoto" Target="../media/hdphoto1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9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47813" y="2060575"/>
            <a:ext cx="6600825" cy="2190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latin typeface="Cambria" pitchFamily="18" charset="0"/>
              </a:rPr>
              <a:t>Мастер - класс </a:t>
            </a:r>
            <a:br>
              <a:rPr lang="ru-RU" sz="3600" b="1" smtClean="0">
                <a:latin typeface="Cambria" pitchFamily="18" charset="0"/>
              </a:rPr>
            </a:br>
            <a:r>
              <a:rPr lang="ru-RU" sz="3600" b="1" smtClean="0">
                <a:latin typeface="Cambria" pitchFamily="18" charset="0"/>
              </a:rPr>
              <a:t>как форма работы с родителями детей раннего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1063" y="4714875"/>
            <a:ext cx="3959225" cy="11255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В.В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Мякшина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учитель-дефектолог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А.С.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Сабаканова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педагог-психолог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С.А. Черкашина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учитель-логопед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813" y="692150"/>
            <a:ext cx="63373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№11 «Колокольчик»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Тутаевского муниципального района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1144" y="753513"/>
            <a:ext cx="3296517" cy="2259142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6" y="4145306"/>
            <a:ext cx="2634360" cy="2664296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0241" y="225697"/>
            <a:ext cx="2427424" cy="2373579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244244"/>
            <a:ext cx="3275856" cy="2377449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94" y="3606930"/>
            <a:ext cx="2224701" cy="2966267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170311"/>
            <a:ext cx="3203848" cy="2402886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1948">
            <a:off x="2545104" y="2866628"/>
            <a:ext cx="1580195" cy="1185147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788023" y="2204864"/>
            <a:ext cx="1512168" cy="1794574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1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20170130_105434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533" y="247882"/>
            <a:ext cx="1530246" cy="3168352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3212976"/>
            <a:ext cx="2448272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«Массаж рук массажером»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_20170130_10545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59832" y="233481"/>
            <a:ext cx="2664296" cy="3197155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_20170130_11135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240" y="188640"/>
            <a:ext cx="1830768" cy="3163169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27544" y="3212976"/>
            <a:ext cx="1440160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«Собери бусы»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_20170130_114210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20016" y="4457177"/>
            <a:ext cx="2936595" cy="1930152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0532" y="6337059"/>
            <a:ext cx="223224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«Прятки в аквагрунте»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40779" y="3665915"/>
            <a:ext cx="3672408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ребенком надо делать все через игру…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Б. Эльконин</a:t>
            </a:r>
          </a:p>
          <a:p>
            <a:pPr algn="ctr"/>
            <a:endParaRPr lang="ru-RU" dirty="0"/>
          </a:p>
        </p:txBody>
      </p:sp>
      <p:pic>
        <p:nvPicPr>
          <p:cNvPr id="13" name="Рисунок 12" descr="P_20170130_115447.jpg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23333" y="4797152"/>
            <a:ext cx="2289854" cy="1590177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544124" y="6309320"/>
            <a:ext cx="2448272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«Морская черепаха»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P_20170130_105246.jpg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4239" y="3680586"/>
            <a:ext cx="2080846" cy="2628733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494542" y="6242636"/>
            <a:ext cx="2160240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«Морская прогулка»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venez-aussi-visiter-mon-deuxi232me-site-809566.png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51" y="3543618"/>
            <a:ext cx="1073324" cy="770369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469049" y="188640"/>
            <a:ext cx="401172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С ВОДОЙ</a:t>
            </a:r>
          </a:p>
        </p:txBody>
      </p:sp>
    </p:spTree>
    <p:extLst>
      <p:ext uri="{BB962C8B-B14F-4D97-AF65-F5344CB8AC3E}">
        <p14:creationId xmlns:p14="http://schemas.microsoft.com/office/powerpoint/2010/main" val="32455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_20170130_113534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760507" cy="2952328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_20170130_11175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7858" y="476672"/>
            <a:ext cx="2808312" cy="2926513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_172f71_ab535b10_orig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796" y="1035340"/>
            <a:ext cx="1070234" cy="2376326"/>
          </a:xfrm>
          <a:prstGeom prst="rect">
            <a:avLst/>
          </a:prstGeom>
        </p:spPr>
      </p:pic>
      <p:pic>
        <p:nvPicPr>
          <p:cNvPr id="8" name="Рисунок 7" descr="0_1222f2_7436ffe8_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3299" y="0"/>
            <a:ext cx="1543229" cy="1543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3606" y="3645024"/>
            <a:ext cx="7735917" cy="3024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работы проводимой в течение нескольких лет, можно сделать вывод, что игры с водой является эффективным, и способствует достижению положительных результатов, 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 1 до3: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нормализуется мышечный тонус органов артикуляции и мелкой моторики у детей;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стимулируются двигательные функции артикуляционного аппарата;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активизируется речевая функция;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работоспособность;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соматическое состояние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1340768"/>
            <a:ext cx="8239973" cy="5589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А. Как организовать работу с детьми летом. Часть 1. Сфера, 2012.- 128с.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Баряева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 Б., Кондратьева С. Ю. Игры с водой // Дети с проблемами в развитии. 2004. № 1.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Баряева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Л.Б.,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Гаврилушкина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О.П. Игры-занятия с природным и рукотворным материалом. - СПб.: НОУ СОЮЗ, 2005.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Борисенко М.Г., Лукина Н.А.  «Наши пальчики играют» (развитие мелкой моторики от 0 до 3 лет).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.: Издательство: Паритет, 2003.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Коррекционная работа в обогащенной предметно-развивающей среде / Под ред. Л.Б.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Баряевой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СПб.: КАРО, 2006.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Новиковская О.А. Сборник развивающих игр с водой и песком для дошкольников.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.:«ДЕТСТВО - ПРЕСС», 2010 - 64с., ил.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Соколовская Н.В. Адаптация ребёнка к условиям детского сада.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Волгоград, Издательство «Учитель», 2008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Е. А. Сенсорное развитие детей раннего возраста : 1–3 года [Текст] : метод. пособие для педагогов дошкольных учреждений и родителей / Е. 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— М. : Гуманитарный изд. центр ВЛАДОС, 2016.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260648"/>
            <a:ext cx="2952328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 txBox="1">
            <a:spLocks/>
          </p:cNvSpPr>
          <p:nvPr/>
        </p:nvSpPr>
        <p:spPr bwMode="auto">
          <a:xfrm>
            <a:off x="1763713" y="620713"/>
            <a:ext cx="6600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ru-RU" sz="3600" b="1">
                <a:latin typeface="Cambria" pitchFamily="18" charset="0"/>
              </a:rPr>
              <a:t>Мастер-класс?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00063" y="1347788"/>
            <a:ext cx="7864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u="sng">
                <a:latin typeface="Cambria" pitchFamily="18" charset="0"/>
              </a:rPr>
              <a:t>Мастер–класс</a:t>
            </a:r>
            <a:r>
              <a:rPr lang="ru-RU">
                <a:latin typeface="Cambria" pitchFamily="18" charset="0"/>
              </a:rPr>
              <a:t> – это особая форма учебного занятия, которая основана на «практических» действиях показа и демонстрации творческого решения определенной познавательной и проблемной педагогической задачи.  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00063" y="3957638"/>
            <a:ext cx="7864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u="sng">
                <a:latin typeface="Cambria" pitchFamily="18" charset="0"/>
              </a:rPr>
              <a:t>Мастер–класс</a:t>
            </a:r>
            <a:r>
              <a:rPr lang="ru-RU">
                <a:latin typeface="Cambria" pitchFamily="18" charset="0"/>
              </a:rPr>
              <a:t> – это одно из эффективных средств передачи концептуальной идеи авторской педагогической системы. 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00063" y="2408238"/>
            <a:ext cx="7864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u="sng">
                <a:latin typeface="Cambria" pitchFamily="18" charset="0"/>
              </a:rPr>
              <a:t>Мастер–класс</a:t>
            </a:r>
            <a:r>
              <a:rPr lang="ru-RU">
                <a:latin typeface="Cambria" pitchFamily="18" charset="0"/>
              </a:rPr>
              <a:t> – это форма занятия, в которой сконцентрированы такие характеристики: вызов традиционной педагогике, личность учителя с новым мышлением, не сообщение знаний, а способ самостоятельного их построения с помощью всех участников занятия, плюрализм мнений и др.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500063" y="4672013"/>
            <a:ext cx="7864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u="sng">
                <a:latin typeface="Cambria" pitchFamily="18" charset="0"/>
              </a:rPr>
              <a:t>Мастер–класс</a:t>
            </a:r>
            <a:r>
              <a:rPr lang="ru-RU">
                <a:latin typeface="Cambria" pitchFamily="18" charset="0"/>
              </a:rPr>
              <a:t> – это особый  жанр обобщения и распространения педагогического опыта, представляющий собой фундаментально разработанный оригинальный метод или авторскую методику, опирающийся на свои принципы и имеющий определенную структуру.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avatars.mds.yandex.net/get-zen_doc/1222191/pub_5bd1a79145d57300ab3ce292_5bd1a794ba096b00acecb4cc/scale_120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431" y="1848237"/>
            <a:ext cx="243998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https://cdn4.imgbb.ru/bazar/15/154103/201602/13cff2a79e987d17969ac5e5270f2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16200"/>
            <a:ext cx="26257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https://img1.st.kloomba.com/img/used/2016/10/15/16/b/27904861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664075"/>
            <a:ext cx="27368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https://im0-tub-ru.yandex.net/i?id=646038e9f1fc49adf65755e5043e006b&amp;n=13&amp;exp=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2438" y="-9842"/>
            <a:ext cx="27479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https://dcrr1.pervroo-vitebsk.gov.by/files/00671/obj/140/16713/ico/%D0%BF%D0%B5%D0%B4%D0%B0%D0%B3%D0%BE%D0%B3%D0%B8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56540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316" y="169918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Цель:</a:t>
            </a:r>
            <a:r>
              <a:rPr lang="ru-RU" dirty="0" smtClean="0">
                <a:latin typeface="Cambria" panose="02040503050406030204" pitchFamily="18" charset="0"/>
                <a:ea typeface="Calibri" panose="020F0502020204030204" pitchFamily="34" charset="0"/>
              </a:rPr>
              <a:t> оказание ранней консультативной и коррекционно-развивающей психолого-педагогической помощи семьям, имеющим детей с особенностями в развитии.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3265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ПОСОБИЕ</a:t>
            </a:r>
            <a:endParaRPr lang="ru-RU" sz="105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развитию детей раннего возраста </a:t>
            </a:r>
            <a:endParaRPr lang="ru-RU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особенностями развития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играх со взрослым</a:t>
            </a:r>
            <a:endParaRPr lang="ru-RU" sz="105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316" y="2788713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742950" lvl="1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казать просветительскую поддержку в области развития и воспитания детей раннего возраста</a:t>
            </a:r>
          </a:p>
          <a:p>
            <a:pPr marL="742950" lvl="1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содействовать социализации семьи, воспитывающих детей раннего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316" y="446148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системности и последовательности обучения;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учёта психологических особенностей ребёнка;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опоры на сохранные психические процессы;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наглядности обучения;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индивидуального подхода;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доступности.</a:t>
            </a:r>
          </a:p>
        </p:txBody>
      </p:sp>
    </p:spTree>
    <p:extLst>
      <p:ext uri="{BB962C8B-B14F-4D97-AF65-F5344CB8AC3E}">
        <p14:creationId xmlns:p14="http://schemas.microsoft.com/office/powerpoint/2010/main" val="6017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3714750" y="1301205"/>
            <a:ext cx="457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побудить ребенка к повтору движений за взрослым.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3714750" y="2154238"/>
            <a:ext cx="4572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родителей: массажный мячик — эффективное средство развития кистей рук ребенка, движений его пальцев, разработки мышц. Закруглённые массажные шипы на поверхности мячика воздействуют на биологически-активные зоны кожи головы, туловища и конечностей, способствуют улучшению состояния всего организма. Большинство врачей, логопедов, педагогов говорят, что, развивая мелкую моторику малыша, развивается и его речь, в любом случае это полезно ребенку, приятно и очень интересно.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3201988" y="696913"/>
            <a:ext cx="10144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u="sng">
                <a:latin typeface="Cambria" pitchFamily="18" charset="0"/>
              </a:rPr>
              <a:t>Мячик</a:t>
            </a:r>
            <a:endParaRPr lang="ru-RU" sz="1600">
              <a:latin typeface="Cambria" pitchFamily="18" charset="0"/>
            </a:endParaRPr>
          </a:p>
        </p:txBody>
      </p:sp>
      <p:pic>
        <p:nvPicPr>
          <p:cNvPr id="22532" name="Picture 2" descr="https://images.ru.prom.st/391697762_w640_h640_massazhnyj-myach-yozhi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3230563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116013"/>
            <a:ext cx="4572000" cy="5507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latin typeface="Times New Roman" pitchFamily="18" charset="0"/>
              </a:rPr>
              <a:t>Задачи: </a:t>
            </a:r>
            <a:endParaRPr lang="ru-RU" sz="1400" dirty="0">
              <a:latin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itchFamily="18" charset="0"/>
              </a:rPr>
              <a:t>- развивать умения переносить знакомые действия с куклой в новые игровые ситуации, выполнять действия в соответствии с </a:t>
            </a:r>
            <a:r>
              <a:rPr lang="ru-RU" dirty="0" smtClean="0">
                <a:latin typeface="Times New Roman" pitchFamily="18" charset="0"/>
              </a:rPr>
              <a:t>ролью;</a:t>
            </a:r>
            <a:endParaRPr lang="ru-RU" sz="1400" dirty="0">
              <a:latin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itchFamily="18" charset="0"/>
              </a:rPr>
              <a:t>- закреплять знания детей о зимней одежде (кофта, шапка, штаны, куртка, шарф);</a:t>
            </a:r>
            <a:endParaRPr lang="ru-RU" sz="1400" dirty="0">
              <a:latin typeface="Calibri" pitchFamily="34" charset="0"/>
            </a:endParaRPr>
          </a:p>
          <a:p>
            <a:pPr algn="just">
              <a:lnSpc>
                <a:spcPct val="115000"/>
              </a:lnSpc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учить одевать самостоятельно отдельные предметы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одежды.</a:t>
            </a:r>
            <a:endParaRPr lang="ru-RU" sz="1400" dirty="0">
              <a:latin typeface="Calibri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Для родителей: проговаривать с детьми название одежды при одевании – сейчас надеваем штаны, и так далее; поддерживать последовательность одевания; разрешать детям самим одеваться; озвучивать причинно-следственные связи; предложить родителям алгоритм одевания.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979738" y="692150"/>
            <a:ext cx="32273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</a:rPr>
              <a:t>Оденем Катю на прогулку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23555" name="Picture 2" descr="https://cdn1.imgbb.ru/user/133/1334599/201807/ddf8699fc62f61b18ddd1a7f7366d43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6988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187624" y="620688"/>
            <a:ext cx="7632848" cy="5760640"/>
          </a:xfrm>
          <a:prstGeom prst="roundRect">
            <a:avLst/>
          </a:prstGeom>
          <a:noFill/>
          <a:ln w="38100" cmpd="thickThin">
            <a:solidFill>
              <a:srgbClr val="C00000"/>
            </a:solidFill>
            <a:prstDash val="solid"/>
            <a:miter lim="800000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«Воде была дана волшебная власть стать соком жизни на земле»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Леонардо да Винчи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нет ничего более покорного и слабого, чем вода.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не менее, нет ничего жесткого и сильного, что может превзойти ее.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Лао-Цзы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Акватерапия</a:t>
            </a:r>
            <a:r>
              <a:rPr kumimoji="0" lang="ru-RU" sz="4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это метод коррекции различного рода нарушений в развитии детей, при котором применяется вода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76872"/>
            <a:ext cx="273127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552728" cy="13681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применения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 с водой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работе учителя-логопеда ДОУ: -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коррекционно-развивающей и профилактической работы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раннего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2636912"/>
            <a:ext cx="7776864" cy="295232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lvl="0" indent="-17145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совершенствовать мелкую и артикуляционную моторику, нормализовать мышечный тонус;</a:t>
            </a:r>
          </a:p>
          <a:p>
            <a:pPr marL="171450" lvl="0" indent="-17145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правильное речевое дыхание;</a:t>
            </a:r>
          </a:p>
          <a:p>
            <a:pPr marL="171450" lvl="0" indent="-17145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зрительно – моторную координацию;</a:t>
            </a:r>
          </a:p>
          <a:p>
            <a:pPr marL="171450" lvl="0" indent="-17145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формировать оздоровительные процессы в организме;</a:t>
            </a:r>
          </a:p>
          <a:p>
            <a:pPr marL="171450" lvl="0" indent="-17145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стабилизировать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-эмоциональное состояние;</a:t>
            </a:r>
          </a:p>
          <a:p>
            <a:pPr marL="171450" lvl="0" indent="-17145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среди воспитателей и родителей (законных представителей) в вопросах развития и воспитания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раннего дошкольного возраста</a:t>
            </a:r>
          </a:p>
        </p:txBody>
      </p:sp>
      <p:pic>
        <p:nvPicPr>
          <p:cNvPr id="4" name="Рисунок 3" descr="p34_0d20aecd489787831546bbc6016e75f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699" y="908720"/>
            <a:ext cx="1008112" cy="140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owel-clip-art-929443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7786"/>
            <a:ext cx="1928598" cy="1771054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toyway.ru/upload/iblock/4c2/4c216c8632a7cc2d8fee42d5f15ad59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661621" cy="2448272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_20170130_120154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5988" y="1713423"/>
            <a:ext cx="3960440" cy="2160240"/>
          </a:xfrm>
          <a:prstGeom prst="rect">
            <a:avLst/>
          </a:prstGeom>
          <a:ln w="28575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850581"/>
            <a:ext cx="792088" cy="1885923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770984" cy="12101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12360" y="1713423"/>
            <a:ext cx="792088" cy="1885923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62" y="4736337"/>
            <a:ext cx="2647588" cy="1985691"/>
          </a:xfrm>
          <a:prstGeom prst="rect">
            <a:avLst/>
          </a:prstGeom>
          <a:ln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005062"/>
            <a:ext cx="3578340" cy="2683755"/>
          </a:xfrm>
          <a:prstGeom prst="rect">
            <a:avLst/>
          </a:prstGeom>
          <a:ln w="19050">
            <a:solidFill>
              <a:srgbClr val="ED23B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9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611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Мастер - класс  как форма работы с родителями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применения игр с водой в работе учителя-логопеда ДОУ: - повышение эффективности коррекционно-развивающей и профилактической работы с детьми раннего  дошкольного возраста </vt:lpstr>
      <vt:lpstr>ОБОРУДОВАНИЕ</vt:lpstr>
      <vt:lpstr>Презентация PowerPoint</vt:lpstr>
      <vt:lpstr>ИГРЫ С ВОДОЙ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Наталья Николаевна Новикова</cp:lastModifiedBy>
  <cp:revision>29</cp:revision>
  <dcterms:created xsi:type="dcterms:W3CDTF">2015-05-03T06:58:13Z</dcterms:created>
  <dcterms:modified xsi:type="dcterms:W3CDTF">2020-11-06T10:20:50Z</dcterms:modified>
</cp:coreProperties>
</file>