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532F5-8DDC-4321-BE53-1FF973023736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99E950EB-4DA7-44E6-ABB2-FEC6148BEB03}">
      <dgm:prSet phldrT="[Текст]" phldr="1"/>
      <dgm:spPr/>
      <dgm:t>
        <a:bodyPr/>
        <a:lstStyle/>
        <a:p>
          <a:endParaRPr lang="ru-RU"/>
        </a:p>
      </dgm:t>
    </dgm:pt>
    <dgm:pt modelId="{6FE07ABF-FB2C-48B2-9AC6-A897D030A1EB}" type="parTrans" cxnId="{A1A4413C-EE2F-49A8-9E39-B465E86833A3}">
      <dgm:prSet/>
      <dgm:spPr/>
      <dgm:t>
        <a:bodyPr/>
        <a:lstStyle/>
        <a:p>
          <a:endParaRPr lang="ru-RU"/>
        </a:p>
      </dgm:t>
    </dgm:pt>
    <dgm:pt modelId="{CADAF108-1099-4CD2-B448-85491271D08C}" type="sibTrans" cxnId="{A1A4413C-EE2F-49A8-9E39-B465E86833A3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ru-RU"/>
        </a:p>
      </dgm:t>
    </dgm:pt>
    <dgm:pt modelId="{E28E8E35-34F9-43CC-980C-8A0C8C193EA9}" type="pres">
      <dgm:prSet presAssocID="{250532F5-8DDC-4321-BE53-1FF973023736}" presName="Name0" presStyleCnt="0">
        <dgm:presLayoutVars>
          <dgm:chMax val="7"/>
          <dgm:chPref val="7"/>
          <dgm:dir/>
        </dgm:presLayoutVars>
      </dgm:prSet>
      <dgm:spPr/>
    </dgm:pt>
    <dgm:pt modelId="{CB3217FD-17AF-4AD7-8F32-FBCF74289DB5}" type="pres">
      <dgm:prSet presAssocID="{250532F5-8DDC-4321-BE53-1FF973023736}" presName="Name1" presStyleCnt="0"/>
      <dgm:spPr/>
    </dgm:pt>
    <dgm:pt modelId="{78F6B975-0FBC-4653-96C8-ECDBDBA2CE31}" type="pres">
      <dgm:prSet presAssocID="{CADAF108-1099-4CD2-B448-85491271D08C}" presName="picture_1" presStyleCnt="0"/>
      <dgm:spPr/>
    </dgm:pt>
    <dgm:pt modelId="{2E140D46-D696-433E-B85D-08F0847BB873}" type="pres">
      <dgm:prSet presAssocID="{CADAF108-1099-4CD2-B448-85491271D08C}" presName="pictureRepeatNode" presStyleLbl="alignImgPlace1" presStyleIdx="0" presStyleCnt="1"/>
      <dgm:spPr/>
      <dgm:t>
        <a:bodyPr/>
        <a:lstStyle/>
        <a:p>
          <a:endParaRPr lang="ru-RU"/>
        </a:p>
      </dgm:t>
    </dgm:pt>
    <dgm:pt modelId="{96F27227-27BC-4977-B31C-A72F670030C3}" type="pres">
      <dgm:prSet presAssocID="{99E950EB-4DA7-44E6-ABB2-FEC6148BEB03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C26004-E83F-4E9E-BA1D-806010D76DB7}" type="presOf" srcId="{250532F5-8DDC-4321-BE53-1FF973023736}" destId="{E28E8E35-34F9-43CC-980C-8A0C8C193EA9}" srcOrd="0" destOrd="0" presId="urn:microsoft.com/office/officeart/2008/layout/CircularPictureCallout"/>
    <dgm:cxn modelId="{712E5BA1-688C-40EF-A1DE-58B18BF5D048}" type="presOf" srcId="{99E950EB-4DA7-44E6-ABB2-FEC6148BEB03}" destId="{96F27227-27BC-4977-B31C-A72F670030C3}" srcOrd="0" destOrd="0" presId="urn:microsoft.com/office/officeart/2008/layout/CircularPictureCallout"/>
    <dgm:cxn modelId="{A1A4413C-EE2F-49A8-9E39-B465E86833A3}" srcId="{250532F5-8DDC-4321-BE53-1FF973023736}" destId="{99E950EB-4DA7-44E6-ABB2-FEC6148BEB03}" srcOrd="0" destOrd="0" parTransId="{6FE07ABF-FB2C-48B2-9AC6-A897D030A1EB}" sibTransId="{CADAF108-1099-4CD2-B448-85491271D08C}"/>
    <dgm:cxn modelId="{4FAD1AAF-CAB3-4D7C-B976-B88AD4CE8FE8}" type="presOf" srcId="{CADAF108-1099-4CD2-B448-85491271D08C}" destId="{2E140D46-D696-433E-B85D-08F0847BB873}" srcOrd="0" destOrd="0" presId="urn:microsoft.com/office/officeart/2008/layout/CircularPictureCallout"/>
    <dgm:cxn modelId="{7830C698-CDE1-459C-A969-84038C4DD13A}" type="presParOf" srcId="{E28E8E35-34F9-43CC-980C-8A0C8C193EA9}" destId="{CB3217FD-17AF-4AD7-8F32-FBCF74289DB5}" srcOrd="0" destOrd="0" presId="urn:microsoft.com/office/officeart/2008/layout/CircularPictureCallout"/>
    <dgm:cxn modelId="{2AAA06D9-B230-4096-9501-8086DCB40D4F}" type="presParOf" srcId="{CB3217FD-17AF-4AD7-8F32-FBCF74289DB5}" destId="{78F6B975-0FBC-4653-96C8-ECDBDBA2CE31}" srcOrd="0" destOrd="0" presId="urn:microsoft.com/office/officeart/2008/layout/CircularPictureCallout"/>
    <dgm:cxn modelId="{6762D30A-D371-451E-8340-3DFE80FA657D}" type="presParOf" srcId="{78F6B975-0FBC-4653-96C8-ECDBDBA2CE31}" destId="{2E140D46-D696-433E-B85D-08F0847BB873}" srcOrd="0" destOrd="0" presId="urn:microsoft.com/office/officeart/2008/layout/CircularPictureCallout"/>
    <dgm:cxn modelId="{8DA97322-9934-44FD-B1A9-566037673733}" type="presParOf" srcId="{CB3217FD-17AF-4AD7-8F32-FBCF74289DB5}" destId="{96F27227-27BC-4977-B31C-A72F670030C3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5F4C71D-9A36-4DC0-B7FB-6BD677A1DF87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7A8A5C6-5784-4902-BDA6-3D72471C34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517232"/>
            <a:ext cx="3312368" cy="792088"/>
          </a:xfrm>
        </p:spPr>
        <p:txBody>
          <a:bodyPr>
            <a:normAutofit/>
          </a:bodyPr>
          <a:lstStyle/>
          <a:p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Старостина Галина Евгеньевна,</a:t>
            </a:r>
          </a:p>
          <a:p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председатель коллегии адвокатов</a:t>
            </a:r>
          </a:p>
          <a:p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«Академия правовой защиты»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140968"/>
            <a:ext cx="7344816" cy="187220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обследования условий жизни несовершеннолетних</a:t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и их семей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0648"/>
            <a:ext cx="7128792" cy="256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764704"/>
            <a:ext cx="8260672" cy="683095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Оценка жилищно-бытовых и имущественных условий жизни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оценке жизни ребенка необходимо учитывать: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Структуру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семьи, а именно: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дохода (доходы родителей и иных членов семьи, алименты, пенсии, пособия, иные социальные выплаты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Среднемесячный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среднедушевой доход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имуществе и имущественных правах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Достаточность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семьи для обеспечения основных потребностей ребенка (продукты питания, одежда и обувь, медицинское обслуживание, игрушки и игры, печатная и аудиовизуальная продукция, школьно-письменные и канцелярские принадлежности и так далее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90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Обстоятельства, подлежащие выявлению в ходе обследования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800" dirty="0" smtClean="0"/>
              <a:t>Обстоятельства, </a:t>
            </a:r>
            <a:r>
              <a:rPr lang="ru-RU" sz="1800" dirty="0"/>
              <a:t>которые создают угрозу жизни и здоровью ребенка, его физическому и нравственному развитию либо нарушают его права и охраняемые законом </a:t>
            </a:r>
            <a:r>
              <a:rPr lang="ru-RU" sz="1800" dirty="0" smtClean="0"/>
              <a:t>интересы </a:t>
            </a:r>
          </a:p>
          <a:p>
            <a:pPr marL="514350" indent="-514350">
              <a:buAutoNum type="arabicPeriod"/>
            </a:pPr>
            <a:endParaRPr lang="ru-RU" sz="1800" dirty="0" smtClean="0"/>
          </a:p>
          <a:p>
            <a:pPr marL="514350" indent="-514350">
              <a:buAutoNum type="arabicPeriod"/>
            </a:pPr>
            <a:r>
              <a:rPr lang="ru-RU" sz="1800" dirty="0"/>
              <a:t>Ф</a:t>
            </a:r>
            <a:r>
              <a:rPr lang="ru-RU" sz="1800" dirty="0" smtClean="0"/>
              <a:t>акты </a:t>
            </a:r>
            <a:r>
              <a:rPr lang="ru-RU" sz="1800" dirty="0"/>
              <a:t>пренебрежительного, жестокого, грубого, унижающего человеческое достоинство обращения, оскорбления или эксплуатации ребенка, физического или психического насилия над ребенком, покушения на его половую </a:t>
            </a:r>
            <a:r>
              <a:rPr lang="ru-RU" sz="1800" dirty="0" smtClean="0"/>
              <a:t>неприкосновенность</a:t>
            </a:r>
            <a:endParaRPr lang="ru-RU" sz="1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162270"/>
            <a:ext cx="1946034" cy="23187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421" y="4175849"/>
            <a:ext cx="1946034" cy="23187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162270"/>
            <a:ext cx="1946034" cy="23187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75849"/>
            <a:ext cx="1946034" cy="231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</a:t>
            </a:r>
            <a:r>
              <a:rPr lang="ru-RU" dirty="0" smtClean="0"/>
              <a:t>ормы получения сведений в процессе обследования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Б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еседа </a:t>
            </a: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с 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ребенком</a:t>
            </a:r>
          </a:p>
          <a:p>
            <a:pPr marL="514350" indent="-514350" algn="just">
              <a:buAutoNum type="arabicPeriod"/>
            </a:pP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Беседа </a:t>
            </a: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с 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родителями ребенка и </a:t>
            </a: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другими членами 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семьи</a:t>
            </a:r>
          </a:p>
          <a:p>
            <a:pPr marL="514350" indent="-514350" algn="just">
              <a:buAutoNum type="arabicPeriod"/>
            </a:pP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Опрос </a:t>
            </a: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лиц, располагающих данными о взаимоотношениях родителей с ребенком, их поведении в 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быту</a:t>
            </a:r>
          </a:p>
          <a:p>
            <a:pPr marL="514350" indent="-514350" algn="just">
              <a:buAutoNum type="arabicPeriod"/>
            </a:pP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Наблюдение</a:t>
            </a:r>
          </a:p>
          <a:p>
            <a:pPr marL="514350" indent="-514350" algn="just">
              <a:buAutoNum type="arabicPeriod"/>
            </a:pP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зучение </a:t>
            </a:r>
            <a:r>
              <a:rPr lang="ru-RU" sz="2300" dirty="0">
                <a:solidFill>
                  <a:schemeClr val="bg2">
                    <a:lumMod val="25000"/>
                  </a:schemeClr>
                </a:solidFill>
              </a:rPr>
              <a:t>документов, учебных и творческих работ ребенка </a:t>
            </a: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и другие</a:t>
            </a:r>
          </a:p>
          <a:p>
            <a:pPr marL="0" indent="0" algn="just">
              <a:buNone/>
            </a:pPr>
            <a:endParaRPr lang="ru-RU" sz="23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! При </a:t>
            </a:r>
            <a:r>
              <a:rPr lang="ru-RU" sz="2300" b="1" dirty="0">
                <a:solidFill>
                  <a:schemeClr val="bg2">
                    <a:lumMod val="25000"/>
                  </a:schemeClr>
                </a:solidFill>
              </a:rPr>
              <a:t>проведении обследования обеспечивается конфиденциальность персональных данных граждан.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30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Результат обследования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Акт </a:t>
            </a:r>
            <a:r>
              <a:rPr lang="ru-RU" sz="1600" dirty="0"/>
              <a:t>обследования условий жизни несовершеннолетнего гражданина и его семьи </a:t>
            </a:r>
            <a:r>
              <a:rPr lang="ru-RU" sz="1600" dirty="0" smtClean="0"/>
              <a:t>долен содержать:</a:t>
            </a:r>
          </a:p>
          <a:p>
            <a:pPr marL="514350" indent="-514350">
              <a:buAutoNum type="arabicPeriod"/>
            </a:pPr>
            <a:r>
              <a:rPr lang="ru-RU" sz="1600" dirty="0"/>
              <a:t>О</a:t>
            </a:r>
            <a:r>
              <a:rPr lang="ru-RU" sz="1600" dirty="0" smtClean="0"/>
              <a:t>ценку </a:t>
            </a:r>
            <a:r>
              <a:rPr lang="ru-RU" sz="1600" dirty="0"/>
              <a:t>выявленных в ходе обследования </a:t>
            </a:r>
            <a:r>
              <a:rPr lang="ru-RU" sz="1600" dirty="0" smtClean="0"/>
              <a:t>вышерассмотренных обстоятельств</a:t>
            </a:r>
          </a:p>
          <a:p>
            <a:pPr marL="514350" indent="-514350">
              <a:buAutoNum type="arabicPeriod"/>
            </a:pPr>
            <a:r>
              <a:rPr lang="ru-RU" sz="1600" dirty="0" smtClean="0"/>
              <a:t>Выводы </a:t>
            </a:r>
            <a:r>
              <a:rPr lang="ru-RU" sz="1600" dirty="0"/>
              <a:t>о наличии условий, представляющих угрозу жизни или здоровью ребенка либо препятствующих его нормальному воспитанию и </a:t>
            </a:r>
            <a:r>
              <a:rPr lang="ru-RU" sz="1600" dirty="0" smtClean="0"/>
              <a:t>развитию</a:t>
            </a:r>
          </a:p>
          <a:p>
            <a:pPr marL="514350" indent="-514350">
              <a:buAutoNum type="arabicPeriod"/>
            </a:pPr>
            <a:r>
              <a:rPr lang="ru-RU" sz="1600" dirty="0"/>
              <a:t>В</a:t>
            </a:r>
            <a:r>
              <a:rPr lang="ru-RU" sz="1600" dirty="0" smtClean="0"/>
              <a:t>ыводы </a:t>
            </a:r>
            <a:r>
              <a:rPr lang="ru-RU" sz="1600" dirty="0"/>
              <a:t>о наличии обстоятельств, свидетельствующих об отсутствии родительского попечения над </a:t>
            </a:r>
            <a:r>
              <a:rPr lang="ru-RU" sz="1600" dirty="0" smtClean="0"/>
              <a:t>ребенком</a:t>
            </a:r>
          </a:p>
          <a:p>
            <a:pPr marL="514350" indent="-514350">
              <a:buAutoNum type="arabicPeriod"/>
            </a:pPr>
            <a:r>
              <a:rPr lang="ru-RU" sz="1600" dirty="0"/>
              <a:t>Р</a:t>
            </a:r>
            <a:r>
              <a:rPr lang="ru-RU" sz="1600" dirty="0" smtClean="0"/>
              <a:t>екомендации </a:t>
            </a:r>
            <a:r>
              <a:rPr lang="ru-RU" sz="1600" dirty="0"/>
              <a:t>о форме защиты прав и законных интересов ребенка.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051720" y="4509120"/>
          <a:ext cx="4680520" cy="2182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93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792088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проведения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 условий жизни несовершеннолетних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и их семей</a:t>
            </a:r>
            <a:r>
              <a:rPr lang="ru-RU" sz="4000" dirty="0">
                <a:solidFill>
                  <a:prstClr val="black"/>
                </a:solidFill>
              </a:rPr>
              <a:t/>
            </a:r>
            <a:br>
              <a:rPr lang="ru-RU" sz="4000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обстоятельств, свидетельствующих об отсутствии родительского попечения над несовершеннолетним гражданином (далее - ребенок, дети) 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случаях:</a:t>
            </a:r>
          </a:p>
          <a:p>
            <a:pPr marL="0" indent="0" algn="just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смерти родителей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родительских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их в родительских правах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недееспособными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родителей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от воспитания детей или от защиты их прав и интересов, в том числе при отказе родителей взять своих детей из образовательных организаций, медицинских организаций, организаций, оказывающих социальные услуги, или аналогичных организаций,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 действиями или бездействием родителей условий, представляющих угрозу жизни или здоровью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либо препятствующих их нормальному воспитанию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других случаях отсутствия родительского попечения.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4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 условий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несовершеннолетних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и их семей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Уровень обеспечения основных потребностей ребенка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Семейное </a:t>
            </a:r>
            <a:r>
              <a:rPr lang="ru-RU" dirty="0"/>
              <a:t>окружение </a:t>
            </a:r>
            <a:r>
              <a:rPr lang="ru-RU" dirty="0" smtClean="0"/>
              <a:t>ребенка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Жилищно-бытовые </a:t>
            </a:r>
            <a:r>
              <a:rPr lang="ru-RU" dirty="0"/>
              <a:t>и имущественные </a:t>
            </a:r>
            <a:r>
              <a:rPr lang="ru-RU" dirty="0" smtClean="0"/>
              <a:t>условия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Наличие </a:t>
            </a:r>
            <a:r>
              <a:rPr lang="ru-RU" dirty="0"/>
              <a:t>обстоятельств, которые создают угрозу </a:t>
            </a:r>
            <a:r>
              <a:rPr lang="ru-RU" dirty="0" smtClean="0"/>
              <a:t>для ребенка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581128"/>
            <a:ext cx="378042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0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dirty="0" smtClean="0">
                <a:ea typeface="+mn-ea"/>
                <a:cs typeface="+mn-cs"/>
              </a:rPr>
              <a:t>Критерии определения уровня </a:t>
            </a:r>
            <a:r>
              <a:rPr lang="ru-RU" sz="2500" dirty="0">
                <a:ea typeface="+mn-ea"/>
                <a:cs typeface="+mn-cs"/>
              </a:rPr>
              <a:t>обеспечения основных потребностей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1</a:t>
            </a:r>
            <a:r>
              <a:rPr lang="ru-RU" dirty="0" smtClean="0"/>
              <a:t>. Состояние здоровья ребенка, а именно: 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общая </a:t>
            </a:r>
            <a:r>
              <a:rPr lang="ru-RU" dirty="0"/>
              <a:t>визуальная оценка уровня физического развития и его соответствие возрасту </a:t>
            </a:r>
            <a:r>
              <a:rPr lang="ru-RU" dirty="0" smtClean="0"/>
              <a:t>ребенка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наличие заболеваний, особых потребностей в медицинском обслуживании, лекарственном </a:t>
            </a:r>
            <a:r>
              <a:rPr lang="ru-RU" dirty="0" smtClean="0"/>
              <a:t>обеспечении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наличие признаков физического и (или) психического насилия над ребенком.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79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dirty="0"/>
              <a:t>Критерии определения уровня обеспечения основных потребностей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735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2</a:t>
            </a:r>
            <a:r>
              <a:rPr lang="ru-RU" sz="1800" dirty="0" smtClean="0"/>
              <a:t>. Внешний вид</a:t>
            </a:r>
            <a:r>
              <a:rPr lang="ru-RU" sz="1800" dirty="0"/>
              <a:t> </a:t>
            </a:r>
            <a:r>
              <a:rPr lang="ru-RU" sz="1800" dirty="0" smtClean="0"/>
              <a:t>ребенка, а именно: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algn="just"/>
            <a:r>
              <a:rPr lang="ru-RU" sz="1800" dirty="0" smtClean="0"/>
              <a:t>соблюдение </a:t>
            </a:r>
            <a:r>
              <a:rPr lang="ru-RU" sz="1800" dirty="0"/>
              <a:t>норм личной гигиены </a:t>
            </a:r>
            <a:r>
              <a:rPr lang="ru-RU" sz="1800" dirty="0" smtClean="0"/>
              <a:t>ребенка</a:t>
            </a:r>
          </a:p>
          <a:p>
            <a:pPr algn="just"/>
            <a:r>
              <a:rPr lang="ru-RU" sz="1800" dirty="0" smtClean="0"/>
              <a:t>наличие</a:t>
            </a:r>
            <a:r>
              <a:rPr lang="ru-RU" sz="1800" dirty="0"/>
              <a:t>, качество и состояние одежды и обуви, ее соответствие сезону, а также возрасту и полу ребенка </a:t>
            </a:r>
            <a:endParaRPr lang="ru-RU" sz="1800" dirty="0" smtClean="0"/>
          </a:p>
          <a:p>
            <a:pPr algn="just"/>
            <a:r>
              <a:rPr lang="ru-RU" sz="1800" dirty="0" smtClean="0"/>
              <a:t>и </a:t>
            </a:r>
            <a:r>
              <a:rPr lang="ru-RU" sz="1800" dirty="0"/>
              <a:t>так </a:t>
            </a:r>
            <a:r>
              <a:rPr lang="ru-RU" sz="1800" dirty="0" smtClean="0"/>
              <a:t>далее</a:t>
            </a:r>
            <a:endParaRPr lang="ru-RU" sz="1800" dirty="0"/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/>
              <a:t>3</a:t>
            </a:r>
            <a:r>
              <a:rPr lang="ru-RU" sz="1800" dirty="0" smtClean="0"/>
              <a:t>. Социальная адаптация ребенка, а именно: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algn="just"/>
            <a:r>
              <a:rPr lang="ru-RU" sz="1800" dirty="0" smtClean="0"/>
              <a:t>наличие </a:t>
            </a:r>
            <a:r>
              <a:rPr lang="ru-RU" sz="1800" dirty="0"/>
              <a:t>навыков общения с </a:t>
            </a:r>
            <a:r>
              <a:rPr lang="ru-RU" sz="1800" dirty="0" smtClean="0"/>
              <a:t>окружающими в соответствии с возрастом и индивидуальными особенностями развития ребенка</a:t>
            </a:r>
          </a:p>
          <a:p>
            <a:pPr algn="just"/>
            <a:r>
              <a:rPr lang="ru-RU" sz="1800" dirty="0" smtClean="0"/>
              <a:t>наличие </a:t>
            </a:r>
            <a:r>
              <a:rPr lang="ru-RU" sz="1800" dirty="0"/>
              <a:t>навыков самообслуживания в соответствии с возрастом и индивидуальными особенностями развития </a:t>
            </a:r>
            <a:r>
              <a:rPr lang="ru-RU" sz="1800" dirty="0" smtClean="0"/>
              <a:t>ребенка</a:t>
            </a:r>
          </a:p>
          <a:p>
            <a:pPr algn="just"/>
            <a:r>
              <a:rPr lang="ru-RU" sz="1800" dirty="0" smtClean="0"/>
              <a:t>адекватность </a:t>
            </a:r>
            <a:r>
              <a:rPr lang="ru-RU" sz="1800" dirty="0"/>
              <a:t>поведения ребенка в различной обстановке </a:t>
            </a:r>
            <a:endParaRPr lang="ru-RU" sz="1800" dirty="0" smtClean="0"/>
          </a:p>
          <a:p>
            <a:pPr algn="just"/>
            <a:r>
              <a:rPr lang="ru-RU" sz="1800" dirty="0" smtClean="0"/>
              <a:t>и </a:t>
            </a:r>
            <a:r>
              <a:rPr lang="ru-RU" sz="1800" dirty="0"/>
              <a:t>так </a:t>
            </a:r>
            <a:r>
              <a:rPr lang="ru-RU" sz="1800" dirty="0" smtClean="0"/>
              <a:t>далее</a:t>
            </a:r>
            <a:endParaRPr lang="ru-RU" sz="1800" dirty="0"/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4769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dirty="0"/>
              <a:t>Критерии определения уровня обеспечения основных потребностей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4. Воспитание </a:t>
            </a:r>
            <a:r>
              <a:rPr lang="ru-RU" sz="1600" dirty="0"/>
              <a:t>и </a:t>
            </a:r>
            <a:r>
              <a:rPr lang="ru-RU" sz="1600" dirty="0" smtClean="0"/>
              <a:t>образование ребенка, а именно:</a:t>
            </a:r>
          </a:p>
          <a:p>
            <a:r>
              <a:rPr lang="ru-RU" sz="1600" dirty="0" smtClean="0"/>
              <a:t>форма </a:t>
            </a:r>
            <a:r>
              <a:rPr lang="ru-RU" sz="1600" dirty="0"/>
              <a:t>освоения образовательных </a:t>
            </a:r>
            <a:r>
              <a:rPr lang="ru-RU" sz="1600" dirty="0" smtClean="0"/>
              <a:t>программ </a:t>
            </a:r>
          </a:p>
          <a:p>
            <a:r>
              <a:rPr lang="ru-RU" sz="1600" dirty="0" smtClean="0"/>
              <a:t>посещение </a:t>
            </a:r>
            <a:r>
              <a:rPr lang="ru-RU" sz="1600" dirty="0"/>
              <a:t>образовательных учреждений, в том числе учреждений дополнительного образования </a:t>
            </a:r>
            <a:r>
              <a:rPr lang="ru-RU" sz="1600" dirty="0" smtClean="0"/>
              <a:t>детей</a:t>
            </a:r>
          </a:p>
          <a:p>
            <a:r>
              <a:rPr lang="ru-RU" sz="1600" dirty="0" smtClean="0"/>
              <a:t>успехи </a:t>
            </a:r>
            <a:r>
              <a:rPr lang="ru-RU" sz="1600" dirty="0"/>
              <a:t>и проблемы в освоении образовательных программ в соответствии с возрастом и индивидуальными особенностями развития </a:t>
            </a:r>
            <a:r>
              <a:rPr lang="ru-RU" sz="1600" dirty="0" smtClean="0"/>
              <a:t>ребенка</a:t>
            </a:r>
          </a:p>
          <a:p>
            <a:r>
              <a:rPr lang="ru-RU" sz="1600" dirty="0" smtClean="0"/>
              <a:t>режим </a:t>
            </a:r>
            <a:r>
              <a:rPr lang="ru-RU" sz="1600" dirty="0"/>
              <a:t>дня ребенка (режим сна, питания, их соответствие возрасту и индивидуальным особенностям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организация </a:t>
            </a:r>
            <a:r>
              <a:rPr lang="ru-RU" sz="1600" dirty="0"/>
              <a:t>свободного времени и отдыха </a:t>
            </a:r>
            <a:r>
              <a:rPr lang="ru-RU" sz="1600" dirty="0" smtClean="0"/>
              <a:t>ребенка</a:t>
            </a:r>
          </a:p>
          <a:p>
            <a:r>
              <a:rPr lang="ru-RU" sz="1600" dirty="0" smtClean="0"/>
              <a:t>наличие </a:t>
            </a:r>
            <a:r>
              <a:rPr lang="ru-RU" sz="1600" dirty="0"/>
              <a:t>развивающей и обучающей среды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5. Обеспечение безопасности ребенка, а именно:</a:t>
            </a:r>
          </a:p>
          <a:p>
            <a:r>
              <a:rPr lang="ru-RU" sz="1600" dirty="0" smtClean="0"/>
              <a:t>отсутствие </a:t>
            </a:r>
            <a:r>
              <a:rPr lang="ru-RU" sz="1600" dirty="0"/>
              <a:t>доступа к опасным предметам в быту, медикаментам, электроприборам, газу и </a:t>
            </a:r>
            <a:r>
              <a:rPr lang="ru-RU" sz="1600" dirty="0" smtClean="0"/>
              <a:t>т.п.</a:t>
            </a:r>
          </a:p>
          <a:p>
            <a:r>
              <a:rPr lang="ru-RU" sz="1600" dirty="0" smtClean="0"/>
              <a:t>риск </a:t>
            </a:r>
            <a:r>
              <a:rPr lang="ru-RU" sz="1600" dirty="0"/>
              <a:t>нанесения ребенку вреда как в домашних условиях, так и вне дома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6. Удовлетворение </a:t>
            </a:r>
            <a:r>
              <a:rPr lang="ru-RU" sz="1600" dirty="0"/>
              <a:t>эмоциональных потребностей </a:t>
            </a:r>
            <a:r>
              <a:rPr lang="ru-RU" sz="1600" dirty="0" smtClean="0"/>
              <a:t>ребенка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558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60672" cy="144016"/>
          </a:xfrm>
        </p:spPr>
        <p:txBody>
          <a:bodyPr>
            <a:normAutofit fontScale="90000"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  <a:t>Критерии оценки семейного окружения 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  <a:t>ребенка</a:t>
            </a:r>
            <a:r>
              <a:rPr lang="ru-RU" sz="3000" dirty="0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  <a:t/>
            </a:r>
            <a:br>
              <a:rPr lang="ru-RU" sz="3000" dirty="0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16592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700" dirty="0" smtClean="0"/>
              <a:t>Состав семьи</a:t>
            </a:r>
          </a:p>
          <a:p>
            <a:pPr marL="514350" indent="-514350">
              <a:buAutoNum type="arabicPeriod"/>
            </a:pPr>
            <a:r>
              <a:rPr lang="ru-RU" sz="1700" dirty="0" smtClean="0"/>
              <a:t>Перечень лиц фактически осуществляющих </a:t>
            </a:r>
            <a:r>
              <a:rPr lang="ru-RU" sz="1700" dirty="0"/>
              <a:t>уход и надзор за </a:t>
            </a:r>
            <a:r>
              <a:rPr lang="ru-RU" sz="1700" dirty="0" smtClean="0"/>
              <a:t>ребенком</a:t>
            </a:r>
          </a:p>
          <a:p>
            <a:pPr marL="514350" indent="-514350">
              <a:buAutoNum type="arabicPeriod"/>
            </a:pPr>
            <a:r>
              <a:rPr lang="ru-RU" sz="1700" dirty="0" smtClean="0"/>
              <a:t>Наличие </a:t>
            </a:r>
            <a:r>
              <a:rPr lang="ru-RU" sz="1700" dirty="0"/>
              <a:t>и место жительства близких родственников </a:t>
            </a:r>
            <a:r>
              <a:rPr lang="ru-RU" sz="1700" dirty="0" smtClean="0"/>
              <a:t>ребенка</a:t>
            </a:r>
          </a:p>
          <a:p>
            <a:pPr marL="514350" indent="-514350">
              <a:buAutoNum type="arabicPeriod"/>
            </a:pPr>
            <a:r>
              <a:rPr lang="ru-RU" sz="1700" dirty="0" smtClean="0"/>
              <a:t>Степень </a:t>
            </a:r>
            <a:r>
              <a:rPr lang="ru-RU" sz="1700" dirty="0"/>
              <a:t>участия родителей и других совместно проживающих лиц, родственников в воспитании и содержании </a:t>
            </a:r>
            <a:r>
              <a:rPr lang="ru-RU" sz="1700" dirty="0" smtClean="0"/>
              <a:t>ребенка</a:t>
            </a:r>
          </a:p>
          <a:p>
            <a:pPr marL="514350" indent="-514350">
              <a:buAutoNum type="arabicPeriod"/>
            </a:pPr>
            <a:r>
              <a:rPr lang="ru-RU" sz="1700" dirty="0" smtClean="0"/>
              <a:t>Степень </a:t>
            </a:r>
            <a:r>
              <a:rPr lang="ru-RU" sz="1700" dirty="0"/>
              <a:t>привязанности и отношения ребенка с родителями и членами </a:t>
            </a:r>
            <a:r>
              <a:rPr lang="ru-RU" sz="1700" dirty="0" smtClean="0"/>
              <a:t>семьи</a:t>
            </a:r>
          </a:p>
          <a:p>
            <a:pPr marL="514350" indent="-514350">
              <a:buAutoNum type="arabicPeriod"/>
            </a:pPr>
            <a:r>
              <a:rPr lang="ru-RU" sz="1700" dirty="0" smtClean="0"/>
              <a:t>Отношения</a:t>
            </a:r>
            <a:r>
              <a:rPr lang="ru-RU" sz="1700" dirty="0"/>
              <a:t>, сложившиеся между членами семьи, их </a:t>
            </a:r>
            <a:r>
              <a:rPr lang="ru-RU" sz="1700" dirty="0" smtClean="0"/>
              <a:t>характер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682" y="4829075"/>
            <a:ext cx="3888432" cy="194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0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Критерии оценки семейного окружения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7. Особенности общения с детьми, детей между собой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8. Семейные ценности, традиции, семейная история, уклад жизни семьи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9. Распределение ролей в семье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10. Круг общения родителей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11. Социальные связи ребенка и его семьи с соседями, знакомыми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12. Контакты ребенка со сверстниками, педагогами, воспитателями</a:t>
            </a:r>
          </a:p>
        </p:txBody>
      </p:sp>
    </p:spTree>
    <p:extLst>
      <p:ext uri="{BB962C8B-B14F-4D97-AF65-F5344CB8AC3E}">
        <p14:creationId xmlns:p14="http://schemas.microsoft.com/office/powerpoint/2010/main" val="146765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Оценка жилищно-бытовых </a:t>
            </a:r>
            <a:r>
              <a:rPr lang="ru-RU" sz="2200" dirty="0"/>
              <a:t>и </a:t>
            </a:r>
            <a:r>
              <a:rPr lang="ru-RU" sz="2200" dirty="0" smtClean="0"/>
              <a:t>имущественных условий жизни ребенка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При оценке жилищно-бытовых условий, в которых проживает ребенок необходимо учитывать:</a:t>
            </a:r>
          </a:p>
          <a:p>
            <a:pPr marL="0" indent="0">
              <a:buNone/>
            </a:pP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/>
              <a:t>Н</a:t>
            </a:r>
            <a:r>
              <a:rPr lang="ru-RU" sz="1600" dirty="0" smtClean="0"/>
              <a:t>аличие и принадлежность жилого помещения</a:t>
            </a:r>
          </a:p>
          <a:p>
            <a:pPr marL="514350" indent="-514350">
              <a:buAutoNum type="arabicPeriod"/>
            </a:pPr>
            <a:r>
              <a:rPr lang="ru-RU" sz="1600" dirty="0" smtClean="0"/>
              <a:t>Общую и жилую площадь помещения, количество комнат</a:t>
            </a:r>
          </a:p>
          <a:p>
            <a:pPr marL="514350" indent="-514350">
              <a:buAutoNum type="arabicPeriod"/>
            </a:pPr>
            <a:r>
              <a:rPr lang="ru-RU" sz="1600" dirty="0" smtClean="0"/>
              <a:t>Благоустройство и санитарно-гигиеническое состояние помещения</a:t>
            </a:r>
          </a:p>
          <a:p>
            <a:pPr marL="514350" indent="-514350">
              <a:buAutoNum type="arabicPeriod"/>
            </a:pPr>
            <a:r>
              <a:rPr lang="ru-RU" sz="1600" dirty="0" smtClean="0"/>
              <a:t>Наличие у ребенка отдельного оборудованного места (комнаты, уголка) для сна, игр, занятий </a:t>
            </a:r>
          </a:p>
          <a:p>
            <a:pPr marL="0" indent="0">
              <a:buNone/>
            </a:pPr>
            <a:r>
              <a:rPr lang="ru-RU" sz="1600" dirty="0" smtClean="0"/>
              <a:t>и так далее.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14104"/>
            <a:ext cx="4392488" cy="26871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53819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215</TotalTime>
  <Words>867</Words>
  <Application>Microsoft Office PowerPoint</Application>
  <PresentationFormat>Экран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Century Gothic</vt:lpstr>
      <vt:lpstr>Times New Roman</vt:lpstr>
      <vt:lpstr>Аптека</vt:lpstr>
      <vt:lpstr>Порядок проведения обследования условий жизни несовершеннолетних граждан и их семей </vt:lpstr>
      <vt:lpstr>Цель проведения обследования условий жизни несовершеннолетних граждан и их семей </vt:lpstr>
      <vt:lpstr>Предмет обследования условий жизни несовершеннолетних граждан и их семей</vt:lpstr>
      <vt:lpstr>Критерии определения уровня обеспечения основных потребностей ребенка</vt:lpstr>
      <vt:lpstr>Критерии определения уровня обеспечения основных потребностей ребенка</vt:lpstr>
      <vt:lpstr>Критерии определения уровня обеспечения основных потребностей ребенка</vt:lpstr>
      <vt:lpstr>Критерии оценки семейного окружения ребенка </vt:lpstr>
      <vt:lpstr>Критерии оценки семейного окружения ребенка</vt:lpstr>
      <vt:lpstr>Оценка жилищно-бытовых и имущественных условий жизни ребенка </vt:lpstr>
      <vt:lpstr>Оценка жилищно-бытовых и имущественных условий жизни ребенка </vt:lpstr>
      <vt:lpstr>Обстоятельства, подлежащие выявлению в ходе обследования</vt:lpstr>
      <vt:lpstr>Формы получения сведений в процессе обследования</vt:lpstr>
      <vt:lpstr>Результат обследования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SGE-Works</dc:creator>
  <cp:lastModifiedBy>Галина Евгеньевна</cp:lastModifiedBy>
  <cp:revision>20</cp:revision>
  <dcterms:created xsi:type="dcterms:W3CDTF">2018-11-09T08:30:34Z</dcterms:created>
  <dcterms:modified xsi:type="dcterms:W3CDTF">2018-11-13T13:37:41Z</dcterms:modified>
</cp:coreProperties>
</file>