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88" r:id="rId4"/>
    <p:sldId id="289" r:id="rId5"/>
    <p:sldId id="290" r:id="rId6"/>
    <p:sldId id="291" r:id="rId7"/>
    <p:sldId id="299" r:id="rId8"/>
    <p:sldId id="259" r:id="rId9"/>
    <p:sldId id="307" r:id="rId10"/>
    <p:sldId id="293" r:id="rId11"/>
    <p:sldId id="295" r:id="rId12"/>
    <p:sldId id="306" r:id="rId13"/>
    <p:sldId id="303" r:id="rId14"/>
    <p:sldId id="301" r:id="rId15"/>
    <p:sldId id="311" r:id="rId16"/>
    <p:sldId id="294" r:id="rId17"/>
    <p:sldId id="305" r:id="rId18"/>
    <p:sldId id="314" r:id="rId19"/>
    <p:sldId id="302" r:id="rId20"/>
    <p:sldId id="304" r:id="rId21"/>
    <p:sldId id="300" r:id="rId22"/>
    <p:sldId id="313" r:id="rId23"/>
    <p:sldId id="292" r:id="rId24"/>
    <p:sldId id="297" r:id="rId25"/>
    <p:sldId id="298" r:id="rId26"/>
    <p:sldId id="270" r:id="rId27"/>
    <p:sldId id="309" r:id="rId28"/>
    <p:sldId id="312" r:id="rId29"/>
    <p:sldId id="31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7" d="100"/>
          <a:sy n="87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E5F13-278D-4A4A-9BBA-7D0C25ABDC91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194BD-3CCF-41A4-87CB-C8A0F6052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6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194BD-3CCF-41A4-87CB-C8A0F6052C9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00438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714884"/>
            <a:ext cx="5524504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400" b="1" dirty="0" err="1" smtClean="0">
                <a:latin typeface="+mj-lt"/>
              </a:rPr>
              <a:t>Ведмедь</a:t>
            </a:r>
            <a:r>
              <a:rPr lang="ru-RU" sz="1400" b="1" dirty="0" smtClean="0">
                <a:latin typeface="+mj-lt"/>
              </a:rPr>
              <a:t> О.Н.,</a:t>
            </a:r>
          </a:p>
          <a:p>
            <a:pPr algn="r"/>
            <a:r>
              <a:rPr lang="ru-RU" sz="1400" b="1" dirty="0" smtClean="0">
                <a:latin typeface="+mj-lt"/>
              </a:rPr>
              <a:t>преподаватель истории</a:t>
            </a:r>
          </a:p>
          <a:p>
            <a:pPr algn="r"/>
            <a:r>
              <a:rPr lang="ru-RU" sz="1400" b="1" dirty="0" smtClean="0">
                <a:latin typeface="+mj-lt"/>
              </a:rPr>
              <a:t>ГПОУ ЯО «Ярославский автомеханический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ru-RU" sz="1400" b="1" dirty="0" smtClean="0">
                <a:latin typeface="+mj-lt"/>
              </a:rPr>
              <a:t>колледж»</a:t>
            </a:r>
          </a:p>
          <a:p>
            <a:pPr algn="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r"/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Ярославль, 2020</a:t>
            </a:r>
            <a:r>
              <a:rPr lang="ru-RU" sz="1400" b="1" dirty="0" smtClean="0">
                <a:latin typeface="+mj-lt"/>
              </a:rPr>
              <a:t> </a:t>
            </a:r>
            <a:endParaRPr lang="ru-RU" sz="14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Государственное профессиональное образовательное учреждение     </a:t>
            </a:r>
            <a:br>
              <a:rPr lang="ru-RU" sz="11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</a:br>
            <a:r>
              <a:rPr lang="ru-RU" sz="11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Ярославской области  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+mj-lt"/>
                <a:ea typeface="+mj-ea"/>
                <a:cs typeface="+mj-cs"/>
              </a:rPr>
              <a:t>«ЯРОСЛАВСКИЙ АВТОМЕХАНИЧЕСКИЙ КОЛЛЕДЖ»</a:t>
            </a:r>
          </a:p>
          <a:p>
            <a:pPr algn="ctr"/>
            <a:endParaRPr lang="ru-RU" sz="1100" b="1" dirty="0" smtClean="0">
              <a:solidFill>
                <a:prstClr val="white"/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endParaRPr lang="ru-RU" sz="1100" b="1" dirty="0" smtClean="0">
              <a:solidFill>
                <a:prstClr val="white"/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endParaRPr lang="ru-RU" sz="1100" b="1" dirty="0" smtClean="0">
              <a:solidFill>
                <a:prstClr val="white"/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endParaRPr lang="ru-RU" sz="1100" b="1" dirty="0" smtClean="0">
              <a:solidFill>
                <a:prstClr val="white"/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endParaRPr lang="ru-RU" sz="1100" b="1" dirty="0" smtClean="0">
              <a:solidFill>
                <a:prstClr val="white"/>
              </a:solidFill>
              <a:latin typeface="Georgia" pitchFamily="18" charset="0"/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Внеклассная работа по истории как способ формирования </a:t>
            </a:r>
            <a:r>
              <a:rPr lang="ru-RU" sz="3200" b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коммуникативной </a:t>
            </a:r>
          </a:p>
          <a:p>
            <a:pPr algn="ctr"/>
            <a:r>
              <a:rPr lang="ru-RU" sz="3200" b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 гражданской компетентности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6676224" cy="50937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Формы деятельности:</a:t>
            </a:r>
            <a:r>
              <a:rPr lang="ru-RU" sz="3200" b="1" dirty="0" smtClean="0">
                <a:solidFill>
                  <a:srgbClr val="002060"/>
                </a:solidFill>
              </a:rPr>
              <a:t> Литературно-музыкальные композиции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1 курс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-Памяти Валерия Харитонова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-Чернобыль: трагедия,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подвиг предупреждение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2 курс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-Герои России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000504"/>
            <a:ext cx="5143536" cy="7532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F:\Ведмедь О.Н.   Конкурс Воспитать человека\фото меропр\IMG_11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214422"/>
            <a:ext cx="2914044" cy="1942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F:\Ведмедь О.Н.   Конкурс Воспитать человека\фото меропр\IMG_65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071810"/>
            <a:ext cx="2144644" cy="3216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F:\Ведмедь О.Н.   Конкурс Воспитать человека\фото меропр\IMG_59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553" y="3357562"/>
            <a:ext cx="2180348" cy="3094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1214438"/>
            <a:ext cx="8715375" cy="37147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Формы деятельности:</a:t>
            </a:r>
            <a:br>
              <a:rPr lang="ru-RU" sz="32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Экскурсии </a:t>
            </a:r>
            <a:br>
              <a:rPr lang="ru-RU" sz="32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1 курс</a:t>
            </a:r>
            <a:b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-музей колледжа</a:t>
            </a:r>
            <a:b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-ОАО </a:t>
            </a:r>
            <a:r>
              <a:rPr lang="ru-RU" sz="3200" dirty="0" err="1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Автодизель</a:t>
            </a: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-пешеходная экскурсия по историческому центру Ярославля</a:t>
            </a:r>
            <a:b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2 курс</a:t>
            </a:r>
            <a:b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-музей шинного завода</a:t>
            </a:r>
            <a:b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-рабочие площадки АО «</a:t>
            </a:r>
            <a:r>
              <a:rPr lang="ru-RU" sz="3200" dirty="0" err="1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Кордиант</a:t>
            </a:r>
            <a:r>
              <a:rPr lang="ru-RU" sz="3200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»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едмедь О.Н.   Конкурс Воспитать человека\20200920_101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5231107" cy="3643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user\Desktop\фото меропр\20150506_1637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500438"/>
            <a:ext cx="5461006" cy="3071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0920_0930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571479"/>
            <a:ext cx="6229926" cy="3504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:\Ведмедь О.Н.   Конкурс Воспитать человека\20200920_0951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059650"/>
            <a:ext cx="6161233" cy="3465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мтиго\aK56kLkcl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4950095" cy="3714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esktop\фото меропр\2MXhNjnDFz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 bwMode="auto">
          <a:xfrm>
            <a:off x="4286248" y="3214686"/>
            <a:ext cx="4500594" cy="3280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Экскурсия в музей-заповедник «Смута и Ярославский край»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5JcKqG-rUX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1928802"/>
            <a:ext cx="4786346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Форма деятельности: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Исследовательская деятельность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  сбор и запись воспоминаний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  работа с архивом музея колледжа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  обработка  результатов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-  участие в региональных, межрегиональных и всероссийских конференциях и конкурсах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86322"/>
            <a:ext cx="2819142" cy="116759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user\Desktop\фото меропр\Паутова музей 1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4429132"/>
            <a:ext cx="3960808" cy="2227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44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16" y="642918"/>
            <a:ext cx="6596108" cy="4947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75656" y="56612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Встреча с ветераном автомеханического техникума – Паутовой В.И.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H:\фас фото\IMG_2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1640" y="2348880"/>
            <a:ext cx="6483927" cy="4322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D_Zdrhn1no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500042"/>
            <a:ext cx="8588347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algn="r">
              <a:buNone/>
            </a:pPr>
            <a:endParaRPr lang="ru-RU" sz="2800" i="1" dirty="0" smtClean="0"/>
          </a:p>
          <a:p>
            <a:pPr algn="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Единственный путь, </a:t>
            </a:r>
          </a:p>
          <a:p>
            <a:pPr algn="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ведущий к знаниям, -</a:t>
            </a:r>
          </a:p>
          <a:p>
            <a:pPr algn="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 это деятельность </a:t>
            </a:r>
            <a:endParaRPr lang="ru-RU" sz="2800" dirty="0" smtClean="0">
              <a:solidFill>
                <a:srgbClr val="002060"/>
              </a:solidFill>
              <a:latin typeface="+mj-lt"/>
            </a:endParaRPr>
          </a:p>
          <a:p>
            <a:pPr algn="r">
              <a:spcBef>
                <a:spcPts val="1800"/>
              </a:spcBef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+mj-lt"/>
              </a:rPr>
              <a:t>Бернард Шоу</a:t>
            </a:r>
            <a:endParaRPr lang="ru-RU" sz="2800" dirty="0" smtClean="0">
              <a:solidFill>
                <a:srgbClr val="002060"/>
              </a:solidFill>
              <a:latin typeface="+mj-lt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2Ifi540lPt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785794"/>
            <a:ext cx="3643338" cy="5113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eJeqz3uCMM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500042"/>
            <a:ext cx="8715436" cy="6162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5852" y="714356"/>
            <a:ext cx="6286544" cy="56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857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Темы исследовательских работ студентов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7829576" cy="460851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Ярославский автомеханический техникум в 1930 г.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Техникум в годы войны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Дети войны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Обучение иностранных студентов в СССР (на примере Автомеханического техникума)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Первенец  пятилетки  (Автомобильный завод и Автомеханический техникум в годы войны)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Династия Лебедевых в истории нашей страны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143248"/>
            <a:ext cx="8515352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solidFill>
                  <a:srgbClr val="002060"/>
                </a:solidFill>
              </a:rPr>
              <a:t>Контроль и оценка результатов освоения: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</a:rPr>
              <a:t> - путем архивирования творческих работ обучающихся, накопления материалов по типу «</a:t>
            </a:r>
            <a:r>
              <a:rPr lang="ru-RU" dirty="0" err="1" smtClean="0">
                <a:solidFill>
                  <a:srgbClr val="002060"/>
                </a:solidFill>
              </a:rPr>
              <a:t>портфолио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участие обучающихся в конкурсах и конференциях различного уровня (колледжа, муниципальных, региональных, всероссийских и международных)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в патриотических акциях и проектах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173 ГРАМОТЫ\Бабурин 001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2649682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I:\173 ГРАМОТЫ\скан\Бредников 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714488"/>
            <a:ext cx="2626924" cy="3711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Ведмедь О.Н.   Конкурс Воспитать человека\20200925_0929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3071810"/>
            <a:ext cx="2382811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173 ГРАМОТЫ\скан\Бредников 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909845" y="-266828"/>
            <a:ext cx="5752937" cy="7858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внеклассная работа\Колледж (Конкурс)\IMG_76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4239033" cy="369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:\внеклассная работа\Колледж (Конкурс)\IMG_76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9994" y="2714620"/>
            <a:ext cx="5203005" cy="3902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58162" cy="1066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Подготовка к акции «Бессмертный полк»</a:t>
            </a:r>
            <a:endParaRPr lang="ru-RU" sz="2800" b="1" dirty="0"/>
          </a:p>
        </p:txBody>
      </p:sp>
      <p:pic>
        <p:nvPicPr>
          <p:cNvPr id="2050" name="Picture 2" descr="F:\Ведмедь О.Н.   Конкурс Воспитать человека\фото меропр\IMG_4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643049"/>
            <a:ext cx="7429552" cy="4953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приобщает обучающихся к пониманию истории;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 обогащает  знания обучающихся;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 расширяет кругозор;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-содействует росту интереса к предмету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64704"/>
            <a:ext cx="8269118" cy="43251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ДОПОЛНИТЕЛЬНАЯ ОБЩЕОБРАЗОВАТЕЛЬНАЯ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ОБЩЕРАЗВИВАЮЩАЯ ПРОГРАММА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«МОЯ РОДИНА»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                                   Рассчитана на обучающихся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от 15 до 18 лет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Срок реализации программы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до 2 лет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3224">
            <a:off x="928662" y="2571744"/>
            <a:ext cx="244318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7524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программы: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87727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300" i="1" u="sng" dirty="0" smtClean="0">
                <a:solidFill>
                  <a:srgbClr val="002060"/>
                </a:solidFill>
                <a:latin typeface="+mj-lt"/>
              </a:rPr>
              <a:t>образовательные:</a:t>
            </a:r>
          </a:p>
          <a:p>
            <a:pPr lvl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     - </a:t>
            </a: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сформировать у обучающихся представление об историческом прошлом и настоящем нашего города, края; о личностях, оставивших заметный след в истории; о вкладе, который внесли соотечественники в историческое и культурное наследие города, края, страны;</a:t>
            </a: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совершенствовать знания, умения и навыки поисковой деятельности: учить наблюдать и описывать факты, систематизировать собранный материал, оформлять его, осуществлять анализ и самоанализ;</a:t>
            </a:r>
          </a:p>
          <a:p>
            <a:pPr algn="just"/>
            <a:r>
              <a:rPr lang="ru-RU" sz="3300" i="1" u="sng" dirty="0" smtClean="0">
                <a:solidFill>
                  <a:srgbClr val="002060"/>
                </a:solidFill>
                <a:latin typeface="+mj-lt"/>
              </a:rPr>
              <a:t>воспитательные:</a:t>
            </a:r>
            <a:endParaRPr lang="ru-RU" sz="3300" u="sng" dirty="0" smtClean="0">
              <a:solidFill>
                <a:srgbClr val="002060"/>
              </a:solidFill>
              <a:latin typeface="+mj-lt"/>
            </a:endParaRP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 воспитать у обучающихся любовь к Родине, к родному краю через изучение его истории;</a:t>
            </a: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пробуждать национальное самосознание, духовный характер, глубинной чертой которого является ощущение своего исторического долга, преемственности поколений, служение своему Отечеству, своему народу;</a:t>
            </a: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сформировать у обучающихся активную жизненную позицию на основе коллективной работы, участии их в интересном и полезном для общества деле;</a:t>
            </a:r>
          </a:p>
          <a:p>
            <a:pPr algn="just"/>
            <a:r>
              <a:rPr lang="ru-RU" sz="3300" i="1" u="sng" dirty="0" smtClean="0">
                <a:solidFill>
                  <a:srgbClr val="002060"/>
                </a:solidFill>
                <a:latin typeface="+mj-lt"/>
              </a:rPr>
              <a:t>развивающие:</a:t>
            </a:r>
            <a:endParaRPr lang="ru-RU" sz="3300" u="sng" dirty="0" smtClean="0">
              <a:solidFill>
                <a:srgbClr val="002060"/>
              </a:solidFill>
              <a:latin typeface="+mj-lt"/>
            </a:endParaRP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реализовать умственный, духовный, физический творческий потенциал обучающихся;</a:t>
            </a: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 развивать умения четко и лаконично излагать свои мысли и точку зрения.</a:t>
            </a: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 расширять исторический кругозор обучающихся;</a:t>
            </a:r>
          </a:p>
          <a:p>
            <a:pPr lvl="0" algn="just">
              <a:buNone/>
            </a:pPr>
            <a:r>
              <a:rPr lang="ru-RU" sz="3300" dirty="0" smtClean="0">
                <a:solidFill>
                  <a:srgbClr val="002060"/>
                </a:solidFill>
                <a:latin typeface="+mj-lt"/>
              </a:rPr>
              <a:t>    -  сформировать учебную самостоятельность и деловые качества.</a:t>
            </a:r>
          </a:p>
          <a:p>
            <a:pPr>
              <a:buNone/>
            </a:pPr>
            <a:endParaRPr lang="ru-RU" sz="3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42918"/>
            <a:ext cx="8229600" cy="559902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Теоретические  занятия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-беседы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-лекции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-доклады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-самостоятельная работа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F:\Ведмедь О.Н.   Конкурс Воспитать человека\фото меропр\IMG_65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857628"/>
            <a:ext cx="396480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user\Desktop\фото меропр\IMG_06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57562"/>
            <a:ext cx="429104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42918"/>
            <a:ext cx="8229600" cy="559902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Практические  занятия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-экскурсии,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-музейный урок,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 встречи,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-работа с документами,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 интеллектуальные игры,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 викторины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фото меропр\IMG_49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571876"/>
            <a:ext cx="4500594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08" y="785794"/>
            <a:ext cx="4874486" cy="2859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F:\173 3 курс\vfmxOjJ_vL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429124" cy="2855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C:\Users\Ольга\Desktop\мтиго\FwJi5_6vuA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321050" cy="2860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28249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Формы деятельности: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Игры по истории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1 курс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-Русь Древняя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-Смутное время в России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-Эпоха Петра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I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-Война 1812 года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3" descr="Qc9f_w1pMF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717032"/>
            <a:ext cx="3815752" cy="2860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:\фото техн 15\смутное время\IMG_19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140459" cy="2760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7097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 курс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квест</a:t>
            </a:r>
            <a:r>
              <a:rPr lang="ru-RU" dirty="0" smtClean="0">
                <a:solidFill>
                  <a:srgbClr val="002060"/>
                </a:solidFill>
              </a:rPr>
              <a:t> «Кукуруза и ракеты»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«Перестройка и другие»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Содержимое 3" descr="MeB6mBj4LSE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068960"/>
            <a:ext cx="3636498" cy="2728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F:\Ведмедь О.Н.   Конкурс Воспитать человека\фото меропр\IMG_06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321961" cy="2881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1172</TotalTime>
  <Words>396</Words>
  <Application>Microsoft Office PowerPoint</Application>
  <PresentationFormat>Экран (4:3)</PresentationFormat>
  <Paragraphs>96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             </vt:lpstr>
      <vt:lpstr>Презентация PowerPoint</vt:lpstr>
      <vt:lpstr>Презентация PowerPoint</vt:lpstr>
      <vt:lpstr>Задачи программы: </vt:lpstr>
      <vt:lpstr> </vt:lpstr>
      <vt:lpstr> </vt:lpstr>
      <vt:lpstr>Презентация PowerPoint</vt:lpstr>
      <vt:lpstr>Презентация PowerPoint</vt:lpstr>
      <vt:lpstr>2 курс -квест «Кукуруза и ракеты» - «Перестройка и другие» </vt:lpstr>
      <vt:lpstr>Формы деятельности: Литературно-музыкальные композиции 1 курс -Памяти Валерия Харитонова -Чернобыль: трагедия,  подвиг предупреждение 2 курс -Герои России  </vt:lpstr>
      <vt:lpstr>Формы деятельности: Экскурсии  1 курс -музей колледжа -ОАО Автодизель -пешеходная экскурсия по историческому центру Ярославля 2 курс -музей шинного завода -рабочие площадки АО «Кордиант» </vt:lpstr>
      <vt:lpstr>Презентация PowerPoint</vt:lpstr>
      <vt:lpstr>Презентация PowerPoint</vt:lpstr>
      <vt:lpstr>Презентация PowerPoint</vt:lpstr>
      <vt:lpstr>Экскурсия в музей-заповедник «Смута и Ярославский край»</vt:lpstr>
      <vt:lpstr>  Форма деятельности:  Исследовательская деятельность  -  сбор и запись воспоминаний -  работа с архивом музея колледжа -  обработка  результатов -  участие в региональных, межрегиональных и всероссийских конференциях и конкурсах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Темы исследовательских работ студентов</vt:lpstr>
      <vt:lpstr> Контроль и оценка результатов освоения:  - путем архивирования творческих работ обучающихся, накопления материалов по типу «портфолио». - участие обучающихся в конкурсах и конференциях различного уровня (колледжа, муниципальных, региональных, всероссийских и международных) - в патриотических акциях и проектах  </vt:lpstr>
      <vt:lpstr>Презентация PowerPoint</vt:lpstr>
      <vt:lpstr>Презентация PowerPoint</vt:lpstr>
      <vt:lpstr>Презентация PowerPoint</vt:lpstr>
      <vt:lpstr>Подготовка к акции «Бессмертный полк»</vt:lpstr>
      <vt:lpstr>Внеурочная деятельность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Внеклассная работа по истории как способ формирования положительного отношения к обучению</dc:title>
  <dc:creator>Преподаватель</dc:creator>
  <cp:lastModifiedBy>Ольга Владимировна Чиркун</cp:lastModifiedBy>
  <cp:revision>77</cp:revision>
  <dcterms:created xsi:type="dcterms:W3CDTF">2015-04-08T09:25:14Z</dcterms:created>
  <dcterms:modified xsi:type="dcterms:W3CDTF">2020-10-02T06:43:14Z</dcterms:modified>
</cp:coreProperties>
</file>