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  <p:sldMasterId id="2147484368" r:id="rId2"/>
    <p:sldMasterId id="2147484392" r:id="rId3"/>
    <p:sldMasterId id="2147484404" r:id="rId4"/>
  </p:sldMasterIdLst>
  <p:notesMasterIdLst>
    <p:notesMasterId r:id="rId11"/>
  </p:notesMasterIdLst>
  <p:sldIdLst>
    <p:sldId id="399" r:id="rId5"/>
    <p:sldId id="410" r:id="rId6"/>
    <p:sldId id="423" r:id="rId7"/>
    <p:sldId id="429" r:id="rId8"/>
    <p:sldId id="426" r:id="rId9"/>
    <p:sldId id="427" r:id="rId10"/>
  </p:sldIdLst>
  <p:sldSz cx="12192000" cy="6858000"/>
  <p:notesSz cx="6797675" cy="9926638"/>
  <p:defaultTextStyle>
    <a:defPPr>
      <a:defRPr lang="ru-RU"/>
    </a:defPPr>
    <a:lvl1pPr marL="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519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21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806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9322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2359" algn="l" defTabSz="91310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E74141D-A846-44EA-A90B-D13EB699EF08}">
          <p14:sldIdLst>
            <p14:sldId id="399"/>
            <p14:sldId id="410"/>
            <p14:sldId id="423"/>
            <p14:sldId id="429"/>
            <p14:sldId id="426"/>
            <p14:sldId id="42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4ED"/>
    <a:srgbClr val="FFFFCC"/>
    <a:srgbClr val="A32D35"/>
    <a:srgbClr val="A52C36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86400" autoAdjust="0"/>
  </p:normalViewPr>
  <p:slideViewPr>
    <p:cSldViewPr snapToGrid="0">
      <p:cViewPr>
        <p:scale>
          <a:sx n="67" d="100"/>
          <a:sy n="67" d="100"/>
        </p:scale>
        <p:origin x="-1286" y="-54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95A77-F620-4864-8B77-D6B39480A155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0C6A6-2B29-43D8-8D5B-0B2DE57D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8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19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08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662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21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806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22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40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359" algn="l" defTabSz="91310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3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7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5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89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07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6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33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3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54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58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51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9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6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64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99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65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97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50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28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27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29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07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5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95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94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43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97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01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01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18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5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19" indent="0" algn="ctr">
              <a:buNone/>
              <a:defRPr sz="2000"/>
            </a:lvl2pPr>
            <a:lvl3pPr marL="913108" indent="0" algn="ctr">
              <a:buNone/>
              <a:defRPr sz="1900"/>
            </a:lvl3pPr>
            <a:lvl4pPr marL="1369662" indent="0" algn="ctr">
              <a:buNone/>
              <a:defRPr sz="1600"/>
            </a:lvl4pPr>
            <a:lvl5pPr marL="1826216" indent="0" algn="ctr">
              <a:buNone/>
              <a:defRPr sz="1600"/>
            </a:lvl5pPr>
            <a:lvl6pPr marL="2282806" indent="0" algn="ctr">
              <a:buNone/>
              <a:defRPr sz="1600"/>
            </a:lvl6pPr>
            <a:lvl7pPr marL="2739322" indent="0" algn="ctr">
              <a:buNone/>
              <a:defRPr sz="1600"/>
            </a:lvl7pPr>
            <a:lvl8pPr marL="3195840" indent="0" algn="ctr">
              <a:buNone/>
              <a:defRPr sz="1600"/>
            </a:lvl8pPr>
            <a:lvl9pPr marL="365235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21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54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3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75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5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911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65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40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1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85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1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113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22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217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217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5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5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5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6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8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19" indent="0">
              <a:buNone/>
              <a:defRPr sz="1500"/>
            </a:lvl2pPr>
            <a:lvl3pPr marL="913108" indent="0">
              <a:buNone/>
              <a:defRPr sz="1200"/>
            </a:lvl3pPr>
            <a:lvl4pPr marL="1369662" indent="0">
              <a:buNone/>
              <a:defRPr sz="1100"/>
            </a:lvl4pPr>
            <a:lvl5pPr marL="1826216" indent="0">
              <a:buNone/>
              <a:defRPr sz="1100"/>
            </a:lvl5pPr>
            <a:lvl6pPr marL="2282806" indent="0">
              <a:buNone/>
              <a:defRPr sz="1100"/>
            </a:lvl6pPr>
            <a:lvl7pPr marL="2739322" indent="0">
              <a:buNone/>
              <a:defRPr sz="1100"/>
            </a:lvl7pPr>
            <a:lvl8pPr marL="3195840" indent="0">
              <a:buNone/>
              <a:defRPr sz="1100"/>
            </a:lvl8pPr>
            <a:lvl9pPr marL="365235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2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586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586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586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8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26" tIns="45718" rIns="9132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26" tIns="45718" rIns="9132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0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l" defTabSz="91310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96" indent="-228296" algn="l" defTabSz="91310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vk.com/atc76reg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42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1" y="76"/>
            <a:ext cx="10238483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" y="77"/>
            <a:ext cx="1857081" cy="1857081"/>
          </a:xfrm>
        </p:spPr>
      </p:pic>
      <p:sp>
        <p:nvSpPr>
          <p:cNvPr id="7" name="Прямоугольник 6"/>
          <p:cNvSpPr/>
          <p:nvPr/>
        </p:nvSpPr>
        <p:spPr>
          <a:xfrm>
            <a:off x="1131570" y="1897001"/>
            <a:ext cx="10824210" cy="1754322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системы профилактики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противодействия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идеологии терроризма и экстремизма в образовательной организации</a:t>
            </a:r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072" y="5703765"/>
            <a:ext cx="4406683" cy="923326"/>
          </a:xfrm>
          <a:prstGeom prst="rect">
            <a:avLst/>
          </a:prstGeom>
        </p:spPr>
        <p:txBody>
          <a:bodyPr wrap="square" lIns="91326" tIns="45718" rIns="91326" bIns="45718">
            <a:sp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</a:t>
            </a:r>
          </a:p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социализации и воспитания</a:t>
            </a:r>
          </a:p>
          <a:p>
            <a:pPr algn="ctr"/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Перфилов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В.П.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7381" y="4150192"/>
            <a:ext cx="9258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«Проведение профилактической работы по противодействию терроризму и экстремизму следует рассматривать как продолжение воспитательной работы»</a:t>
            </a:r>
          </a:p>
          <a:p>
            <a:pPr lvl="0"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Кулягин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Игорь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Валерьевич заместитель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аппарата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 "Противодействие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идеологии терроризма в образовательной сфере и молодежной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среде"  8-9 декабря 2021 г.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2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7" y="132235"/>
            <a:ext cx="1064029" cy="1064029"/>
          </a:xfrm>
        </p:spPr>
      </p:pic>
      <p:sp>
        <p:nvSpPr>
          <p:cNvPr id="9" name="Прямоугольник 8"/>
          <p:cNvSpPr/>
          <p:nvPr/>
        </p:nvSpPr>
        <p:spPr>
          <a:xfrm>
            <a:off x="2594610" y="102870"/>
            <a:ext cx="8218170" cy="77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профилактики </a:t>
            </a:r>
            <a:r>
              <a:rPr lang="ru-RU" sz="2000" b="1" dirty="0" smtClean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rgbClr val="A32D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противодействия идеологии терроризма и экстремизма в ОО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95110" y="1221105"/>
            <a:ext cx="5360669" cy="765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обучающимися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3391195" y="1865947"/>
            <a:ext cx="0" cy="241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4297680" y="3061258"/>
            <a:ext cx="3543300" cy="19840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КОМПЛЕКС МЕР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0013" y="5172474"/>
            <a:ext cx="5433537" cy="157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Нормативно-правовые документы</a:t>
            </a: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Учебно-методические материалы</a:t>
            </a: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Методические рекомендации</a:t>
            </a: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Видеоматериалы и печатные издания</a:t>
            </a: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Результаты мониторингов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95109" y="2199084"/>
            <a:ext cx="5360669" cy="1367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Советы профилактики</a:t>
            </a: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Работа с группами риска</a:t>
            </a: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Адресная работа с обучающимися</a:t>
            </a: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Самоуправление</a:t>
            </a: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Социологические опросы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45746" y="2282547"/>
            <a:ext cx="5433535" cy="120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- Курсы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повышения квалификации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- Семинары, </a:t>
            </a:r>
            <a:r>
              <a:rPr lang="ru-RU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вебинары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- Конкурс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образовательных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организаций</a:t>
            </a:r>
          </a:p>
          <a:p>
            <a:pPr lvl="0"/>
            <a:r>
              <a:rPr lang="ru-RU" sz="18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Информационно-образовательные ресурсы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15100" y="5632889"/>
            <a:ext cx="5568797" cy="111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Родительские собрания</a:t>
            </a: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Лектории</a:t>
            </a: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Консультации и т.д.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5745" y="1193246"/>
            <a:ext cx="5433536" cy="851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Работа с педагогами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15100" y="4421352"/>
            <a:ext cx="5568797" cy="10193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5333762" y="1619369"/>
            <a:ext cx="1699736" cy="849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6200000">
            <a:off x="5219462" y="5470250"/>
            <a:ext cx="1699736" cy="849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0800000">
            <a:off x="8425575" y="3566160"/>
            <a:ext cx="1699736" cy="849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2112645" y="3584970"/>
            <a:ext cx="1699736" cy="849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0014" y="4385709"/>
            <a:ext cx="5433536" cy="79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1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86678"/>
            <a:ext cx="7173250" cy="44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223" y="2626994"/>
            <a:ext cx="9944320" cy="337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3314700" y="525780"/>
            <a:ext cx="5040630" cy="7658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355330" y="86678"/>
            <a:ext cx="37502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1. В разделе «Деятельность» выбрать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«Ресурсные центры»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498791" y="908685"/>
            <a:ext cx="346329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1. В разделе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«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Ресурсные центры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»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выбрать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«Комплексное сопровождение ОО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ЯО по вопросам профилактики распространения идеологии </a:t>
            </a:r>
            <a:r>
              <a:rPr lang="ru-RU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ТиЭ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3314700" y="2171700"/>
            <a:ext cx="5040630" cy="23202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1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950919" cy="650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907501"/>
            <a:ext cx="6235133" cy="395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-43556" y="3162830"/>
            <a:ext cx="2724119" cy="3617293"/>
          </a:xfrm>
          <a:custGeom>
            <a:avLst/>
            <a:gdLst>
              <a:gd name="connsiteX0" fmla="*/ 706496 w 2724119"/>
              <a:gd name="connsiteY0" fmla="*/ 277600 h 3617293"/>
              <a:gd name="connsiteX1" fmla="*/ 180716 w 2724119"/>
              <a:gd name="connsiteY1" fmla="*/ 277600 h 3617293"/>
              <a:gd name="connsiteX2" fmla="*/ 203576 w 2724119"/>
              <a:gd name="connsiteY2" fmla="*/ 3112240 h 3617293"/>
              <a:gd name="connsiteX3" fmla="*/ 2558156 w 2724119"/>
              <a:gd name="connsiteY3" fmla="*/ 3340840 h 3617293"/>
              <a:gd name="connsiteX4" fmla="*/ 2272406 w 2724119"/>
              <a:gd name="connsiteY4" fmla="*/ 197590 h 3617293"/>
              <a:gd name="connsiteX5" fmla="*/ 215006 w 2724119"/>
              <a:gd name="connsiteY5" fmla="*/ 220450 h 361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4119" h="3617293">
                <a:moveTo>
                  <a:pt x="706496" y="277600"/>
                </a:moveTo>
                <a:cubicBezTo>
                  <a:pt x="485516" y="41380"/>
                  <a:pt x="264536" y="-194840"/>
                  <a:pt x="180716" y="277600"/>
                </a:cubicBezTo>
                <a:cubicBezTo>
                  <a:pt x="96896" y="750040"/>
                  <a:pt x="-192664" y="2601700"/>
                  <a:pt x="203576" y="3112240"/>
                </a:cubicBezTo>
                <a:cubicBezTo>
                  <a:pt x="599816" y="3622780"/>
                  <a:pt x="2213351" y="3826615"/>
                  <a:pt x="2558156" y="3340840"/>
                </a:cubicBezTo>
                <a:cubicBezTo>
                  <a:pt x="2902961" y="2855065"/>
                  <a:pt x="2662931" y="717655"/>
                  <a:pt x="2272406" y="197590"/>
                </a:cubicBezTo>
                <a:cubicBezTo>
                  <a:pt x="1881881" y="-322475"/>
                  <a:pt x="816986" y="365230"/>
                  <a:pt x="215006" y="220450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2" name="Picture 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15" y="116839"/>
            <a:ext cx="9990138" cy="675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4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8" y="116839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64" name="Таблица 20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388830"/>
              </p:ext>
            </p:extLst>
          </p:nvPr>
        </p:nvGraphicFramePr>
        <p:xfrm>
          <a:off x="542608" y="1183639"/>
          <a:ext cx="525780" cy="5502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"/>
              </a:tblGrid>
              <a:tr h="5502911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rgbClr val="FF9999"/>
                          </a:solidFill>
                          <a:effectLst/>
                        </a:rPr>
                        <a:t>Информационно-методические </a:t>
                      </a:r>
                      <a:r>
                        <a:rPr lang="ru-RU" sz="2200" dirty="0">
                          <a:solidFill>
                            <a:srgbClr val="FF9999"/>
                          </a:solidFill>
                          <a:effectLst/>
                        </a:rPr>
                        <a:t>материалы</a:t>
                      </a:r>
                      <a:endParaRPr lang="ru-RU" sz="2200" dirty="0">
                        <a:solidFill>
                          <a:srgbClr val="FF99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63" marR="52263" marT="0" marB="0" vert="vert2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4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368676" y="391560"/>
            <a:ext cx="92775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indent="450215" algn="ctr"/>
            <a:r>
              <a:rPr lang="ru-RU" sz="2400" b="1" cap="all" dirty="0">
                <a:solidFill>
                  <a:prstClr val="black"/>
                </a:solidFill>
                <a:latin typeface="Times New Roman"/>
                <a:ea typeface="Times New Roman"/>
              </a:rPr>
              <a:t>Программа повышения </a:t>
            </a:r>
            <a:r>
              <a:rPr lang="ru-RU" sz="2400" b="1" cap="all" dirty="0" smtClean="0">
                <a:solidFill>
                  <a:prstClr val="black"/>
                </a:solidFill>
                <a:latin typeface="Times New Roman"/>
                <a:ea typeface="Times New Roman"/>
              </a:rPr>
              <a:t> квалификации </a:t>
            </a:r>
            <a:r>
              <a:rPr lang="ru-RU" sz="2400" cap="all" dirty="0">
                <a:solidFill>
                  <a:prstClr val="black"/>
                </a:solidFill>
                <a:latin typeface="Times New Roman"/>
                <a:ea typeface="Times New Roman"/>
              </a:rPr>
              <a:t>(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2021г.)</a:t>
            </a:r>
            <a:r>
              <a:rPr lang="ru-RU" sz="2400" cap="all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«</a:t>
            </a:r>
            <a:r>
              <a:rPr lang="ru-RU" sz="2400" b="1" i="1" dirty="0">
                <a:solidFill>
                  <a:srgbClr val="0070C0"/>
                </a:solidFill>
                <a:latin typeface="Times New Roman"/>
                <a:ea typeface="Calibri"/>
              </a:rPr>
              <a:t>Организация профилактики правонарушений как противодействие терроризму и экстремистской деятельности в образовательной организации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»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72 часа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4959" y="3022471"/>
            <a:ext cx="670941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</a:rPr>
              <a:t>В целях повышения эффективности информационно-пропагандистских мер аппаратом АТК в социальной сети «</a:t>
            </a:r>
            <a:r>
              <a:rPr lang="ru-RU" sz="2400" dirty="0" err="1">
                <a:solidFill>
                  <a:srgbClr val="C00000"/>
                </a:solidFill>
                <a:latin typeface="Times New Roman"/>
                <a:ea typeface="Times New Roman"/>
              </a:rPr>
              <a:t>ВКонтакте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</a:rPr>
              <a:t>» создана </a:t>
            </a:r>
            <a:r>
              <a:rPr lang="ru-RU" sz="2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группа 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Times New Roman"/>
              </a:rPr>
              <a:t>«АТК в Ярославской области» 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(</a:t>
            </a:r>
            <a:r>
              <a:rPr lang="ru-RU" sz="2400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  <a:hlinkClick r:id="rId2"/>
              </a:rPr>
              <a:t>https://vk.com/atc76reg</a:t>
            </a: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ea typeface="Times New Roman"/>
              </a:rPr>
              <a:t>)</a:t>
            </a:r>
            <a:endParaRPr lang="en-US" sz="2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ea typeface="Times New Roman"/>
            </a:endParaRPr>
          </a:p>
          <a:p>
            <a:pPr indent="450215" algn="just" hangingPunct="0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«С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позиций данного сообщества распространяются материалы о деятельности АТК, специальных служб и правоохранительных органов по противодействию угрозам терроризма и экстремизма, при этом отдельные материалы имеют эксклюзивный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характер».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" y="0"/>
            <a:ext cx="1064029" cy="106402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1723"/>
            <a:ext cx="5255911" cy="394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2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6742</TotalTime>
  <Words>240</Words>
  <Application>Microsoft Office PowerPoint</Application>
  <PresentationFormat>Произвольный</PresentationFormat>
  <Paragraphs>39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2_Тема Office</vt:lpstr>
      <vt:lpstr>11_Тема Office</vt:lpstr>
      <vt:lpstr>3_Тема Office</vt:lpstr>
      <vt:lpstr>4_Тема Office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Владимир Павлович Перфилов</cp:lastModifiedBy>
  <cp:revision>448</cp:revision>
  <cp:lastPrinted>2021-12-13T08:38:41Z</cp:lastPrinted>
  <dcterms:created xsi:type="dcterms:W3CDTF">2017-01-12T11:53:49Z</dcterms:created>
  <dcterms:modified xsi:type="dcterms:W3CDTF">2021-12-14T08:16:28Z</dcterms:modified>
</cp:coreProperties>
</file>