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0"/>
  </p:notesMasterIdLst>
  <p:sldIdLst>
    <p:sldId id="256" r:id="rId2"/>
    <p:sldId id="267" r:id="rId3"/>
    <p:sldId id="268" r:id="rId4"/>
    <p:sldId id="290" r:id="rId5"/>
    <p:sldId id="274" r:id="rId6"/>
    <p:sldId id="281" r:id="rId7"/>
    <p:sldId id="284" r:id="rId8"/>
    <p:sldId id="286" r:id="rId9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B788E-29AB-42D4-A5E7-AAC89B8D67B0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8E3F2-2D66-43EE-8067-55515EB0B3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83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12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62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350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793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7672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93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1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4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124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3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2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3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9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7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9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1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0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7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0"/>
            <a:ext cx="597666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Муниципальное общеобразовательное учреждение </a:t>
            </a:r>
          </a:p>
          <a:p>
            <a:pPr algn="ctr"/>
            <a:r>
              <a:rPr lang="ru-RU" sz="1600" dirty="0"/>
              <a:t>«Средняя школа № 70»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D27458A-4A03-4B13-B1B1-0FCD26A4CA09}"/>
              </a:ext>
            </a:extLst>
          </p:cNvPr>
          <p:cNvSpPr txBox="1"/>
          <p:nvPr/>
        </p:nvSpPr>
        <p:spPr>
          <a:xfrm>
            <a:off x="863588" y="1712709"/>
            <a:ext cx="7416824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«Роль учителя ОБЖ </a:t>
            </a:r>
          </a:p>
          <a:p>
            <a:pPr algn="ctr"/>
            <a:r>
              <a:rPr lang="ru-RU" sz="4000" b="1" dirty="0"/>
              <a:t>в формировании безопасной комфортной образовательной среды»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AFC4502-A231-4891-9E09-94F42D0590E6}"/>
              </a:ext>
            </a:extLst>
          </p:cNvPr>
          <p:cNvSpPr txBox="1"/>
          <p:nvPr/>
        </p:nvSpPr>
        <p:spPr>
          <a:xfrm>
            <a:off x="2098360" y="6268670"/>
            <a:ext cx="458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Ярославль, сентябрь 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2D5BBF4-16E9-4764-B93E-58302B0993F7}"/>
              </a:ext>
            </a:extLst>
          </p:cNvPr>
          <p:cNvSpPr txBox="1"/>
          <p:nvPr/>
        </p:nvSpPr>
        <p:spPr>
          <a:xfrm>
            <a:off x="3491880" y="4943494"/>
            <a:ext cx="5163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Новикова Алина Вадимовна, учитель ОБЖ высшей квалификационной категории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7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520" y="1124744"/>
            <a:ext cx="8706960" cy="64807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 и смыслы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основа формирования безопасной культуры человека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971600" y="2852936"/>
            <a:ext cx="7416824" cy="324036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Смысл жизни – особое психическое образование, имеющее относительную устойчивость, т.к. в процессе критических жизненных ситуаций могут происходить изменения смысла жизни</a:t>
            </a:r>
          </a:p>
        </p:txBody>
      </p:sp>
    </p:spTree>
    <p:extLst>
      <p:ext uri="{BB962C8B-B14F-4D97-AF65-F5344CB8AC3E}">
        <p14:creationId xmlns:p14="http://schemas.microsoft.com/office/powerpoint/2010/main" val="95132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95536" y="476673"/>
            <a:ext cx="8352928" cy="2952327"/>
          </a:xfrm>
        </p:spPr>
        <p:txBody>
          <a:bodyPr>
            <a:normAutofit fontScale="92500" lnSpcReduction="10000"/>
          </a:bodyPr>
          <a:lstStyle/>
          <a:p>
            <a:r>
              <a:rPr lang="ru-RU" sz="2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Если есть смысл, то:</a:t>
            </a:r>
          </a:p>
          <a:p>
            <a:endParaRPr lang="ru-RU" sz="2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разворачивается активность человека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обретаются навыки и умения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развиваются способности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развиваются способы </a:t>
            </a:r>
            <a:r>
              <a:rPr lang="ru-RU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саморегуляции</a:t>
            </a: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эмоций и поведения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улучшается функционирование систем организма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идет адаптация к разным жизненным ситуациям</a:t>
            </a:r>
          </a:p>
          <a:p>
            <a:endParaRPr lang="ru-RU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340C7BF5-520F-4543-AE43-B6173170B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680" y="4221088"/>
            <a:ext cx="5688632" cy="504056"/>
          </a:xfrm>
        </p:spPr>
        <p:txBody>
          <a:bodyPr>
            <a:normAutofit fontScale="90000"/>
          </a:bodyPr>
          <a:lstStyle/>
          <a:p>
            <a:r>
              <a:rPr lang="ru-RU" dirty="0"/>
              <a:t>Чем мы взрослые можем помочь?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791145F7-174A-41F3-B8FC-856112862B23}"/>
              </a:ext>
            </a:extLst>
          </p:cNvPr>
          <p:cNvSpPr txBox="1">
            <a:spLocks/>
          </p:cNvSpPr>
          <p:nvPr/>
        </p:nvSpPr>
        <p:spPr>
          <a:xfrm>
            <a:off x="340584" y="4718392"/>
            <a:ext cx="7992888" cy="27798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собственным отношением к подростку как к достаточно взрослому человеку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обсуждением с ним непростых проблем через информацию на уроках, классных часах и т.п.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формированием значимых опор, жизненных ориентиров</a:t>
            </a:r>
          </a:p>
          <a:p>
            <a:pPr algn="l"/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5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4824536" cy="648072"/>
          </a:xfrm>
        </p:spPr>
        <p:txBody>
          <a:bodyPr>
            <a:normAutofit/>
          </a:bodyPr>
          <a:lstStyle/>
          <a:p>
            <a:r>
              <a:rPr lang="ru-RU" dirty="0"/>
              <a:t>Задачи учителей: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-108520" y="1160748"/>
            <a:ext cx="6059016" cy="4536504"/>
          </a:xfrm>
        </p:spPr>
        <p:txBody>
          <a:bodyPr>
            <a:noAutofit/>
          </a:bodyPr>
          <a:lstStyle/>
          <a:p>
            <a:pPr lvl="1"/>
            <a:r>
              <a:rPr lang="ru-RU" sz="2000" dirty="0"/>
              <a:t>Способствовать образованию ценностно-смысловых опор</a:t>
            </a:r>
          </a:p>
          <a:p>
            <a:pPr lvl="1"/>
            <a:r>
              <a:rPr lang="ru-RU" sz="2000" dirty="0"/>
              <a:t>Оказывать помочь в развитии умения находить смысл в различных сторонах жизни</a:t>
            </a:r>
          </a:p>
          <a:p>
            <a:pPr lvl="1"/>
            <a:r>
              <a:rPr lang="ru-RU" sz="2000" dirty="0"/>
              <a:t>Помогать в выработке значимых отношений к окружающим людям, познанию мира, самой жизни человека</a:t>
            </a:r>
          </a:p>
          <a:p>
            <a:pPr lvl="1"/>
            <a:r>
              <a:rPr lang="ru-RU" sz="2000" dirty="0"/>
              <a:t>Обучать принятию ответственности за собственную жизнь в процессе непростого взаимодействия с материальным и социальным миром</a:t>
            </a:r>
          </a:p>
          <a:p>
            <a:endParaRPr lang="ru-RU" sz="200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EF1C0180-CBD2-486B-B6D4-F2F14B7BD09C}"/>
              </a:ext>
            </a:extLst>
          </p:cNvPr>
          <p:cNvSpPr txBox="1">
            <a:spLocks/>
          </p:cNvSpPr>
          <p:nvPr/>
        </p:nvSpPr>
        <p:spPr>
          <a:xfrm>
            <a:off x="3203848" y="5060369"/>
            <a:ext cx="5482952" cy="146497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/>
              <a:t>«Сколько бы вы не создавали правильных представлений о том, что нужно делать, но если вы не воспитываете привычки преодолевать длительные трудности, я имею право сказать, что вы ничего не воспитываете»</a:t>
            </a:r>
          </a:p>
          <a:p>
            <a:r>
              <a:rPr lang="ru-RU" sz="1600" i="1" dirty="0"/>
              <a:t>А.С. Макаренко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7701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23528" y="764704"/>
            <a:ext cx="8424936" cy="5112568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Развитие жизненных навыков и умений</a:t>
            </a:r>
          </a:p>
          <a:p>
            <a:endParaRPr lang="ru-RU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Умения:</a:t>
            </a:r>
          </a:p>
          <a:p>
            <a:pPr algn="l"/>
            <a:r>
              <a:rPr lang="ru-RU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коммуникативные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умение вступать в контакт, знакомиться, четко объяснять свою позицию;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задавать вопросы;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стимулировать партнера к прояснению позиции;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умение передать партнеру, что его услышали и поняли;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выравнивать эмоциональное напряжение в общении;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выходить из конфликтных ситуаций;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обсуждение, анализ тактик поведения в трудных ситуациях</a:t>
            </a:r>
          </a:p>
          <a:p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4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2627784" y="451857"/>
            <a:ext cx="6264696" cy="2977143"/>
          </a:xfrm>
        </p:spPr>
        <p:txBody>
          <a:bodyPr>
            <a:normAutofit fontScale="92500"/>
          </a:bodyPr>
          <a:lstStyle/>
          <a:p>
            <a:r>
              <a:rPr lang="ru-RU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Выученная беспомощ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ность – особенность поведения, приобретенная при систематическом негативном воздействии, избежать которого ребенок не может.</a:t>
            </a:r>
          </a:p>
          <a:p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Результат: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торможение активности, ослабленная мотивация, потеря способности к научению, соматическое расстройство</a:t>
            </a:r>
          </a:p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51874D2E-0362-480C-88D2-414B6936AD54}"/>
              </a:ext>
            </a:extLst>
          </p:cNvPr>
          <p:cNvSpPr txBox="1">
            <a:spLocks/>
          </p:cNvSpPr>
          <p:nvPr/>
        </p:nvSpPr>
        <p:spPr>
          <a:xfrm>
            <a:off x="251520" y="3861048"/>
            <a:ext cx="6192688" cy="31931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i="1" dirty="0">
                <a:solidFill>
                  <a:schemeClr val="accent6">
                    <a:lumMod val="75000"/>
                  </a:schemeClr>
                </a:solidFill>
              </a:rPr>
              <a:t>«Нужно, чтобы во время учебы в школе, ребенок видел плоды своего труда и чувствовал гордость»</a:t>
            </a:r>
          </a:p>
          <a:p>
            <a:endParaRPr lang="ru-RU" sz="2400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i="1" dirty="0">
                <a:solidFill>
                  <a:schemeClr val="accent6">
                    <a:lumMod val="75000"/>
                  </a:schemeClr>
                </a:solidFill>
              </a:rPr>
              <a:t>В.А. Сухомлинский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363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BEA918FA-E46A-4DD7-B970-D6404290B964}"/>
              </a:ext>
            </a:extLst>
          </p:cNvPr>
          <p:cNvSpPr txBox="1">
            <a:spLocks/>
          </p:cNvSpPr>
          <p:nvPr/>
        </p:nvSpPr>
        <p:spPr>
          <a:xfrm>
            <a:off x="251520" y="548680"/>
            <a:ext cx="6203032" cy="32651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Совместная деятельность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это деятельность учителя и учащихся над определением цели дела, выбором средств ее достижения, осуществлением задуманного и анализом полученного результата</a:t>
            </a:r>
            <a:r>
              <a:rPr lang="ru-RU" dirty="0"/>
              <a:t>.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F53F346-C9B2-43C0-A607-498DE869AB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55776" y="2708920"/>
            <a:ext cx="6059016" cy="2952328"/>
          </a:xfrm>
        </p:spPr>
        <p:txBody>
          <a:bodyPr>
            <a:normAutofit lnSpcReduction="10000"/>
          </a:bodyPr>
          <a:lstStyle/>
          <a:p>
            <a:r>
              <a:rPr lang="ru-RU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Правила организации совместной деятельности</a:t>
            </a:r>
          </a:p>
          <a:p>
            <a:endParaRPr lang="ru-RU" sz="20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Деятельность должна быть увлекательной для детей.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Учитывать наличные интересы учащихся и опираться на них.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Каждый ученик должен стать активным участником ее.</a:t>
            </a:r>
          </a:p>
          <a:p>
            <a:pPr marL="285750" indent="-285750">
              <a:buFont typeface="Wingdings" pitchFamily="2" charset="2"/>
              <a:buChar char="§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28E5C93-872C-4C5C-BA75-7B05032E47A6}"/>
              </a:ext>
            </a:extLst>
          </p:cNvPr>
          <p:cNvSpPr txBox="1"/>
          <p:nvPr/>
        </p:nvSpPr>
        <p:spPr>
          <a:xfrm>
            <a:off x="529208" y="5517232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«Деятельность должна быть </a:t>
            </a:r>
            <a:r>
              <a:rPr lang="ru-RU" i="1" u="sng" dirty="0">
                <a:solidFill>
                  <a:schemeClr val="accent6">
                    <a:lumMod val="75000"/>
                  </a:schemeClr>
                </a:solidFill>
              </a:rPr>
              <a:t>моя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увлекать </a:t>
            </a:r>
            <a:r>
              <a:rPr lang="ru-RU" i="1" u="sng" dirty="0">
                <a:solidFill>
                  <a:schemeClr val="accent6">
                    <a:lumMod val="75000"/>
                  </a:schemeClr>
                </a:solidFill>
              </a:rPr>
              <a:t>меня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исходить из души </a:t>
            </a:r>
            <a:r>
              <a:rPr lang="ru-RU" i="1" u="sng" dirty="0">
                <a:solidFill>
                  <a:schemeClr val="accent6">
                    <a:lumMod val="75000"/>
                  </a:schemeClr>
                </a:solidFill>
              </a:rPr>
              <a:t>моей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»</a:t>
            </a:r>
          </a:p>
          <a:p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К.Д. Ушинский</a:t>
            </a:r>
          </a:p>
        </p:txBody>
      </p:sp>
    </p:spTree>
    <p:extLst>
      <p:ext uri="{BB962C8B-B14F-4D97-AF65-F5344CB8AC3E}">
        <p14:creationId xmlns:p14="http://schemas.microsoft.com/office/powerpoint/2010/main" val="237298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052B75D-0E96-4615-BF03-9C09D7F534DE}"/>
              </a:ext>
            </a:extLst>
          </p:cNvPr>
          <p:cNvSpPr txBox="1"/>
          <p:nvPr/>
        </p:nvSpPr>
        <p:spPr>
          <a:xfrm>
            <a:off x="647564" y="692696"/>
            <a:ext cx="78488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Достоянием человека становится то, что он сам совершил и в процессе деятельности чувственно-эмоционально пережил.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USER\Desktop\1563948483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42471"/>
            <a:ext cx="5748842" cy="383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7088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413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Ценности и смыслы  – основа формирования безопасной культуры человека</vt:lpstr>
      <vt:lpstr>Чем мы взрослые можем помочь?</vt:lpstr>
      <vt:lpstr>Задачи учителей: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cp:lastPrinted>2021-04-22T05:41:31Z</cp:lastPrinted>
  <dcterms:created xsi:type="dcterms:W3CDTF">2021-04-14T04:45:05Z</dcterms:created>
  <dcterms:modified xsi:type="dcterms:W3CDTF">2021-09-22T09:58:13Z</dcterms:modified>
</cp:coreProperties>
</file>