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4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301" y="-4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4DF0-0725-419C-B35B-F98DC6065028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3EDC-70CE-42F6-A556-93D4AEEB4557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4DF0-0725-419C-B35B-F98DC6065028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3EDC-70CE-42F6-A556-93D4AEEB4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4DF0-0725-419C-B35B-F98DC6065028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3EDC-70CE-42F6-A556-93D4AEEB4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4DF0-0725-419C-B35B-F98DC6065028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3EDC-70CE-42F6-A556-93D4AEEB4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4DF0-0725-419C-B35B-F98DC6065028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3EDC-70CE-42F6-A556-93D4AEEB4557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4DF0-0725-419C-B35B-F98DC6065028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3EDC-70CE-42F6-A556-93D4AEEB4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4DF0-0725-419C-B35B-F98DC6065028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3EDC-70CE-42F6-A556-93D4AEEB4557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4DF0-0725-419C-B35B-F98DC6065028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3EDC-70CE-42F6-A556-93D4AEEB4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4DF0-0725-419C-B35B-F98DC6065028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3EDC-70CE-42F6-A556-93D4AEEB4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4DF0-0725-419C-B35B-F98DC6065028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3EDC-70CE-42F6-A556-93D4AEEB455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04DF0-0725-419C-B35B-F98DC6065028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33EDC-70CE-42F6-A556-93D4AEEB4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3804DF0-0725-419C-B35B-F98DC6065028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2A33EDC-70CE-42F6-A556-93D4AEEB455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dae-pu31@yande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8535" y="600831"/>
            <a:ext cx="10515600" cy="567413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Планирование </a:t>
            </a:r>
            <a:r>
              <a:rPr lang="ru-RU" sz="3900" dirty="0">
                <a:latin typeface="Times New Roman" pitchFamily="18" charset="0"/>
                <a:cs typeface="Times New Roman" pitchFamily="18" charset="0"/>
              </a:rPr>
              <a:t>организации </a:t>
            </a:r>
            <a:r>
              <a:rPr lang="ru-RU" sz="3900" dirty="0" err="1">
                <a:latin typeface="Times New Roman" pitchFamily="18" charset="0"/>
                <a:cs typeface="Times New Roman" pitchFamily="18" charset="0"/>
              </a:rPr>
              <a:t>внеучебной</a:t>
            </a:r>
            <a:r>
              <a:rPr lang="ru-RU" sz="3900" dirty="0">
                <a:latin typeface="Times New Roman" pitchFamily="18" charset="0"/>
                <a:cs typeface="Times New Roman" pitchFamily="18" charset="0"/>
              </a:rPr>
              <a:t> и воспитательной деятельности в 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рамках </a:t>
            </a:r>
            <a:r>
              <a:rPr lang="ru-RU" sz="3900" dirty="0">
                <a:latin typeface="Times New Roman" pitchFamily="18" charset="0"/>
                <a:cs typeface="Times New Roman" pitchFamily="18" charset="0"/>
              </a:rPr>
              <a:t>предметов (дисциплин) и МДК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Дубровина Анна Евгеньевна,</a:t>
            </a:r>
          </a:p>
          <a:p>
            <a:pPr marL="0" indent="0"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зам.директора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ВСР </a:t>
            </a:r>
          </a:p>
          <a:p>
            <a:pPr marL="0" indent="0"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ГПОАУ ЯО Ярославского колледжа</a:t>
            </a:r>
          </a:p>
          <a:p>
            <a:pPr marL="0" indent="0"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сервиса и дизайна</a:t>
            </a:r>
          </a:p>
          <a:p>
            <a:pPr marL="0" indent="0" algn="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dae-pu31@yandex.ru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64-97-95</a:t>
            </a:r>
          </a:p>
          <a:p>
            <a:pPr marL="0" indent="0" algn="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4B842DD1-0E57-4CFC-A9DC-18AD85B8A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95" y="2550253"/>
            <a:ext cx="5585015" cy="37420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1448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1D878C8-A522-4E37-8C44-7AFBE45E7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591" y="1073278"/>
            <a:ext cx="10515600" cy="48301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внеурочной деятельностью следует понимать образовательную деятельность, осуществляемую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формах, отличных от классно-урочных,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направленную на достижение планируемых результатов освоения основной образовательной программы</a:t>
            </a: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30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7D9B999-3551-469A-94A7-EAD004AF6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внеурочной деятельности в соответствии с направлениями личностного развития обучающихся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15BE6F8-02A3-478D-8A04-BCE4FFC4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занятий спортом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творчества (театр, музыка, хореография)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познавательной деятельности (клуб интеллектуальных игр)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адаптации (клуб «Правовед»)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самопознания ( дискуссионный клуб). </a:t>
            </a:r>
          </a:p>
        </p:txBody>
      </p:sp>
    </p:spTree>
    <p:extLst>
      <p:ext uri="{BB962C8B-B14F-4D97-AF65-F5344CB8AC3E}">
        <p14:creationId xmlns:p14="http://schemas.microsoft.com/office/powerpoint/2010/main" val="2337758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DEE93C-A80E-4CC6-8C7B-59DCCF1C4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362512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внеурочной деятельности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основными чертами портрета гражданина России.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FD5947E-16E0-4D52-AE55-29DC00E29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8716" y="2164359"/>
            <a:ext cx="10220587" cy="4362975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Выделение в портрете гражданина  базовых черт позволяет выделить  программы внеурочной деятельности: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патриотического воспитания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развития коммуникативной культуры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здоровье сбережения и здоровье созидания «Здоровье…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427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132ADD-541F-4205-BE9D-638E8B3D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внеурочной деятельности направленная на достижение личностных результатов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="" xmlns:a16="http://schemas.microsoft.com/office/drawing/2014/main" id="{65BFD125-9714-404E-9ABF-F1382AB48B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6369530"/>
              </p:ext>
            </p:extLst>
          </p:nvPr>
        </p:nvGraphicFramePr>
        <p:xfrm>
          <a:off x="838202" y="1758463"/>
          <a:ext cx="10515600" cy="4892492"/>
        </p:xfrm>
        <a:graphic>
          <a:graphicData uri="http://schemas.openxmlformats.org/drawingml/2006/table">
            <a:tbl>
              <a:tblPr firstRow="1" firstCol="1" bandRow="1"/>
              <a:tblGrid>
                <a:gridCol w="8015655">
                  <a:extLst>
                    <a:ext uri="{9D8B030D-6E8A-4147-A177-3AD203B41FA5}">
                      <a16:colId xmlns="" xmlns:a16="http://schemas.microsoft.com/office/drawing/2014/main" val="1379746652"/>
                    </a:ext>
                  </a:extLst>
                </a:gridCol>
                <a:gridCol w="2499945">
                  <a:extLst>
                    <a:ext uri="{9D8B030D-6E8A-4147-A177-3AD203B41FA5}">
                      <a16:colId xmlns="" xmlns:a16="http://schemas.microsoft.com/office/drawing/2014/main" val="2227755286"/>
                    </a:ext>
                  </a:extLst>
                </a:gridCol>
              </a:tblGrid>
              <a:tr h="1140969">
                <a:tc>
                  <a:txBody>
                    <a:bodyPr/>
                    <a:lstStyle/>
                    <a:p>
                      <a:pPr indent="18288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Личностные результаты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288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реализации программы воспитания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775" marR="32775" marT="3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 личностных результатов (ЛР) реализации рабочей  программы воспитания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775" marR="32775" marT="3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15181688"/>
                  </a:ext>
                </a:extLst>
              </a:tr>
              <a:tr h="288012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Портрет выпускника колледжа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775" marR="32775" marT="3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775" marR="32775" marT="3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50596663"/>
                  </a:ext>
                </a:extLst>
              </a:tr>
              <a:tr h="612935">
                <a:tc>
                  <a:txBody>
                    <a:bodyPr/>
                    <a:lstStyle/>
                    <a:p>
                      <a:pPr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Осознающий себя гражданином и защитником великой страны.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775" marR="32775" marT="36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3152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6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ЛР 1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775" marR="32775" marT="3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74566944"/>
                  </a:ext>
                </a:extLst>
              </a:tr>
              <a:tr h="1425288">
                <a:tc>
                  <a:txBody>
                    <a:bodyPr/>
                    <a:lstStyle/>
                    <a:p>
                      <a:pPr indent="18288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Проявляющий активную гражданскую позицию, демонстрирующий приверженность принципам честности, порядочности, открытости, экономически активный и участвующий в студенческом и территориальном самоуправлении, в том числе на условиях добровольчества, продуктивно взаимодействующий и участвующий в деятельности общественных организаций.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775" marR="32775" marT="36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3152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6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ЛР 2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775" marR="32775" marT="3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79207019"/>
                  </a:ext>
                </a:extLst>
              </a:tr>
              <a:tr h="1425288">
                <a:tc>
                  <a:txBody>
                    <a:bodyPr/>
                    <a:lstStyle/>
                    <a:p>
                      <a:pPr indent="18288" algn="just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Соблюдающий нормы правопорядка, следующий идеалам гражданского общества, обеспечения безопасности, прав и свобод граждан России. Лояльный к установкам и проявлениям представителей субкультур, отличающий их от групп с деструктивным и девиантным поведением. Демонстрирующий неприятие и предупреждающий социально опасное поведение окружающих.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775" marR="32775" marT="364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3152"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ЛР 3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775" marR="32775" marT="3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5536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637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DB79529-60BC-4330-99F7-D161AF1FF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747" y="946394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Внеурочная деятельность как пространство воспитания подростков, </a:t>
            </a:r>
          </a:p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которой  всё гармонично сочетается</a:t>
            </a:r>
          </a:p>
        </p:txBody>
      </p:sp>
    </p:spTree>
    <p:extLst>
      <p:ext uri="{BB962C8B-B14F-4D97-AF65-F5344CB8AC3E}">
        <p14:creationId xmlns:p14="http://schemas.microsoft.com/office/powerpoint/2010/main" val="3244506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календарном плане воспитательной работы на учебный год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каждой специальности/профессии  выделена Вариативная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545855"/>
              </p:ext>
            </p:extLst>
          </p:nvPr>
        </p:nvGraphicFramePr>
        <p:xfrm>
          <a:off x="1430590" y="1661022"/>
          <a:ext cx="9362112" cy="4797133"/>
        </p:xfrm>
        <a:graphic>
          <a:graphicData uri="http://schemas.openxmlformats.org/drawingml/2006/table">
            <a:tbl>
              <a:tblPr firstRow="1" firstCol="1" bandRow="1"/>
              <a:tblGrid>
                <a:gridCol w="770730"/>
                <a:gridCol w="2878907"/>
                <a:gridCol w="1638748"/>
                <a:gridCol w="1191043"/>
                <a:gridCol w="1704864"/>
                <a:gridCol w="1177820"/>
              </a:tblGrid>
              <a:tr h="4944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Содержание и формы </a:t>
                      </a:r>
                      <a:br>
                        <a:rPr lang="ru-RU" sz="1600" b="1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600" b="1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деятельности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Участники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Место </a:t>
                      </a:r>
                      <a:br>
                        <a:rPr lang="ru-RU" sz="1600" b="1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600" b="1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Коды ЛР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23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effectLst/>
                          <a:latin typeface="Calibri"/>
                          <a:ea typeface="Times New Roman"/>
                        </a:rPr>
                        <a:t>ОКТЯБРЬ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3886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Вариативная часть</a:t>
                      </a:r>
                      <a:r>
                        <a:rPr lang="ru-RU" sz="1600" b="1" kern="100" baseline="30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6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отраслевые и </a:t>
                      </a:r>
                      <a:r>
                        <a:rPr lang="ru-RU" sz="1600" i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внутриколлежные</a:t>
                      </a:r>
                      <a:r>
                        <a:rPr lang="ru-RU" sz="16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мероприятия/дела по специальности/профессии, включая «</a:t>
                      </a:r>
                      <a:r>
                        <a:rPr lang="ru-RU" sz="1600" i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Ворлдскиллс</a:t>
                      </a:r>
                      <a:r>
                        <a:rPr lang="ru-RU" sz="16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Россия» и «</a:t>
                      </a:r>
                      <a:r>
                        <a:rPr lang="ru-RU" sz="1600" i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Абилимпикс</a:t>
                      </a:r>
                      <a:r>
                        <a:rPr lang="ru-RU" sz="16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77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13.10.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¼ Чемпионата России по парикмахерскому искусству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обучающиеся </a:t>
                      </a:r>
                      <a:r>
                        <a:rPr lang="ru-RU" sz="16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6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6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2-4 </a:t>
                      </a:r>
                      <a:r>
                        <a:rPr lang="ru-RU" sz="16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курсов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учебный корпус 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зав.отделением</a:t>
                      </a:r>
                      <a:r>
                        <a:rPr lang="ru-RU" sz="16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ДО, мастера п/о, преподаватели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ЛР 2, 13, 14, 16, 17, 20, 22, 23, 26, 27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67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30.10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Финал XXVII Чемпионата России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обучающиеся </a:t>
                      </a:r>
                      <a:r>
                        <a:rPr lang="ru-RU" sz="16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6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6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2-4 </a:t>
                      </a:r>
                      <a:r>
                        <a:rPr lang="ru-RU" sz="16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курсов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 </a:t>
                      </a:r>
                      <a:r>
                        <a:rPr lang="ru-RU" sz="16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Москва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зав.отделением</a:t>
                      </a:r>
                      <a:r>
                        <a:rPr lang="ru-RU" sz="16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ЛР 2, 13, 14, 16, 17, 20, 23, 26, 27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0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Экскурсия в салоны красоты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6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Лендана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обучающиеся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курса, преподаватели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учебный </a:t>
                      </a:r>
                      <a:r>
                        <a:rPr lang="ru-RU" sz="16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корпус 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преподаватели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ЛР 2, 4, 21, 22, 32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0447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4A35BE5-8128-428C-A22D-7286635EB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484" y="6826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2354173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91</TotalTime>
  <Words>387</Words>
  <Application>Microsoft Office PowerPoint</Application>
  <PresentationFormat>Произвольный</PresentationFormat>
  <Paragraphs>67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Ясность</vt:lpstr>
      <vt:lpstr>Презентация PowerPoint</vt:lpstr>
      <vt:lpstr>Презентация PowerPoint</vt:lpstr>
      <vt:lpstr>Организация внеурочной деятельности в соответствии с направлениями личностного развития обучающихся</vt:lpstr>
      <vt:lpstr>Организация внеурочной деятельности  в соответствии с основными чертами портрета гражданина России.</vt:lpstr>
      <vt:lpstr>Организация внеурочной деятельности направленная на достижение личностных результатов</vt:lpstr>
      <vt:lpstr>Презентация PowerPoint</vt:lpstr>
      <vt:lpstr>В календарном плане воспитательной работы на учебный год    по каждой специальности/профессии  выделена Вариативная часть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Анечка</dc:creator>
  <cp:lastModifiedBy>Зам директора по ВСР</cp:lastModifiedBy>
  <cp:revision>9</cp:revision>
  <dcterms:created xsi:type="dcterms:W3CDTF">2021-10-24T20:47:22Z</dcterms:created>
  <dcterms:modified xsi:type="dcterms:W3CDTF">2021-10-25T05:55:29Z</dcterms:modified>
</cp:coreProperties>
</file>