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9" r:id="rId7"/>
    <p:sldId id="258" r:id="rId8"/>
    <p:sldId id="260" r:id="rId9"/>
    <p:sldId id="265" r:id="rId10"/>
    <p:sldId id="267" r:id="rId11"/>
    <p:sldId id="263" r:id="rId12"/>
    <p:sldId id="268" r:id="rId13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3163"/>
    <a:srgbClr val="2E0C1F"/>
    <a:srgbClr val="E1E1E1"/>
    <a:srgbClr val="AA2C71"/>
    <a:srgbClr val="A62C6F"/>
    <a:srgbClr val="F9E7F1"/>
    <a:srgbClr val="852359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8C2479A1-F579-49A9-B4BC-D027669D95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26B178-5E85-4DEB-9211-8DE092C635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B8934-52F4-426C-A2ED-7A5A6282BAD0}" type="datetime1">
              <a:rPr lang="ru-RU" smtClean="0"/>
              <a:t>24.10.2021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74DD5A1-CDC8-4322-835C-75B848EE60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984B1F5-3F96-49B3-8C9A-B6AAFB92F3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96285-A69B-47DB-BC0C-068C13610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608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47DA66-B3E3-437B-8FC5-B0E11E6A7170}" type="datetime1">
              <a:rPr lang="ru-RU" noProof="0" smtClean="0"/>
              <a:t>24.10.2021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2E1C88-3939-4832-BAAB-091D6FA96EB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105004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Удалите этот слайд, когда вы завершите подготовку остальных слайдов.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12E1C88-3939-4832-BAAB-091D6FA96EB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59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321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noProof="0" smtClean="0"/>
              <a:t>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06132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noProof="0" smtClean="0"/>
              <a:t>4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87661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noProof="0" smtClean="0"/>
              <a:t>5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18595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81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191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noProof="0" smtClean="0"/>
              <a:t>8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32412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Удалите этот слайд, когда вы завершите подготовку остальных слайдов.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2E1C88-3939-4832-BAAB-091D6FA96EB5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570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/>
          <p:nvPr/>
        </p:nvSpPr>
        <p:spPr bwMode="white">
          <a:xfrm>
            <a:off x="464567" y="3085765"/>
            <a:ext cx="11262866" cy="330480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8000">
                <a:schemeClr val="accent2">
                  <a:lumMod val="7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599226" y="1020431"/>
            <a:ext cx="10993549" cy="1475013"/>
          </a:xfrm>
          <a:effectLst/>
        </p:spPr>
        <p:txBody>
          <a:bodyPr rtlCol="0" anchor="ctr" anchorCtr="0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02820519-4FCA-4CD4-B509-B11A098F3438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6884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 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rtlCol="0"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D111BD8-AC77-4888-861B-8D89FE92A05D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41697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79219D-F9C5-437E-A37D-E52F9C747077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6921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6ABC70-E83A-40EC-8F66-7A466C2B63C1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Заголовок 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46653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Изображение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440286" y="614407"/>
            <a:ext cx="5655714" cy="524439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5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295292" y="773724"/>
            <a:ext cx="5315516" cy="4958862"/>
          </a:xfrm>
        </p:spPr>
        <p:txBody>
          <a:bodyPr rtlCol="0" anchor="ctr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773724"/>
            <a:ext cx="5388785" cy="495886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D7B237-23E7-457C-8167-3AFBD3D561B6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3782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A8814AC-2270-4838-988B-68D8EBE782EB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924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ED8D8D-D04B-4B69-9788-069BAA51E881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3696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 3 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Заголовок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67739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8119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FF97B57-F5C4-4836-A8F1-DEDF1BA38BE0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3" name="Объект 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45430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22" name="Объект 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0041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24" name="Текст 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241852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Текст 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49683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7119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Заголовок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81193" y="2250892"/>
            <a:ext cx="5393102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217707" y="2250892"/>
            <a:ext cx="5393102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46ED3AB-5B27-4BD0-8843-22DC8B1400D7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1669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4C4D89-0DC8-477F-8F68-26657ECE25D1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Заголовок 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4544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358E66DC-3648-46F0-856B-14A3437EA7C3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8586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flip="none"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8D9912C3-7888-4E08-83DA-AB1313639487}" type="datetime8">
              <a:rPr lang="ru-RU" noProof="0" smtClean="0"/>
              <a:t>24.10.2021 17:05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 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 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73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73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9EA0F-FD88-464F-99D9-0E151D11E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5" y="965199"/>
            <a:ext cx="11243732" cy="1750010"/>
          </a:xfrm>
        </p:spPr>
        <p:txBody>
          <a:bodyPr rtlCol="0" anchor="ctr">
            <a:normAutofit fontScale="90000"/>
          </a:bodyPr>
          <a:lstStyle/>
          <a:p>
            <a:pPr algn="ctr" rtl="0"/>
            <a:r>
              <a:rPr lang="ru-RU" sz="4000" dirty="0"/>
              <a:t>Особенности разработки календарного плана воспитательной работы в условиях </a:t>
            </a:r>
            <a:r>
              <a:rPr lang="ru-RU" sz="4000" dirty="0" err="1"/>
              <a:t>многопрофильности</a:t>
            </a:r>
            <a:r>
              <a:rPr lang="ru-RU" sz="4000" dirty="0"/>
              <a:t> образовательной организации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32A20C-8823-4E5C-BF21-C75BA56E76D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black">
          <a:xfrm>
            <a:off x="3407230" y="4463143"/>
            <a:ext cx="8141304" cy="1651906"/>
          </a:xfrm>
        </p:spPr>
        <p:txBody>
          <a:bodyPr rtlCol="0" anchor="ctr">
            <a:normAutofit fontScale="85000" lnSpcReduction="20000"/>
          </a:bodyPr>
          <a:lstStyle/>
          <a:p>
            <a:pPr algn="r" rtl="0">
              <a:spcAft>
                <a:spcPts val="3000"/>
              </a:spcAft>
            </a:pPr>
            <a:r>
              <a:rPr lang="ru-RU" sz="2000" b="1" cap="none" dirty="0">
                <a:solidFill>
                  <a:srgbClr val="FFFFFF"/>
                </a:solidFill>
              </a:rPr>
              <a:t>Руководитель отдела по воспитательной работе</a:t>
            </a:r>
          </a:p>
          <a:p>
            <a:pPr algn="r" rtl="0">
              <a:spcAft>
                <a:spcPts val="3000"/>
              </a:spcAft>
            </a:pPr>
            <a:r>
              <a:rPr lang="ru-RU" b="1" cap="none" dirty="0">
                <a:solidFill>
                  <a:srgbClr val="FFFFFF"/>
                </a:solidFill>
              </a:rPr>
              <a:t>ГПОАУ ЯО Ростовского колледжа отраслевых технологий</a:t>
            </a:r>
          </a:p>
          <a:p>
            <a:pPr algn="r" rtl="0">
              <a:spcAft>
                <a:spcPts val="3000"/>
              </a:spcAft>
            </a:pPr>
            <a:r>
              <a:rPr lang="ru-RU" sz="2000" b="1" cap="none" dirty="0">
                <a:solidFill>
                  <a:srgbClr val="FFFFFF"/>
                </a:solidFill>
              </a:rPr>
              <a:t>ЕФРОСИНИЧЕВА А.В.</a:t>
            </a:r>
          </a:p>
        </p:txBody>
      </p:sp>
    </p:spTree>
    <p:extLst>
      <p:ext uri="{BB962C8B-B14F-4D97-AF65-F5344CB8AC3E}">
        <p14:creationId xmlns:p14="http://schemas.microsoft.com/office/powerpoint/2010/main" val="1806037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F94250-8D97-401F-A36C-5B5DB39DDD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 dirty="0"/>
              <a:t>Изменения в Вопросах Воспитания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DF22AF-62D4-4F4C-A177-CD7C6E66EF36}"/>
              </a:ext>
            </a:extLst>
          </p:cNvPr>
          <p:cNvSpPr/>
          <p:nvPr/>
        </p:nvSpPr>
        <p:spPr>
          <a:xfrm>
            <a:off x="599226" y="3286723"/>
            <a:ext cx="10754574" cy="272433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структуру примерной образовательной программы включены: примерная рабочая программа воспитания и примерный календарный план воспитательной работы (</a:t>
            </a:r>
            <a:r>
              <a:rPr lang="ru-RU" sz="1600" dirty="0">
                <a:solidFill>
                  <a:schemeClr val="bg1"/>
                </a:solidFill>
              </a:rPr>
              <a:t>ФЗ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304-ФЗ от 31 июля 2020 г)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  В разработке рабочих программ воспитания и календарных планов воспитательной работы имеют право принимать участие советы обучающихся и советы родителей, представительные органы обучающихся (при их наличии в образовательной организации) (ч. 3 ст. 12.1 ФЗ № 273);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 При принятии рабочей программы воспитания и календарного плана воспитательной работы учитывается мнение советов обучающихся и советов родителей (ч. 3 ст. 30 ФЗ № 273).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07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D9941E3-1146-413E-A1A8-CC525CBB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0943" y="906188"/>
            <a:ext cx="9639712" cy="3883525"/>
          </a:xfrm>
        </p:spPr>
        <p:txBody>
          <a:bodyPr/>
          <a:lstStyle/>
          <a:p>
            <a:r>
              <a:rPr lang="ru-RU" sz="2400" dirty="0"/>
              <a:t>Разрабатывается к каждой рабочей программе воспитания</a:t>
            </a:r>
          </a:p>
          <a:p>
            <a:r>
              <a:rPr lang="ru-RU" sz="2400" dirty="0"/>
              <a:t>Конкретизируется воспитательная деятельность применительно к конкретному учебному году</a:t>
            </a:r>
          </a:p>
          <a:p>
            <a:r>
              <a:rPr lang="ru-RU" sz="2400" dirty="0"/>
              <a:t>Должны быть включены значимые ключевые даты, мероприятия, посвященные государственным праздникам</a:t>
            </a:r>
          </a:p>
          <a:p>
            <a:r>
              <a:rPr lang="ru-RU" sz="2400" dirty="0"/>
              <a:t>Должен быть согласован с органами общественного управления</a:t>
            </a:r>
          </a:p>
          <a:p>
            <a:r>
              <a:rPr lang="ru-RU" sz="2400" dirty="0"/>
              <a:t>Принимается на педагогическом совете</a:t>
            </a:r>
          </a:p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1DB9A6-8CAF-4188-998E-9002FBE86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72743" y="5262296"/>
            <a:ext cx="6538067" cy="689515"/>
          </a:xfrm>
        </p:spPr>
        <p:txBody>
          <a:bodyPr>
            <a:normAutofit/>
          </a:bodyPr>
          <a:lstStyle/>
          <a:p>
            <a:r>
              <a:rPr lang="ru-RU" sz="2000" b="1" dirty="0"/>
              <a:t>КАЛЕНДАРНЫЙ ПЛАН ВОСПИТАТЕЛЬНОЙ РАБОТЫ</a:t>
            </a:r>
          </a:p>
        </p:txBody>
      </p:sp>
      <p:pic>
        <p:nvPicPr>
          <p:cNvPr id="6" name="Графический объект 5" descr="Лампочка">
            <a:extLst>
              <a:ext uri="{FF2B5EF4-FFF2-40B4-BE49-F238E27FC236}">
                <a16:creationId xmlns:a16="http://schemas.microsoft.com/office/drawing/2014/main" id="{E9661DC4-D526-4678-A1C8-58A8BEB68D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302" y="792790"/>
            <a:ext cx="2289669" cy="240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51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ический объект 3" descr="Преподаватель">
            <a:extLst>
              <a:ext uri="{FF2B5EF4-FFF2-40B4-BE49-F238E27FC236}">
                <a16:creationId xmlns:a16="http://schemas.microsoft.com/office/drawing/2014/main" id="{5614277E-CACC-4F9D-8C27-FB73FCBFB4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65875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В качестве механизмов, предлагается: </a:t>
            </a:r>
          </a:p>
          <a:p>
            <a:pPr marL="0" indent="0">
              <a:buNone/>
            </a:pPr>
            <a:r>
              <a:rPr lang="ru-RU" sz="2400" b="1" dirty="0"/>
              <a:t>• обеспечение единых подходов к проектированию программ воспитания;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903163"/>
                </a:solidFill>
              </a:rPr>
              <a:t>Системный      Гуманистический   Ситуационный   Деятельностный   Ресурсный</a:t>
            </a:r>
          </a:p>
          <a:p>
            <a:pPr marL="0" indent="0">
              <a:buNone/>
            </a:pPr>
            <a:r>
              <a:rPr lang="ru-RU" sz="2400" b="1" dirty="0"/>
              <a:t> • создание эффективных моделей управления воспитательной деятельностью, включая повышение роли методических объединений и педагогических сообществ;</a:t>
            </a:r>
          </a:p>
          <a:p>
            <a:pPr marL="0" indent="0">
              <a:buNone/>
            </a:pPr>
            <a:r>
              <a:rPr lang="ru-RU" sz="2400" b="1" dirty="0"/>
              <a:t> • обеспечение внутриведомственного и межведомственного взаимодействия организаций и специалистов, имеющих отношение к воспитанию детей и молодежи.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257" y="633056"/>
            <a:ext cx="9825550" cy="1349720"/>
          </a:xfrm>
        </p:spPr>
        <p:txBody>
          <a:bodyPr rtlCol="0">
            <a:normAutofit/>
          </a:bodyPr>
          <a:lstStyle/>
          <a:p>
            <a:r>
              <a:rPr lang="ru-RU" sz="2000" dirty="0"/>
              <a:t>В государственных законодательных и стратегических документах делается акцент на усиление воспитательного потенциала образовательных организаций, создание системы воспитания </a:t>
            </a:r>
          </a:p>
        </p:txBody>
      </p:sp>
    </p:spTree>
    <p:extLst>
      <p:ext uri="{BB962C8B-B14F-4D97-AF65-F5344CB8AC3E}">
        <p14:creationId xmlns:p14="http://schemas.microsoft.com/office/powerpoint/2010/main" val="109803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54936C1-1699-4075-84F8-62807DCC9B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343205"/>
              </p:ext>
            </p:extLst>
          </p:nvPr>
        </p:nvGraphicFramePr>
        <p:xfrm>
          <a:off x="620486" y="2057400"/>
          <a:ext cx="10990324" cy="3853543"/>
        </p:xfrm>
        <a:graphic>
          <a:graphicData uri="http://schemas.openxmlformats.org/drawingml/2006/table">
            <a:tbl>
              <a:tblPr firstRow="1" firstCol="1" bandRow="1"/>
              <a:tblGrid>
                <a:gridCol w="1744619">
                  <a:extLst>
                    <a:ext uri="{9D8B030D-6E8A-4147-A177-3AD203B41FA5}">
                      <a16:colId xmlns:a16="http://schemas.microsoft.com/office/drawing/2014/main" val="3337870370"/>
                    </a:ext>
                  </a:extLst>
                </a:gridCol>
                <a:gridCol w="1394404">
                  <a:extLst>
                    <a:ext uri="{9D8B030D-6E8A-4147-A177-3AD203B41FA5}">
                      <a16:colId xmlns:a16="http://schemas.microsoft.com/office/drawing/2014/main" val="1182258843"/>
                    </a:ext>
                  </a:extLst>
                </a:gridCol>
                <a:gridCol w="1394404">
                  <a:extLst>
                    <a:ext uri="{9D8B030D-6E8A-4147-A177-3AD203B41FA5}">
                      <a16:colId xmlns:a16="http://schemas.microsoft.com/office/drawing/2014/main" val="3901926774"/>
                    </a:ext>
                  </a:extLst>
                </a:gridCol>
                <a:gridCol w="2154988">
                  <a:extLst>
                    <a:ext uri="{9D8B030D-6E8A-4147-A177-3AD203B41FA5}">
                      <a16:colId xmlns:a16="http://schemas.microsoft.com/office/drawing/2014/main" val="1467182997"/>
                    </a:ext>
                  </a:extLst>
                </a:gridCol>
                <a:gridCol w="1394404">
                  <a:extLst>
                    <a:ext uri="{9D8B030D-6E8A-4147-A177-3AD203B41FA5}">
                      <a16:colId xmlns:a16="http://schemas.microsoft.com/office/drawing/2014/main" val="1485470953"/>
                    </a:ext>
                  </a:extLst>
                </a:gridCol>
                <a:gridCol w="1416299">
                  <a:extLst>
                    <a:ext uri="{9D8B030D-6E8A-4147-A177-3AD203B41FA5}">
                      <a16:colId xmlns:a16="http://schemas.microsoft.com/office/drawing/2014/main" val="3494783530"/>
                    </a:ext>
                  </a:extLst>
                </a:gridCol>
                <a:gridCol w="1491206">
                  <a:extLst>
                    <a:ext uri="{9D8B030D-6E8A-4147-A177-3AD203B41FA5}">
                      <a16:colId xmlns:a16="http://schemas.microsoft.com/office/drawing/2014/main" val="2313059717"/>
                    </a:ext>
                  </a:extLst>
                </a:gridCol>
              </a:tblGrid>
              <a:tr h="15736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08.00.00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Техника и технологии строительства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43.00.00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Сервис и туризм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35.00.00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Сельское, лесное и рыбное хозяйство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09.00.00.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Информатика и вычислительная техника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29.00.00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15.00.00.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Машино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строение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23.01.08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Техника и технологии наземного транспорта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207542"/>
                  </a:ext>
                </a:extLst>
              </a:tr>
              <a:tr h="3799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08.02.01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43.02.11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35.02.07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09.01.03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29.01.07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15.01.05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23.01.08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83973"/>
                  </a:ext>
                </a:extLst>
              </a:tr>
              <a:tr h="3799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08.02.05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43.02.14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35.02.08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278907"/>
                  </a:ext>
                </a:extLst>
              </a:tr>
              <a:tr h="3799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08.02.11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43.01.09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35.02.16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733330"/>
                  </a:ext>
                </a:extLst>
              </a:tr>
              <a:tr h="3799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08.01.24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43.01.02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445166"/>
                  </a:ext>
                </a:extLst>
              </a:tr>
              <a:tr h="3799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08.01.05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553267"/>
                  </a:ext>
                </a:extLst>
              </a:tr>
              <a:tr h="3799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08.01.08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090977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4E7AA8-036D-4F28-96BA-A52B66A33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1800" dirty="0"/>
              <a:t>ГПОАУ ЯО Ростовский колледж отраслевых технологий- </a:t>
            </a:r>
            <a:br>
              <a:rPr lang="ru-RU" sz="1800" dirty="0"/>
            </a:br>
            <a:r>
              <a:rPr lang="ru-RU" sz="1800" dirty="0"/>
              <a:t>многоуровневая и многопрофильная профессиональная организация</a:t>
            </a:r>
          </a:p>
        </p:txBody>
      </p:sp>
      <p:pic>
        <p:nvPicPr>
          <p:cNvPr id="5" name="Графический объект 4" descr="Контрольный список">
            <a:extLst>
              <a:ext uri="{FF2B5EF4-FFF2-40B4-BE49-F238E27FC236}">
                <a16:creationId xmlns:a16="http://schemas.microsoft.com/office/drawing/2014/main" id="{DEF978AA-586E-4790-8E74-51E8F5CE42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1191" y="7666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083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14F641-0AA4-46DF-B52D-011067E2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718" y="620801"/>
            <a:ext cx="11029616" cy="988332"/>
          </a:xfrm>
        </p:spPr>
        <p:txBody>
          <a:bodyPr rtlCol="0">
            <a:normAutofit/>
          </a:bodyPr>
          <a:lstStyle/>
          <a:p>
            <a:pPr rtl="0"/>
            <a:r>
              <a:rPr lang="ru-RU" sz="2000" dirty="0"/>
              <a:t>Алгоритм создания календарного плана воспитательной работы</a:t>
            </a:r>
            <a:br>
              <a:rPr lang="ru-RU" sz="2000" dirty="0"/>
            </a:br>
            <a:r>
              <a:rPr lang="ru-RU" sz="2000" dirty="0"/>
              <a:t> в колледже в условиях </a:t>
            </a:r>
            <a:r>
              <a:rPr lang="ru-RU" sz="2000" dirty="0" err="1"/>
              <a:t>многопрофильности</a:t>
            </a:r>
            <a:endParaRPr lang="ru-RU" sz="20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767446-11AA-4C25-B44F-42C94FDE4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96" y="2000249"/>
            <a:ext cx="3198328" cy="714375"/>
          </a:xfrm>
        </p:spPr>
        <p:txBody>
          <a:bodyPr rtlCol="0"/>
          <a:lstStyle/>
          <a:p>
            <a:pPr rtl="0"/>
            <a:r>
              <a:rPr lang="ru-RU" dirty="0"/>
              <a:t>Создание рабочей группы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6B75F4-ECF0-452D-BB80-1416C7E14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3058886"/>
            <a:ext cx="3362569" cy="2849789"/>
          </a:xfrm>
        </p:spPr>
        <p:txBody>
          <a:bodyPr rtlCol="0"/>
          <a:lstStyle/>
          <a:p>
            <a:pPr rtl="0"/>
            <a:r>
              <a:rPr lang="ru-RU" dirty="0"/>
              <a:t>Приказ директора о создании рабочей группы</a:t>
            </a:r>
          </a:p>
          <a:p>
            <a:pPr rtl="0"/>
            <a:r>
              <a:rPr lang="ru-RU" dirty="0"/>
              <a:t>Годовые планы всероссийского, регионального и районного уровней</a:t>
            </a:r>
          </a:p>
          <a:p>
            <a:pPr rtl="0"/>
            <a:r>
              <a:rPr lang="ru-RU" dirty="0"/>
              <a:t>Совместные планы работы с партнерами колледжа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743281F-51FF-4F76-8197-3F6219E3596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61264" y="2934292"/>
            <a:ext cx="3362569" cy="2974383"/>
          </a:xfrm>
        </p:spPr>
        <p:txBody>
          <a:bodyPr rtlCol="0"/>
          <a:lstStyle/>
          <a:p>
            <a:pPr rtl="0"/>
            <a:r>
              <a:rPr lang="ru-RU" dirty="0"/>
              <a:t>Единый план воспитательной работы , разбитый на модули и по курсам</a:t>
            </a:r>
          </a:p>
          <a:p>
            <a:pPr rtl="0"/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2A3EC13-9EA6-4C20-BA5C-D7D92AFF848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16248" y="2982686"/>
            <a:ext cx="3362569" cy="2925989"/>
          </a:xfrm>
        </p:spPr>
        <p:txBody>
          <a:bodyPr rtlCol="0">
            <a:normAutofit fontScale="92500"/>
          </a:bodyPr>
          <a:lstStyle/>
          <a:p>
            <a:pPr rtl="0"/>
            <a:r>
              <a:rPr lang="ru-RU" dirty="0"/>
              <a:t>Социальный паспорт колледжа</a:t>
            </a:r>
          </a:p>
          <a:p>
            <a:pPr rtl="0"/>
            <a:r>
              <a:rPr lang="ru-RU" dirty="0"/>
              <a:t>Аналитические данные текущего состояния воспитательной работы </a:t>
            </a:r>
          </a:p>
          <a:p>
            <a:pPr rtl="0"/>
            <a:r>
              <a:rPr lang="ru-RU" dirty="0"/>
              <a:t>Предложения педагогического сообщества</a:t>
            </a:r>
          </a:p>
          <a:p>
            <a:pPr rtl="0"/>
            <a:r>
              <a:rPr lang="ru-RU" dirty="0"/>
              <a:t>Предложения студенческого совета</a:t>
            </a:r>
          </a:p>
          <a:p>
            <a:pPr rtl="0"/>
            <a:endParaRPr lang="ru-RU" dirty="0"/>
          </a:p>
          <a:p>
            <a:pPr rtl="0"/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A377D8F-60B0-418E-A7EC-DBDFDF5E28AF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243384" y="1976822"/>
            <a:ext cx="3198328" cy="714375"/>
          </a:xfrm>
        </p:spPr>
        <p:txBody>
          <a:bodyPr rtlCol="0"/>
          <a:lstStyle/>
          <a:p>
            <a:pPr rtl="0"/>
            <a:r>
              <a:rPr lang="ru-RU" dirty="0"/>
              <a:t>Планирование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24E329E0-8BAF-4C0F-8C29-DF88C1BCBBB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490451" y="2000249"/>
            <a:ext cx="3198328" cy="934043"/>
          </a:xfrm>
        </p:spPr>
        <p:txBody>
          <a:bodyPr rtlCol="0"/>
          <a:lstStyle/>
          <a:p>
            <a:pPr rtl="0"/>
            <a:r>
              <a:rPr lang="ru-RU" dirty="0"/>
              <a:t>Анализ воспитательной работы</a:t>
            </a:r>
          </a:p>
        </p:txBody>
      </p:sp>
      <p:pic>
        <p:nvPicPr>
          <p:cNvPr id="9" name="Графический объект 8" descr="Голова с шестеренками">
            <a:extLst>
              <a:ext uri="{FF2B5EF4-FFF2-40B4-BE49-F238E27FC236}">
                <a16:creationId xmlns:a16="http://schemas.microsoft.com/office/drawing/2014/main" id="{753F3215-AE85-4BAC-BB66-27697DDC57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1666" y="1024248"/>
            <a:ext cx="714376" cy="71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9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14F641-0AA4-46DF-B52D-011067E2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718" y="620801"/>
            <a:ext cx="11029616" cy="988332"/>
          </a:xfrm>
        </p:spPr>
        <p:txBody>
          <a:bodyPr rtlCol="0">
            <a:normAutofit/>
          </a:bodyPr>
          <a:lstStyle/>
          <a:p>
            <a:pPr rtl="0"/>
            <a:r>
              <a:rPr lang="ru-RU" sz="2000" dirty="0"/>
              <a:t>Алгоритм создания календарного плана воспитательной работы</a:t>
            </a:r>
            <a:br>
              <a:rPr lang="ru-RU" sz="2000" dirty="0"/>
            </a:br>
            <a:r>
              <a:rPr lang="ru-RU" sz="2000" dirty="0"/>
              <a:t> в колледже в условиях </a:t>
            </a:r>
            <a:r>
              <a:rPr lang="ru-RU" sz="2000" dirty="0" err="1"/>
              <a:t>многопрофильности</a:t>
            </a:r>
            <a:endParaRPr lang="ru-RU" sz="20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767446-11AA-4C25-B44F-42C94FDE4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3314" y="2321971"/>
            <a:ext cx="3198328" cy="714375"/>
          </a:xfrm>
        </p:spPr>
        <p:txBody>
          <a:bodyPr rtlCol="0"/>
          <a:lstStyle/>
          <a:p>
            <a:pPr rtl="0"/>
            <a:r>
              <a:rPr lang="ru-RU" dirty="0"/>
              <a:t>Внесение дополнений к плану по ВР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6B75F4-ECF0-452D-BB80-1416C7E14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3058886"/>
            <a:ext cx="3362569" cy="2849789"/>
          </a:xfrm>
        </p:spPr>
        <p:txBody>
          <a:bodyPr rtlCol="0"/>
          <a:lstStyle/>
          <a:p>
            <a:pPr rtl="0"/>
            <a:r>
              <a:rPr lang="ru-RU" dirty="0"/>
              <a:t>Назначение ответственных за внесение дополнений по конкретным профессиям и специальностям</a:t>
            </a:r>
          </a:p>
          <a:p>
            <a:pPr rtl="0"/>
            <a:r>
              <a:rPr lang="ru-RU" dirty="0"/>
              <a:t>Работа в малых группах</a:t>
            </a:r>
          </a:p>
          <a:p>
            <a:pPr rtl="0"/>
            <a:r>
              <a:rPr lang="ru-RU" dirty="0"/>
              <a:t>Конкретные мероприятия профессионального модуля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743281F-51FF-4F76-8197-3F6219E3596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61264" y="2934292"/>
            <a:ext cx="3362569" cy="2974383"/>
          </a:xfrm>
        </p:spPr>
        <p:txBody>
          <a:bodyPr rtlCol="0"/>
          <a:lstStyle/>
          <a:p>
            <a:pPr rtl="0"/>
            <a:r>
              <a:rPr lang="ru-RU" dirty="0"/>
              <a:t>Протокол педагогического совета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2A3EC13-9EA6-4C20-BA5C-D7D92AFF848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16248" y="2982686"/>
            <a:ext cx="3362569" cy="2925989"/>
          </a:xfrm>
        </p:spPr>
        <p:txBody>
          <a:bodyPr rtlCol="0">
            <a:normAutofit/>
          </a:bodyPr>
          <a:lstStyle/>
          <a:p>
            <a:pPr rtl="0"/>
            <a:r>
              <a:rPr lang="ru-RU" dirty="0"/>
              <a:t>Согласование со студенческим советом колледжа</a:t>
            </a:r>
          </a:p>
          <a:p>
            <a:pPr rtl="0"/>
            <a:r>
              <a:rPr lang="ru-RU" dirty="0"/>
              <a:t>Согласование с работодателями</a:t>
            </a:r>
          </a:p>
          <a:p>
            <a:pPr rtl="0"/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A377D8F-60B0-418E-A7EC-DBDFDF5E28AF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161264" y="2110082"/>
            <a:ext cx="3198328" cy="714375"/>
          </a:xfrm>
        </p:spPr>
        <p:txBody>
          <a:bodyPr rtlCol="0"/>
          <a:lstStyle/>
          <a:p>
            <a:pPr rtl="0"/>
            <a:r>
              <a:rPr lang="ru-RU" dirty="0"/>
              <a:t>Утверждение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24E329E0-8BAF-4C0F-8C29-DF88C1BCBBB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490451" y="2000249"/>
            <a:ext cx="3198328" cy="934043"/>
          </a:xfrm>
        </p:spPr>
        <p:txBody>
          <a:bodyPr rtlCol="0"/>
          <a:lstStyle/>
          <a:p>
            <a:pPr rtl="0"/>
            <a:r>
              <a:rPr lang="ru-RU" dirty="0"/>
              <a:t>Согласование </a:t>
            </a:r>
          </a:p>
        </p:txBody>
      </p:sp>
      <p:pic>
        <p:nvPicPr>
          <p:cNvPr id="9" name="Графический объект 8" descr="Голова с шестеренками">
            <a:extLst>
              <a:ext uri="{FF2B5EF4-FFF2-40B4-BE49-F238E27FC236}">
                <a16:creationId xmlns:a16="http://schemas.microsoft.com/office/drawing/2014/main" id="{753F3215-AE85-4BAC-BB66-27697DDC57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1666" y="1024248"/>
            <a:ext cx="714376" cy="71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149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951106-A246-4D28-94E0-0BCD20C76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50" y="675230"/>
            <a:ext cx="11029616" cy="988332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dirty="0"/>
              <a:t>Календарный план воспитательной работы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56462C50-39E8-4607-A1A0-62D66955C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13221"/>
              </p:ext>
            </p:extLst>
          </p:nvPr>
        </p:nvGraphicFramePr>
        <p:xfrm>
          <a:off x="585775" y="2275114"/>
          <a:ext cx="11029950" cy="3755571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869062">
                  <a:extLst>
                    <a:ext uri="{9D8B030D-6E8A-4147-A177-3AD203B41FA5}">
                      <a16:colId xmlns:a16="http://schemas.microsoft.com/office/drawing/2014/main" val="2132437622"/>
                    </a:ext>
                  </a:extLst>
                </a:gridCol>
                <a:gridCol w="2755999">
                  <a:extLst>
                    <a:ext uri="{9D8B030D-6E8A-4147-A177-3AD203B41FA5}">
                      <a16:colId xmlns:a16="http://schemas.microsoft.com/office/drawing/2014/main" val="886993942"/>
                    </a:ext>
                  </a:extLst>
                </a:gridCol>
                <a:gridCol w="1119067">
                  <a:extLst>
                    <a:ext uri="{9D8B030D-6E8A-4147-A177-3AD203B41FA5}">
                      <a16:colId xmlns:a16="http://schemas.microsoft.com/office/drawing/2014/main" val="1857279055"/>
                    </a:ext>
                  </a:extLst>
                </a:gridCol>
                <a:gridCol w="1062519">
                  <a:extLst>
                    <a:ext uri="{9D8B030D-6E8A-4147-A177-3AD203B41FA5}">
                      <a16:colId xmlns:a16="http://schemas.microsoft.com/office/drawing/2014/main" val="449295097"/>
                    </a:ext>
                  </a:extLst>
                </a:gridCol>
                <a:gridCol w="2523852">
                  <a:extLst>
                    <a:ext uri="{9D8B030D-6E8A-4147-A177-3AD203B41FA5}">
                      <a16:colId xmlns:a16="http://schemas.microsoft.com/office/drawing/2014/main" val="2722436361"/>
                    </a:ext>
                  </a:extLst>
                </a:gridCol>
                <a:gridCol w="1014898">
                  <a:extLst>
                    <a:ext uri="{9D8B030D-6E8A-4147-A177-3AD203B41FA5}">
                      <a16:colId xmlns:a16="http://schemas.microsoft.com/office/drawing/2014/main" val="964324245"/>
                    </a:ext>
                  </a:extLst>
                </a:gridCol>
                <a:gridCol w="1684553">
                  <a:extLst>
                    <a:ext uri="{9D8B030D-6E8A-4147-A177-3AD203B41FA5}">
                      <a16:colId xmlns:a16="http://schemas.microsoft.com/office/drawing/2014/main" val="758602618"/>
                    </a:ext>
                  </a:extLst>
                </a:gridCol>
              </a:tblGrid>
              <a:tr h="678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формы деятельности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i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i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проведения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ЛР 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модуля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974060"/>
                  </a:ext>
                </a:extLst>
              </a:tr>
              <a:tr h="678216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730688"/>
                  </a:ext>
                </a:extLst>
              </a:tr>
              <a:tr h="17209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знаний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1-3 курс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Территория колледжа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колледжа,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отдела по ВР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ЛР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1, 2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«Ключевые дела ПОО»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«Кураторство и поддержка»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«Учебное занятие»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«Профессиональный выбор»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«Взаимодействие с родителями»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045464"/>
                  </a:ext>
                </a:extLst>
              </a:tr>
              <a:tr h="6782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1-30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Классные часы «Я – студент РКОТ»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курс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Территория колледжа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Классные руководители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ЛР 1,2.3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«Организация предметно-эстетической среды»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14" marR="47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860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282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9EA0F-FD88-464F-99D9-0E151D11E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5" y="965199"/>
            <a:ext cx="11243732" cy="1750010"/>
          </a:xfrm>
        </p:spPr>
        <p:txBody>
          <a:bodyPr rtlCol="0" anchor="ctr">
            <a:normAutofit fontScale="90000"/>
          </a:bodyPr>
          <a:lstStyle/>
          <a:p>
            <a:pPr algn="ctr" rtl="0"/>
            <a:r>
              <a:rPr lang="ru-RU" sz="4000" dirty="0"/>
              <a:t>Особенности разработки календарного плана воспитательной работы в условиях </a:t>
            </a:r>
            <a:r>
              <a:rPr lang="ru-RU" sz="4000" dirty="0" err="1"/>
              <a:t>многопрофильности</a:t>
            </a:r>
            <a:r>
              <a:rPr lang="ru-RU" sz="4000" dirty="0"/>
              <a:t> образовательной организации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32A20C-8823-4E5C-BF21-C75BA56E76D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black">
          <a:xfrm>
            <a:off x="3407230" y="4463143"/>
            <a:ext cx="8141304" cy="1651906"/>
          </a:xfrm>
        </p:spPr>
        <p:txBody>
          <a:bodyPr rtlCol="0" anchor="ctr">
            <a:normAutofit fontScale="85000" lnSpcReduction="20000"/>
          </a:bodyPr>
          <a:lstStyle/>
          <a:p>
            <a:pPr algn="r" rtl="0">
              <a:spcAft>
                <a:spcPts val="3000"/>
              </a:spcAft>
            </a:pPr>
            <a:r>
              <a:rPr lang="ru-RU" sz="2000" b="1" cap="none" dirty="0">
                <a:solidFill>
                  <a:srgbClr val="FFFFFF"/>
                </a:solidFill>
              </a:rPr>
              <a:t>Руководитель отдела по воспитательной работе</a:t>
            </a:r>
          </a:p>
          <a:p>
            <a:pPr algn="r" rtl="0">
              <a:spcAft>
                <a:spcPts val="3000"/>
              </a:spcAft>
            </a:pPr>
            <a:r>
              <a:rPr lang="ru-RU" b="1" cap="none" dirty="0">
                <a:solidFill>
                  <a:srgbClr val="FFFFFF"/>
                </a:solidFill>
              </a:rPr>
              <a:t>ГПОАУ ЯО Ростовского колледжа отраслевых технологий</a:t>
            </a:r>
          </a:p>
          <a:p>
            <a:pPr algn="r" rtl="0">
              <a:spcAft>
                <a:spcPts val="3000"/>
              </a:spcAft>
            </a:pPr>
            <a:r>
              <a:rPr lang="ru-RU" sz="2000" b="1" cap="none" dirty="0">
                <a:solidFill>
                  <a:srgbClr val="FFFFFF"/>
                </a:solidFill>
              </a:rPr>
              <a:t>ЕФРОСИНИЧЕВА А.В.</a:t>
            </a:r>
          </a:p>
        </p:txBody>
      </p:sp>
    </p:spTree>
    <p:extLst>
      <p:ext uri="{BB962C8B-B14F-4D97-AF65-F5344CB8AC3E}">
        <p14:creationId xmlns:p14="http://schemas.microsoft.com/office/powerpoint/2010/main" val="2449568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Дивиденд">
  <a:themeElements>
    <a:clrScheme name="Custom 1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010_TF00315753" id="{631149A1-011A-45E4-9F57-2335CCF887A7}" vid="{5B467B52-6233-434E-AB57-8B3ADBE0F66F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3253B1-1887-43EF-BBA6-7E1941C42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C4EF74-2977-4065-95FE-55F8E4B639D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2658AF07-9E42-47AF-83DF-C9E8FADF71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правил совместной работы на занятии</Template>
  <TotalTime>0</TotalTime>
  <Words>514</Words>
  <Application>Microsoft Office PowerPoint</Application>
  <PresentationFormat>Широкоэкранный</PresentationFormat>
  <Paragraphs>150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Candara</vt:lpstr>
      <vt:lpstr>Times New Roman</vt:lpstr>
      <vt:lpstr>Wingdings 2</vt:lpstr>
      <vt:lpstr>Дивиденд</vt:lpstr>
      <vt:lpstr>Особенности разработки календарного плана воспитательной работы в условиях многопрофильности образовательной организации</vt:lpstr>
      <vt:lpstr>Изменения в Вопросах Воспитания</vt:lpstr>
      <vt:lpstr>Презентация PowerPoint</vt:lpstr>
      <vt:lpstr>В государственных законодательных и стратегических документах делается акцент на усиление воспитательного потенциала образовательных организаций, создание системы воспитания </vt:lpstr>
      <vt:lpstr>ГПОАУ ЯО Ростовский колледж отраслевых технологий-  многоуровневая и многопрофильная профессиональная организация</vt:lpstr>
      <vt:lpstr>Алгоритм создания календарного плана воспитательной работы  в колледже в условиях многопрофильности</vt:lpstr>
      <vt:lpstr>Алгоритм создания календарного плана воспитательной работы  в колледже в условиях многопрофильности</vt:lpstr>
      <vt:lpstr>Календарный план воспитательной работы  </vt:lpstr>
      <vt:lpstr>Особенности разработки календарного плана воспитательной работы в условиях многопрофильности образовательной организации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2021-10-24T12:21:11Z</dcterms:created>
  <dcterms:modified xsi:type="dcterms:W3CDTF">2021-10-24T14:05:59Z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