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0" r:id="rId4"/>
    <p:sldId id="265" r:id="rId5"/>
    <p:sldId id="270" r:id="rId6"/>
    <p:sldId id="267" r:id="rId7"/>
    <p:sldId id="268" r:id="rId8"/>
    <p:sldId id="269" r:id="rId9"/>
    <p:sldId id="272" r:id="rId10"/>
    <p:sldId id="271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04" d="100"/>
          <a:sy n="104" d="100"/>
        </p:scale>
        <p:origin x="-9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8E83C-F993-4B2B-897A-E047B02AAE98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12CE-AA98-4D79-8654-29CF51546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778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512CE-AA98-4D79-8654-29CF51546A10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512CE-AA98-4D79-8654-29CF51546A10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512CE-AA98-4D79-8654-29CF51546A10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512CE-AA98-4D79-8654-29CF51546A10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512CE-AA98-4D79-8654-29CF51546A10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512CE-AA98-4D79-8654-29CF51546A10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512CE-AA98-4D79-8654-29CF51546A10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512CE-AA98-4D79-8654-29CF51546A10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512CE-AA98-4D79-8654-29CF51546A10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512CE-AA98-4D79-8654-29CF51546A10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512CE-AA98-4D79-8654-29CF51546A10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enecia15\Desktop\эблема\Им.А.2p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5885" y="620688"/>
            <a:ext cx="931764" cy="93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7704" y="548680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 профессиональное образовательное учреждение  Ярославской области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Переславский колледж им. А. Невского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0957" y="2205543"/>
            <a:ext cx="396044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воспитания в условиях многопрофильности образовательной организации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626" y="1760042"/>
            <a:ext cx="4483398" cy="273630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272612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9672" y="1124744"/>
            <a:ext cx="7416824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5941060" algn="r"/>
              </a:tabLst>
            </a:pPr>
            <a:r>
              <a:rPr lang="ru-RU" sz="1400" b="1" kern="1600" dirty="0">
                <a:latin typeface="Times New Roman"/>
                <a:ea typeface="Times New Roman"/>
              </a:rPr>
              <a:t>РАЗДЕЛ 4. </a:t>
            </a:r>
            <a:endParaRPr lang="ru-RU" sz="1400" b="1" kern="1600" dirty="0" smtClean="0">
              <a:latin typeface="Times New Roman"/>
              <a:ea typeface="Times New Roman"/>
            </a:endParaRPr>
          </a:p>
          <a:p>
            <a:pPr algn="ctr">
              <a:tabLst>
                <a:tab pos="5941060" algn="r"/>
              </a:tabLst>
            </a:pPr>
            <a:r>
              <a:rPr lang="ru-RU" sz="1400" b="1" kern="1600" dirty="0" smtClean="0">
                <a:latin typeface="Times New Roman"/>
                <a:ea typeface="Times New Roman"/>
              </a:rPr>
              <a:t>Структурные </a:t>
            </a:r>
            <a:r>
              <a:rPr lang="ru-RU" sz="1400" b="1" kern="1600" dirty="0">
                <a:latin typeface="Times New Roman"/>
                <a:ea typeface="Times New Roman"/>
              </a:rPr>
              <a:t>компоненты рабочей программы воспитания</a:t>
            </a:r>
            <a:endParaRPr lang="ru-RU" sz="14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0552" y="116632"/>
            <a:ext cx="7098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воспитания в условиях многопрофильности образовательной организации</a:t>
            </a:r>
          </a:p>
        </p:txBody>
      </p:sp>
      <p:pic>
        <p:nvPicPr>
          <p:cNvPr id="7" name="Picture 2" descr="C:\Users\venecia15\Desktop\эблема\Им.А.2p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00436"/>
            <a:ext cx="931764" cy="93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03648" y="1988840"/>
            <a:ext cx="2664296" cy="33855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Инвариантные модули</a:t>
            </a:r>
            <a:endParaRPr lang="ru-RU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608" y="2636912"/>
            <a:ext cx="3528392" cy="234282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«Ключевые дела ПОО»</a:t>
            </a:r>
          </a:p>
          <a:p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«Кураторство и поддержка»</a:t>
            </a:r>
          </a:p>
          <a:p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«Студенческое самоуправление»</a:t>
            </a:r>
          </a:p>
          <a:p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«Профессиональный выбор»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«Организация предметно-эстетической среды»  </a:t>
            </a:r>
            <a:endParaRPr lang="ru-RU" sz="16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«Взаимодействие с родителями»</a:t>
            </a:r>
          </a:p>
          <a:p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«Цифровая среда» </a:t>
            </a:r>
            <a:endParaRPr lang="ru-RU" sz="16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«Правовое сознание»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4088" y="1988840"/>
            <a:ext cx="2664296" cy="33855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Вариантные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модули</a:t>
            </a:r>
            <a:endParaRPr lang="ru-RU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2591780" y="2360556"/>
            <a:ext cx="288032" cy="27635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004048" y="2636912"/>
            <a:ext cx="3528392" cy="230832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«Молодежные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 объединения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588224" y="2348880"/>
            <a:ext cx="288032" cy="27635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04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21976" y="300436"/>
            <a:ext cx="7098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воспитания в условиях многопрофильности образовательной организации</a:t>
            </a:r>
          </a:p>
        </p:txBody>
      </p:sp>
      <p:pic>
        <p:nvPicPr>
          <p:cNvPr id="7" name="Picture 2" descr="C:\Users\venecia15\Desktop\эблема\Им.А.2p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00436"/>
            <a:ext cx="931764" cy="93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9552" y="2636912"/>
            <a:ext cx="8136904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24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14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628800"/>
            <a:ext cx="1548172" cy="1200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рабочей группы</a:t>
            </a:r>
          </a:p>
          <a:p>
            <a:pPr lvl="0"/>
            <a:endParaRPr lang="ru-RU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260648"/>
            <a:ext cx="7098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воспитания в условиях многопрофильности образовательной организации</a:t>
            </a:r>
          </a:p>
        </p:txBody>
      </p:sp>
      <p:pic>
        <p:nvPicPr>
          <p:cNvPr id="7" name="Picture 2" descr="C:\Users\venecia15\Desktop\эблема\Им.А.2p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931764" cy="93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987824" y="1628800"/>
            <a:ext cx="5472608" cy="120032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учебной работе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воспитательной работе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Заведующие кафедрами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3717032"/>
            <a:ext cx="1548172" cy="9233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материалов</a:t>
            </a:r>
          </a:p>
          <a:p>
            <a:pPr lvl="0" algn="ctr"/>
            <a:endParaRPr lang="ru-RU" b="1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7824" y="3717032"/>
            <a:ext cx="5472608" cy="9233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макета программы воспитания и социализации  на основании примерных программ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195736" y="1916832"/>
            <a:ext cx="720080" cy="64807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195736" y="3717032"/>
            <a:ext cx="720080" cy="64807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971600" y="2996952"/>
            <a:ext cx="576064" cy="64807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09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50896"/>
            <a:ext cx="1872208" cy="200054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МАКЕТ</a:t>
            </a:r>
          </a:p>
          <a:p>
            <a:pPr lvl="0" algn="ctr"/>
            <a:r>
              <a:rPr lang="ru-RU" sz="24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 программы воспитания</a:t>
            </a:r>
          </a:p>
          <a:p>
            <a:pPr lvl="0"/>
            <a:endParaRPr lang="ru-RU" sz="2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260648"/>
            <a:ext cx="7098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воспитания в условиях многопрофильности образовательной организации</a:t>
            </a:r>
          </a:p>
        </p:txBody>
      </p:sp>
      <p:pic>
        <p:nvPicPr>
          <p:cNvPr id="7" name="Picture 2" descr="C:\Users\venecia15\Desktop\эблема\Им.А.2p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931764" cy="93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155792" y="1124744"/>
            <a:ext cx="575152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kern="1600" dirty="0" smtClean="0">
                <a:latin typeface="Times New Roman"/>
                <a:ea typeface="Times New Roman"/>
              </a:rPr>
              <a:t>РАЗДЕЛ 1. Паспорт рабочей программы воспитания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320344" y="2432358"/>
            <a:ext cx="720080" cy="64807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155792" y="1628800"/>
            <a:ext cx="5751520" cy="9233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kern="1600" dirty="0" smtClean="0">
                <a:latin typeface="Times New Roman"/>
                <a:ea typeface="Times New Roman"/>
              </a:rPr>
              <a:t>РАЗДЕЛ 2. Оценка освоения обучающимися основной образовательной программы в части достижения личностных результатов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40960" y="2708920"/>
            <a:ext cx="5766352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tabLst>
                <a:tab pos="5941060" algn="r"/>
              </a:tabLst>
            </a:pPr>
            <a:r>
              <a:rPr lang="ru-RU" b="1" kern="1600" dirty="0" smtClean="0">
                <a:latin typeface="Times New Roman"/>
                <a:ea typeface="Times New Roman"/>
              </a:rPr>
              <a:t>РАЗДЕЛ 3. </a:t>
            </a:r>
            <a:r>
              <a:rPr lang="ru-RU" b="1" kern="1600" dirty="0" smtClean="0">
                <a:latin typeface="Times New Roman"/>
                <a:ea typeface="Times New Roman"/>
                <a:cs typeface="Times New Roman"/>
              </a:rPr>
              <a:t>Требования к ресурсному обеспечению воспитательной работы</a:t>
            </a:r>
            <a:endParaRPr lang="ru-RU" dirty="0" smtClean="0"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48940" y="3501008"/>
            <a:ext cx="5765224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tabLst>
                <a:tab pos="5941060" algn="r"/>
              </a:tabLst>
            </a:pPr>
            <a:r>
              <a:rPr lang="ru-RU" b="1" kern="1600" dirty="0" smtClean="0">
                <a:latin typeface="Times New Roman"/>
                <a:ea typeface="Times New Roman"/>
              </a:rPr>
              <a:t>РАЗДЕЛ 4. Структурные компоненты рабочей программы воспитания</a:t>
            </a:r>
            <a:endParaRPr lang="ru-RU" dirty="0" smtClean="0"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42088" y="4293096"/>
            <a:ext cx="5765224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tabLst>
                <a:tab pos="5941060" algn="r"/>
              </a:tabLst>
            </a:pPr>
            <a:r>
              <a:rPr lang="ru-RU" b="1" kern="1600" dirty="0" smtClean="0">
                <a:latin typeface="Times New Roman"/>
                <a:ea typeface="Times New Roman"/>
              </a:rPr>
              <a:t>РАЗДЕЛ 5. </a:t>
            </a:r>
            <a:r>
              <a:rPr lang="ru-RU" b="1" kern="1600" dirty="0" smtClean="0">
                <a:latin typeface="Times New Roman"/>
                <a:ea typeface="Times New Roman"/>
                <a:cs typeface="Times New Roman"/>
              </a:rPr>
              <a:t>Календарный план воспитательной работы</a:t>
            </a:r>
            <a:endParaRPr lang="ru-RU" dirty="0" smtClean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226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756266"/>
            <a:ext cx="1996816" cy="163121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b="1" kern="1600" dirty="0">
                <a:solidFill>
                  <a:srgbClr val="FFFFFF"/>
                </a:solidFill>
                <a:latin typeface="Times New Roman"/>
                <a:ea typeface="Times New Roman"/>
              </a:rPr>
              <a:t>РАЗДЕЛ 1. Паспорт рабочей программы </a:t>
            </a:r>
            <a:r>
              <a:rPr lang="ru-RU" sz="2000" b="1" kern="1600" dirty="0" smtClean="0">
                <a:solidFill>
                  <a:srgbClr val="FFFFFF"/>
                </a:solidFill>
                <a:latin typeface="Times New Roman"/>
                <a:ea typeface="Times New Roman"/>
              </a:rPr>
              <a:t>воспитания</a:t>
            </a:r>
            <a:endParaRPr lang="ru-RU" sz="20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260648"/>
            <a:ext cx="7098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воспитания в условиях многопрофильности образовательной организации</a:t>
            </a:r>
          </a:p>
        </p:txBody>
      </p:sp>
      <p:pic>
        <p:nvPicPr>
          <p:cNvPr id="7" name="Picture 2" descr="C:\Users\venecia15\Desktop\эблема\Им.А.2p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931764" cy="93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трелка вправо 10"/>
          <p:cNvSpPr/>
          <p:nvPr/>
        </p:nvSpPr>
        <p:spPr>
          <a:xfrm>
            <a:off x="2555776" y="2276872"/>
            <a:ext cx="720080" cy="648072"/>
          </a:xfrm>
          <a:prstGeom prst="rightArrow">
            <a:avLst>
              <a:gd name="adj1" fmla="val 50000"/>
              <a:gd name="adj2" fmla="val 55644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491880" y="1340768"/>
            <a:ext cx="5112568" cy="8309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/>
                <a:ea typeface="Times New Roman"/>
              </a:rPr>
              <a:t>Паспорт рабочей программы воспитания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1880" y="2420888"/>
            <a:ext cx="5112568" cy="15696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/>
                <a:ea typeface="Times New Roman"/>
              </a:rPr>
              <a:t>Личностный результаты реализации программы выпускника – портрет выпускника СПО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38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9672" y="1124744"/>
            <a:ext cx="7416824" cy="7386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400" b="1" kern="1600" dirty="0">
                <a:solidFill>
                  <a:srgbClr val="FFFFFF"/>
                </a:solidFill>
                <a:latin typeface="Times New Roman"/>
                <a:ea typeface="Times New Roman"/>
              </a:rPr>
              <a:t>РАЗДЕЛ 2</a:t>
            </a:r>
            <a:r>
              <a:rPr lang="ru-RU" sz="1400" b="1" kern="1600" dirty="0" smtClean="0">
                <a:solidFill>
                  <a:srgbClr val="FFFFFF"/>
                </a:solidFill>
                <a:latin typeface="Times New Roman"/>
                <a:ea typeface="Times New Roman"/>
              </a:rPr>
              <a:t>.</a:t>
            </a:r>
          </a:p>
          <a:p>
            <a:pPr lvl="0" algn="ctr"/>
            <a:r>
              <a:rPr lang="ru-RU" sz="1400" b="1" kern="1600" dirty="0" smtClean="0">
                <a:solidFill>
                  <a:srgbClr val="FFFFFF"/>
                </a:solidFill>
                <a:latin typeface="Times New Roman"/>
                <a:ea typeface="Times New Roman"/>
              </a:rPr>
              <a:t> </a:t>
            </a:r>
            <a:r>
              <a:rPr lang="ru-RU" sz="1400" b="1" kern="1600" dirty="0">
                <a:solidFill>
                  <a:srgbClr val="FFFFFF"/>
                </a:solidFill>
                <a:latin typeface="Times New Roman"/>
                <a:ea typeface="Times New Roman"/>
              </a:rPr>
              <a:t>Оценка освоения обучающимися основной образовательной программы в части достижения личностных результатов</a:t>
            </a:r>
            <a:endParaRPr lang="ru-RU" sz="14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0552" y="188640"/>
            <a:ext cx="7098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воспитания в условиях многопрофильности образовательной организации</a:t>
            </a:r>
          </a:p>
        </p:txBody>
      </p:sp>
      <p:pic>
        <p:nvPicPr>
          <p:cNvPr id="7" name="Picture 2" descr="C:\Users\venecia15\Desktop\эблема\Им.А.2p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00436"/>
            <a:ext cx="931764" cy="93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79512" y="1988147"/>
            <a:ext cx="1731900" cy="95410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/>
                <a:ea typeface="Times New Roman"/>
              </a:rPr>
              <a:t>Форма </a:t>
            </a:r>
            <a:r>
              <a:rPr lang="ru-RU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/>
                <a:ea typeface="Times New Roman"/>
              </a:rPr>
              <a:t>контроля и оценки достижений </a:t>
            </a:r>
            <a:r>
              <a:rPr lang="ru-RU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/>
                <a:ea typeface="Times New Roman"/>
              </a:rPr>
              <a:t>обучающихся</a:t>
            </a:r>
          </a:p>
          <a:p>
            <a:pPr algn="ctr"/>
            <a:endParaRPr lang="ru-RU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2388" y="2463279"/>
            <a:ext cx="1656184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/>
                <a:ea typeface="Times New Roman"/>
              </a:rPr>
              <a:t>СТРУКТУРА</a:t>
            </a:r>
          </a:p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/>
                <a:ea typeface="Times New Roman"/>
              </a:rPr>
              <a:t>ПОРТФОЛИО</a:t>
            </a:r>
          </a:p>
          <a:p>
            <a:pPr algn="ctr"/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1960" y="2204864"/>
            <a:ext cx="4784536" cy="267765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 Сведения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 владельце портфолио: ФИО, место и год рождения, адрес фактического проживания и регистрации, специальность. Этот раздел также может включать в себя информацию о жизненных, профессиональных целях, интересах и увлечениях.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Опыт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студента: характеристики от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куратора, мастера производственного обучения,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 прохождении военных сборов, с мест прохождения практик, отзывы и т.д.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 Достижения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студента: сертификаты об участии в конференциях, выставках, конкурсах, дипломы о победах, публикации, выписки из решений педсовета о поощрениях и т.д.</a:t>
            </a:r>
            <a:endParaRPr lang="ru-RU" sz="1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1903364" y="2636912"/>
            <a:ext cx="364380" cy="348364"/>
          </a:xfrm>
          <a:prstGeom prst="rightArrow">
            <a:avLst>
              <a:gd name="adj1" fmla="val 50000"/>
              <a:gd name="adj2" fmla="val 60894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908572" y="2924944"/>
            <a:ext cx="303388" cy="348364"/>
          </a:xfrm>
          <a:prstGeom prst="rightArrow">
            <a:avLst>
              <a:gd name="adj1" fmla="val 50000"/>
              <a:gd name="adj2" fmla="val 55644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75172" y="3197294"/>
            <a:ext cx="1728192" cy="181588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/>
              </a:rPr>
              <a:t>Диагностика личностного роста:</a:t>
            </a:r>
          </a:p>
          <a:p>
            <a:r>
              <a:rPr lang="ru-RU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/>
              </a:rPr>
              <a:t>- </a:t>
            </a:r>
            <a:r>
              <a:rPr lang="ru-RU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/>
              </a:rPr>
              <a:t>контроль </a:t>
            </a:r>
            <a:r>
              <a:rPr lang="ru-RU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/>
              </a:rPr>
              <a:t>куратора, мастера производственного обучения </a:t>
            </a:r>
            <a:endParaRPr lang="ru-RU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r>
              <a:rPr lang="ru-RU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/>
              </a:rPr>
              <a:t>- самоанализ обучающимся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827584" y="2924944"/>
            <a:ext cx="288032" cy="27635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9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9672" y="870346"/>
            <a:ext cx="7416824" cy="7386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400" b="1" kern="1600" dirty="0">
                <a:solidFill>
                  <a:srgbClr val="FFFFFF"/>
                </a:solidFill>
                <a:latin typeface="Times New Roman"/>
                <a:ea typeface="Times New Roman"/>
              </a:rPr>
              <a:t>РАЗДЕЛ 2</a:t>
            </a:r>
            <a:r>
              <a:rPr lang="ru-RU" sz="1400" b="1" kern="1600" dirty="0" smtClean="0">
                <a:solidFill>
                  <a:srgbClr val="FFFFFF"/>
                </a:solidFill>
                <a:latin typeface="Times New Roman"/>
                <a:ea typeface="Times New Roman"/>
              </a:rPr>
              <a:t>.</a:t>
            </a:r>
          </a:p>
          <a:p>
            <a:pPr lvl="0" algn="ctr"/>
            <a:r>
              <a:rPr lang="ru-RU" sz="1400" b="1" kern="1600" dirty="0" smtClean="0">
                <a:solidFill>
                  <a:srgbClr val="FFFFFF"/>
                </a:solidFill>
                <a:latin typeface="Times New Roman"/>
                <a:ea typeface="Times New Roman"/>
              </a:rPr>
              <a:t> </a:t>
            </a:r>
            <a:r>
              <a:rPr lang="ru-RU" sz="1400" b="1" kern="1600" dirty="0">
                <a:solidFill>
                  <a:srgbClr val="FFFFFF"/>
                </a:solidFill>
                <a:latin typeface="Times New Roman"/>
                <a:ea typeface="Times New Roman"/>
              </a:rPr>
              <a:t>Оценка освоения обучающимися основной образовательной программы в части достижения личностных результатов</a:t>
            </a:r>
            <a:endParaRPr lang="ru-RU" sz="14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0552" y="116632"/>
            <a:ext cx="7098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воспитания в условиях многопрофильности образовательной организации</a:t>
            </a:r>
          </a:p>
        </p:txBody>
      </p:sp>
      <p:pic>
        <p:nvPicPr>
          <p:cNvPr id="7" name="Picture 2" descr="C:\Users\venecia15\Desktop\эблема\Им.А.2p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31501"/>
            <a:ext cx="931764" cy="93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35424" y="2292896"/>
            <a:ext cx="1268224" cy="15542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50" b="1" dirty="0">
                <a:latin typeface="Times New Roman"/>
                <a:ea typeface="Times New Roman"/>
              </a:rPr>
              <a:t>Комплекс критериев оценки личностных результатов </a:t>
            </a:r>
            <a:r>
              <a:rPr lang="ru-RU" sz="1350" b="1" dirty="0" smtClean="0">
                <a:latin typeface="Times New Roman"/>
                <a:ea typeface="Times New Roman"/>
              </a:rPr>
              <a:t>обучающихся</a:t>
            </a:r>
          </a:p>
          <a:p>
            <a:pPr algn="ctr"/>
            <a:endParaRPr lang="ru-RU" sz="14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1700808"/>
            <a:ext cx="7128792" cy="333572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50" b="1" dirty="0">
                <a:latin typeface="Times New Roman"/>
                <a:ea typeface="Times New Roman"/>
                <a:cs typeface="Times New Roman"/>
              </a:rPr>
              <a:t>КО.1 демонстрация интереса к будущей профессии;</a:t>
            </a:r>
            <a:endParaRPr lang="ru-RU" sz="115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50" b="1" dirty="0">
                <a:latin typeface="Times New Roman"/>
                <a:ea typeface="Times New Roman"/>
                <a:cs typeface="Times New Roman"/>
              </a:rPr>
              <a:t>КО 2. оценка собственного продвижения, личностного развития;</a:t>
            </a:r>
            <a:endParaRPr lang="ru-RU" sz="115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50" b="1" dirty="0">
                <a:latin typeface="Times New Roman"/>
                <a:ea typeface="Times New Roman"/>
                <a:cs typeface="Times New Roman"/>
              </a:rPr>
              <a:t>КО 3.положительная динамика в организации собственной учебной деятельности по результатам самооценки, самоанализа и коррекции ее результатов;</a:t>
            </a:r>
            <a:endParaRPr lang="ru-RU" sz="1150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50" b="1" dirty="0">
                <a:latin typeface="Times New Roman"/>
                <a:ea typeface="Times New Roman"/>
                <a:cs typeface="Times New Roman"/>
              </a:rPr>
              <a:t>КО 4. ответственность за результат учебной деятельности и подготовки к профессиональной деятельности;</a:t>
            </a:r>
            <a:endParaRPr lang="ru-RU" sz="115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50" b="1" dirty="0">
                <a:latin typeface="Times New Roman"/>
                <a:ea typeface="Times New Roman"/>
                <a:cs typeface="Times New Roman"/>
              </a:rPr>
              <a:t>КО 5. проявление высокопрофессиональной трудовой активности;</a:t>
            </a:r>
            <a:endParaRPr lang="ru-RU" sz="115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50" b="1" dirty="0">
                <a:latin typeface="Times New Roman"/>
                <a:ea typeface="Times New Roman"/>
                <a:cs typeface="Times New Roman"/>
              </a:rPr>
              <a:t>КО 6.участие в исследовательской и проектной работе;</a:t>
            </a:r>
            <a:endParaRPr lang="ru-RU" sz="115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50" b="1" dirty="0">
                <a:latin typeface="Times New Roman"/>
                <a:ea typeface="Times New Roman"/>
                <a:cs typeface="Times New Roman"/>
              </a:rPr>
              <a:t>КО.7 участие в конкурсах профессионального мастерства, олимпиадах по профессии, викторинах, в предметных неделях;</a:t>
            </a:r>
            <a:endParaRPr lang="ru-RU" sz="115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50" b="1" dirty="0">
                <a:latin typeface="Times New Roman"/>
                <a:ea typeface="Times New Roman"/>
                <a:cs typeface="Times New Roman"/>
              </a:rPr>
              <a:t>КО.8.соблюдение этических норм общения при взаимодействии с обучающимися, преподавателями, мастерами и руководителями практики;</a:t>
            </a:r>
            <a:endParaRPr lang="ru-RU" sz="115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50" b="1" dirty="0">
                <a:latin typeface="Times New Roman"/>
                <a:ea typeface="Times New Roman"/>
                <a:cs typeface="Times New Roman"/>
              </a:rPr>
              <a:t>КО 9. конструктивное взаимодействие в учебном коллективе/бригаде;</a:t>
            </a:r>
            <a:endParaRPr lang="ru-RU" sz="115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50" b="1" dirty="0">
                <a:latin typeface="Times New Roman"/>
                <a:ea typeface="Times New Roman"/>
                <a:cs typeface="Times New Roman"/>
              </a:rPr>
              <a:t>КО 10. демонстрация навыков межличностного делового общения, социального имиджа;</a:t>
            </a:r>
            <a:endParaRPr lang="ru-RU" sz="115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50" b="1" dirty="0">
                <a:latin typeface="Times New Roman"/>
                <a:ea typeface="Times New Roman"/>
                <a:cs typeface="Times New Roman"/>
              </a:rPr>
              <a:t>КО 11. готовность к общению и взаимодействию с людьми самого разного статуса, этнической, религиозной принадлежности и в многообразных обстоятельствах</a:t>
            </a:r>
            <a:r>
              <a:rPr lang="ru-RU" sz="1150" b="1" dirty="0" smtClean="0">
                <a:latin typeface="Times New Roman"/>
                <a:ea typeface="Times New Roman"/>
                <a:cs typeface="Times New Roman"/>
              </a:rPr>
              <a:t>;</a:t>
            </a:r>
            <a:endParaRPr lang="ru-RU" sz="115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471316" y="2936620"/>
            <a:ext cx="364380" cy="348364"/>
          </a:xfrm>
          <a:prstGeom prst="rightArrow">
            <a:avLst>
              <a:gd name="adj1" fmla="val 50000"/>
              <a:gd name="adj2" fmla="val 55644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74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9672" y="870346"/>
            <a:ext cx="7416824" cy="7386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400" b="1" kern="1600" dirty="0">
                <a:solidFill>
                  <a:srgbClr val="FFFFFF"/>
                </a:solidFill>
                <a:latin typeface="Times New Roman"/>
                <a:ea typeface="Times New Roman"/>
              </a:rPr>
              <a:t>РАЗДЕЛ 2</a:t>
            </a:r>
            <a:r>
              <a:rPr lang="ru-RU" sz="1400" b="1" kern="1600" dirty="0" smtClean="0">
                <a:solidFill>
                  <a:srgbClr val="FFFFFF"/>
                </a:solidFill>
                <a:latin typeface="Times New Roman"/>
                <a:ea typeface="Times New Roman"/>
              </a:rPr>
              <a:t>.</a:t>
            </a:r>
          </a:p>
          <a:p>
            <a:pPr lvl="0" algn="ctr"/>
            <a:r>
              <a:rPr lang="ru-RU" sz="1400" b="1" kern="1600" dirty="0" smtClean="0">
                <a:solidFill>
                  <a:srgbClr val="FFFFFF"/>
                </a:solidFill>
                <a:latin typeface="Times New Roman"/>
                <a:ea typeface="Times New Roman"/>
              </a:rPr>
              <a:t> </a:t>
            </a:r>
            <a:r>
              <a:rPr lang="ru-RU" sz="1400" b="1" kern="1600" dirty="0">
                <a:solidFill>
                  <a:srgbClr val="FFFFFF"/>
                </a:solidFill>
                <a:latin typeface="Times New Roman"/>
                <a:ea typeface="Times New Roman"/>
              </a:rPr>
              <a:t>Оценка освоения обучающимися основной образовательной программы в части достижения личностных результатов</a:t>
            </a:r>
            <a:endParaRPr lang="ru-RU" sz="14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0552" y="116632"/>
            <a:ext cx="7098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воспитания в условиях многопрофильности образовательной организации</a:t>
            </a:r>
          </a:p>
        </p:txBody>
      </p:sp>
      <p:pic>
        <p:nvPicPr>
          <p:cNvPr id="7" name="Picture 2" descr="C:\Users\venecia15\Desktop\эблема\Им.А.2p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31501"/>
            <a:ext cx="931764" cy="93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35424" y="2292896"/>
            <a:ext cx="1268224" cy="15542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50" b="1" dirty="0">
                <a:latin typeface="Times New Roman"/>
                <a:ea typeface="Times New Roman"/>
              </a:rPr>
              <a:t>Комплекс критериев оценки личностных результатов </a:t>
            </a:r>
            <a:r>
              <a:rPr lang="ru-RU" sz="1350" b="1" dirty="0" smtClean="0">
                <a:latin typeface="Times New Roman"/>
                <a:ea typeface="Times New Roman"/>
              </a:rPr>
              <a:t>обучающихся</a:t>
            </a:r>
          </a:p>
          <a:p>
            <a:pPr algn="ctr"/>
            <a:endParaRPr lang="ru-RU" sz="14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1700808"/>
            <a:ext cx="7128792" cy="344357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/>
                <a:ea typeface="Times New Roman"/>
                <a:cs typeface="Times New Roman"/>
              </a:rPr>
              <a:t>КО 12. сформированность гражданской позиции; участие в волонтерском движении;  </a:t>
            </a:r>
            <a:endParaRPr lang="ru-RU" sz="1000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/>
                <a:ea typeface="Times New Roman"/>
                <a:cs typeface="Times New Roman"/>
              </a:rPr>
              <a:t>КО 13. проявление мировоззренческих установок на готовность молодых людей к работе  на благо Отечества;</a:t>
            </a:r>
            <a:endParaRPr lang="ru-RU" sz="10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b="1" spc="-30" dirty="0">
                <a:latin typeface="Times New Roman"/>
                <a:ea typeface="Times New Roman"/>
                <a:cs typeface="Times New Roman"/>
              </a:rPr>
              <a:t>КО 14. проявление правовой активности и навыков правомерного поведения, уважения к Закону;</a:t>
            </a:r>
            <a:endParaRPr lang="ru-RU" sz="10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/>
                <a:ea typeface="Times New Roman"/>
                <a:cs typeface="Times New Roman"/>
              </a:rPr>
              <a:t>КО 15. отсутствие фактов проявления идеологии терроризма и экстремизма среди обучающихся;</a:t>
            </a:r>
            <a:endParaRPr lang="ru-RU" sz="1000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/>
                <a:ea typeface="Times New Roman"/>
                <a:cs typeface="Times New Roman"/>
              </a:rPr>
              <a:t>КО 16. отсутствие социальных конфликтов среди обучающихся, основанных  на межнациональной, межрелигиозной почве;</a:t>
            </a:r>
            <a:endParaRPr lang="ru-RU" sz="1000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/>
                <a:ea typeface="Times New Roman"/>
                <a:cs typeface="Times New Roman"/>
              </a:rPr>
              <a:t>КО 17. участие в реализации просветительских программ, поисковых, археологических, военно-исторических, краеведческих отрядах и молодежных объединениях; </a:t>
            </a:r>
            <a:endParaRPr lang="ru-RU" sz="10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/>
                <a:ea typeface="Times New Roman"/>
                <a:cs typeface="Times New Roman"/>
              </a:rPr>
              <a:t>КО 18. добровольческие инициативы по поддержки инвалидов и престарелых граждан;</a:t>
            </a:r>
            <a:endParaRPr lang="ru-RU" sz="10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/>
                <a:ea typeface="Times New Roman"/>
                <a:cs typeface="Times New Roman"/>
              </a:rPr>
              <a:t>КО 19. проявление экологической культуры, бережного отношения к родной земле, природным богатствам России и мира;</a:t>
            </a:r>
            <a:endParaRPr lang="ru-RU" sz="10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/>
                <a:ea typeface="Times New Roman"/>
                <a:cs typeface="Times New Roman"/>
              </a:rPr>
              <a:t>КО 20. демонстрация умений и навыков разумного природопользования, нетерпимого отношения к действиям, приносящим вред экологии;</a:t>
            </a:r>
            <a:endParaRPr lang="ru-RU" sz="10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/>
                <a:ea typeface="Times New Roman"/>
                <a:cs typeface="Times New Roman"/>
              </a:rPr>
              <a:t>КО 21. демонстрация навыков здорового образа жизни и высокий уровень культуры здоровья обучающихся;</a:t>
            </a:r>
            <a:endParaRPr lang="ru-RU" sz="10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/>
                <a:ea typeface="Times New Roman"/>
                <a:cs typeface="Times New Roman"/>
              </a:rPr>
              <a:t>КО 22. проявление культуры потребления информации, умений и навыков пользования компьютерной техникой, навыков отбора и критического анализа информации, умения ориентироваться в информационном пространстве;</a:t>
            </a:r>
            <a:endParaRPr lang="ru-RU" sz="10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/>
                <a:ea typeface="Times New Roman"/>
                <a:cs typeface="Times New Roman"/>
              </a:rPr>
              <a:t>КО 23. участие в конкурсах профессионального мастерства и в командных проектах; </a:t>
            </a:r>
            <a:endParaRPr lang="ru-RU" sz="10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b="1" spc="-30" dirty="0">
                <a:latin typeface="Times New Roman"/>
                <a:ea typeface="Times New Roman"/>
                <a:cs typeface="Times New Roman"/>
              </a:rPr>
              <a:t>КО 24. проявление экономической и финансовой культуры, экономической грамотности, а также собственной адекватной позиции по отношению к социально-экономической действительности.</a:t>
            </a:r>
            <a:endParaRPr lang="ru-RU" sz="100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471316" y="2936620"/>
            <a:ext cx="364380" cy="348364"/>
          </a:xfrm>
          <a:prstGeom prst="rightArrow">
            <a:avLst>
              <a:gd name="adj1" fmla="val 50000"/>
              <a:gd name="adj2" fmla="val 55644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67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9672" y="836712"/>
            <a:ext cx="7416824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400" b="1" kern="1600" dirty="0">
                <a:solidFill>
                  <a:srgbClr val="FFFFFF"/>
                </a:solidFill>
                <a:latin typeface="Times New Roman"/>
                <a:ea typeface="Times New Roman"/>
              </a:rPr>
              <a:t>РАЗДЕЛ 2</a:t>
            </a:r>
            <a:r>
              <a:rPr lang="ru-RU" sz="1400" b="1" kern="1600" dirty="0" smtClean="0">
                <a:solidFill>
                  <a:srgbClr val="FFFFFF"/>
                </a:solidFill>
                <a:latin typeface="Times New Roman"/>
                <a:ea typeface="Times New Roman"/>
              </a:rPr>
              <a:t>.  </a:t>
            </a:r>
            <a:r>
              <a:rPr lang="ru-RU" sz="1400" b="1" kern="1600" dirty="0">
                <a:solidFill>
                  <a:srgbClr val="FFFFFF"/>
                </a:solidFill>
                <a:latin typeface="Times New Roman"/>
                <a:ea typeface="Times New Roman"/>
              </a:rPr>
              <a:t>Оценка освоения обучающимися основной образовательной программы в части достижения личностных результатов</a:t>
            </a:r>
            <a:endParaRPr lang="ru-RU" sz="14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0552" y="116632"/>
            <a:ext cx="7098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воспитания в условиях многопрофильности образовательной организации</a:t>
            </a:r>
          </a:p>
        </p:txBody>
      </p:sp>
      <p:pic>
        <p:nvPicPr>
          <p:cNvPr id="7" name="Picture 2" descr="C:\Users\venecia15\Desktop\эблема\Им.А.2p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00436"/>
            <a:ext cx="931764" cy="93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551595"/>
              </p:ext>
            </p:extLst>
          </p:nvPr>
        </p:nvGraphicFramePr>
        <p:xfrm>
          <a:off x="356672" y="1484784"/>
          <a:ext cx="8672968" cy="1872207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1967816"/>
                <a:gridCol w="2405109"/>
                <a:gridCol w="1457642"/>
                <a:gridCol w="2842401"/>
              </a:tblGrid>
              <a:tr h="5943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и наименование личностных результатов реализации программы воспитания ЛР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010" marR="5701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 КО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010" marR="5701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 оценки 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010" marR="5701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 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010" marR="5701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2626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ЛР 1 Осознающий себя гражданином и защитником великой страны.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010" marR="5701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 12. сформированность гражданской позиции; участие в волонтерском движении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 13. проявление мировоззренческих установок на готовность молодых людей к работе  на благо Отечества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010" marR="5701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чувства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патриотизма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010" marR="5701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8900" lvl="0" indent="14288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Личностное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к гражданско-патриотическим  ценностям, к обязанностям гражданина и патриота</a:t>
                      </a:r>
                    </a:p>
                    <a:p>
                      <a:pPr marL="88900" lvl="0" indent="14288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Представление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образа гражданина и патриота (на примере исторических личностей)</a:t>
                      </a:r>
                    </a:p>
                    <a:p>
                      <a:pPr marL="88900" lvl="0" indent="14288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Дисциплинированность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0" lvl="0" indent="14288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Организованность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0" lvl="0" indent="14288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Толерантность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0" marR="5701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61400" y="3429000"/>
            <a:ext cx="7416824" cy="30777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личностные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реализации образовательной программы</a:t>
            </a:r>
            <a:endParaRPr lang="ru-RU" sz="14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096366"/>
              </p:ext>
            </p:extLst>
          </p:nvPr>
        </p:nvGraphicFramePr>
        <p:xfrm>
          <a:off x="395536" y="3861048"/>
          <a:ext cx="8640960" cy="1066800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6696744"/>
                <a:gridCol w="1944216"/>
              </a:tblGrid>
              <a:tr h="4269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Наименование профессионального модуля, </a:t>
                      </a:r>
                      <a:b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учебной дисциплины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010" marR="5701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Код личностных результатов реализации программы воспитания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010" marR="5701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90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ОДБ.01, ОДБ.02, ОДБ.03, ОДБ.04, ОДБ.05, ОДБ.06, ОДБ.07, ОДБ.08, ОДБ.09, ОДБ.10, ОДБ.11, ОДБ.12, </a:t>
                      </a:r>
                      <a:endParaRPr lang="ru-RU" sz="900" b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i="1" dirty="0" smtClean="0">
                          <a:effectLst/>
                          <a:latin typeface="Times New Roman"/>
                          <a:ea typeface="Times New Roman"/>
                        </a:rPr>
                        <a:t>ОДП.11, ОДП.12, ОДП.13, ОДП.14, ОПД.01, ОПД.02, ОПД.03, ОПД.04, ОПД.05, ОПД.06, ОПД.07, ОПД.08, ПМ.01, МДК.01.01, УП.01, ПП.01, ПМ.02, МДК.02.01, УП.02, ПП.02, ПМ.03, МДК.03.01, УП.03, ПП.03, ПМ.04, МДК.04.01, УП.04, ПП.04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010" marR="5701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ЛР 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010" marR="5701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62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9672" y="1242338"/>
            <a:ext cx="7416824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5941060" algn="r"/>
              </a:tabLst>
            </a:pPr>
            <a:r>
              <a:rPr lang="ru-RU" sz="1400" b="1" kern="1600" dirty="0">
                <a:latin typeface="Times New Roman"/>
                <a:ea typeface="Times New Roman"/>
              </a:rPr>
              <a:t>РАЗДЕЛ 3. </a:t>
            </a:r>
            <a:endParaRPr lang="ru-RU" sz="1400" b="1" kern="1600" dirty="0" smtClean="0">
              <a:latin typeface="Times New Roman"/>
              <a:ea typeface="Times New Roman"/>
            </a:endParaRPr>
          </a:p>
          <a:p>
            <a:pPr algn="ctr">
              <a:tabLst>
                <a:tab pos="5941060" algn="r"/>
              </a:tabLst>
            </a:pPr>
            <a:r>
              <a:rPr lang="ru-RU" sz="1400" b="1" kern="1600" dirty="0" smtClean="0">
                <a:latin typeface="Times New Roman"/>
                <a:ea typeface="Times New Roman"/>
                <a:cs typeface="Times New Roman"/>
              </a:rPr>
              <a:t>Требования </a:t>
            </a:r>
            <a:r>
              <a:rPr lang="ru-RU" sz="1400" b="1" kern="1600" dirty="0">
                <a:latin typeface="Times New Roman"/>
                <a:ea typeface="Times New Roman"/>
                <a:cs typeface="Times New Roman"/>
              </a:rPr>
              <a:t>к ресурсному обеспечению воспитательной работы</a:t>
            </a:r>
            <a:endParaRPr lang="ru-RU" sz="14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0552" y="116632"/>
            <a:ext cx="7098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воспитания в условиях многопрофильности образовательной организации</a:t>
            </a:r>
          </a:p>
        </p:txBody>
      </p:sp>
      <p:pic>
        <p:nvPicPr>
          <p:cNvPr id="7" name="Picture 2" descr="C:\Users\venecia15\Desktop\эблема\Им.А.2p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00436"/>
            <a:ext cx="931764" cy="93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26476" y="2525995"/>
            <a:ext cx="1629300" cy="8309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/>
                <a:ea typeface="Times New Roman"/>
              </a:rPr>
              <a:t>Нормативно  - правовое обеспечение</a:t>
            </a:r>
            <a:endParaRPr lang="ru-RU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3848" y="2525995"/>
            <a:ext cx="1368152" cy="8309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/>
                <a:ea typeface="Times New Roman"/>
              </a:rPr>
              <a:t>Кадровое обеспечение</a:t>
            </a:r>
          </a:p>
          <a:p>
            <a:pPr algn="ctr"/>
            <a:endParaRPr lang="ru-RU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61796" y="2525995"/>
            <a:ext cx="1412240" cy="8309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/>
                <a:ea typeface="Times New Roman"/>
              </a:rPr>
              <a:t>Материально – техническое обеспечение</a:t>
            </a:r>
          </a:p>
          <a:p>
            <a:pPr algn="ctr"/>
            <a:endParaRPr lang="ru-RU" sz="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24216" y="2495218"/>
            <a:ext cx="1772280" cy="8617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/>
                <a:ea typeface="Times New Roman"/>
              </a:rPr>
              <a:t>Информационное обеспечение</a:t>
            </a:r>
          </a:p>
          <a:p>
            <a:pPr algn="ctr"/>
            <a:endParaRPr lang="ru-RU" sz="1400" b="1" dirty="0">
              <a:solidFill>
                <a:srgbClr val="FFFFFF"/>
              </a:solidFill>
              <a:latin typeface="Times New Roman"/>
              <a:cs typeface="Times New Roman" panose="02020603050405020304" pitchFamily="18" charset="0"/>
            </a:endParaRPr>
          </a:p>
          <a:p>
            <a:pPr algn="ctr"/>
            <a:endParaRPr lang="ru-RU" sz="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91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359</TotalTime>
  <Words>1024</Words>
  <Application>Microsoft Office PowerPoint</Application>
  <PresentationFormat>Экран (4:3)</PresentationFormat>
  <Paragraphs>129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Углы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Климова Светлана Вяч.</dc:creator>
  <cp:lastModifiedBy>Ольга Владимировна Чиркун</cp:lastModifiedBy>
  <cp:revision>32</cp:revision>
  <dcterms:created xsi:type="dcterms:W3CDTF">2021-10-20T13:53:53Z</dcterms:created>
  <dcterms:modified xsi:type="dcterms:W3CDTF">2021-10-29T10:12:33Z</dcterms:modified>
</cp:coreProperties>
</file>