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307" r:id="rId3"/>
    <p:sldId id="291" r:id="rId4"/>
    <p:sldId id="299" r:id="rId5"/>
    <p:sldId id="300" r:id="rId6"/>
    <p:sldId id="303" r:id="rId7"/>
    <p:sldId id="318" r:id="rId8"/>
    <p:sldId id="304" r:id="rId9"/>
    <p:sldId id="305" r:id="rId10"/>
    <p:sldId id="314" r:id="rId11"/>
    <p:sldId id="315" r:id="rId12"/>
    <p:sldId id="316" r:id="rId13"/>
    <p:sldId id="319" r:id="rId14"/>
    <p:sldId id="309" r:id="rId15"/>
    <p:sldId id="310" r:id="rId16"/>
    <p:sldId id="317" r:id="rId17"/>
    <p:sldId id="306" r:id="rId18"/>
    <p:sldId id="311" r:id="rId19"/>
    <p:sldId id="25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F34"/>
    <a:srgbClr val="8C4669"/>
    <a:srgbClr val="A52C36"/>
    <a:srgbClr val="A32D35"/>
    <a:srgbClr val="873940"/>
    <a:srgbClr val="B9D4ED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8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30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44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88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335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17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38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07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91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26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47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29.10.2021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41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0;&#1085;&#1089;&#1090;&#1080;&#1090;&#1091;&#1090;&#1074;&#1086;&#1089;&#1087;&#1080;&#1090;&#1072;&#1085;&#1080;&#1103;.&#1088;&#1092;/upload/iblock/290/2909aa917174bcdace27ba94e6c58542.pdf" TargetMode="External"/><Relationship Id="rId2" Type="http://schemas.openxmlformats.org/officeDocument/2006/relationships/hyperlink" Target="https://&#1080;&#1085;&#1089;&#1090;&#1080;&#1090;&#1091;&#1090;&#1074;&#1086;&#1089;&#1087;&#1080;&#1090;&#1072;&#1085;&#1080;&#1103;.&#1088;&#1092;/upload/iblock/7bc/7bc395ef8a4bf40717730968aa38657c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&#1080;&#1085;&#1089;&#1090;&#1080;&#1090;&#1091;&#1090;&#1074;&#1086;&#1089;&#1087;&#1080;&#1090;&#1072;&#1085;&#1080;&#1103;.&#1088;&#1092;/upload/iblock/7c2/7c21e966cad66bbd4344df8918f79b7b.pdf" TargetMode="External"/><Relationship Id="rId4" Type="http://schemas.openxmlformats.org/officeDocument/2006/relationships/hyperlink" Target="https://&#1080;&#1085;&#1089;&#1090;&#1080;&#1090;&#1091;&#1090;&#1074;&#1086;&#1089;&#1087;&#1080;&#1090;&#1072;&#1085;&#1080;&#1103;.&#1088;&#1092;/upload/iblock/ff5/ff570b8022e737b874308f8cc3469656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d0.k@yandex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37" y="2668387"/>
            <a:ext cx="10453816" cy="2150119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дискуссионная площадка «Педсовет76.РФ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b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«Воспитаем здорового человека»</a:t>
            </a:r>
            <a:endParaRPr lang="ru-RU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6929" y="5903260"/>
            <a:ext cx="9144000" cy="849708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ГАУ ДПО ЯО ИРО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Кафедра дошкольного образования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Захарова Т.Н., </a:t>
            </a:r>
            <a:r>
              <a:rPr lang="ru-RU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Т.Н.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636" y="167166"/>
            <a:ext cx="11540728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615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4197" y="1680438"/>
            <a:ext cx="11521440" cy="3550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Ключевые категории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через которые осуществляется реализация целей и задач воспитания детей раннего и дошкольного возраста, отраженные в Рабочей программе воспитания, это: </a:t>
            </a:r>
          </a:p>
          <a:p>
            <a:pPr marL="5715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Уклад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5715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Воспитывающая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среда, </a:t>
            </a:r>
          </a:p>
          <a:p>
            <a:pPr marL="5715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Общности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(профессиональная, профессионально-родительская, детско-взрослая и детская),</a:t>
            </a:r>
          </a:p>
          <a:p>
            <a:pPr marL="5715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Деятельность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5715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События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равно «мероприятия» или «занятия</a:t>
            </a:r>
            <a:r>
              <a:rPr lang="ru-RU" sz="21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»!!!)</a:t>
            </a:r>
            <a:endParaRPr lang="ru-RU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743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7571" y="541597"/>
            <a:ext cx="11521440" cy="5888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Уклад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задает и удерживает </a:t>
            </a:r>
            <a:r>
              <a:rPr lang="ru-RU" sz="2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ценности воспитания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как инвариантные, так и свои собственные,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определяемые каждой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конкретной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для всех участников образовательных отношений: руководителей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ДОО,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воспитателей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специалистов, вспомогательного персонала, воспитанников, родителей (законных представителей), субъектов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социокультурного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окружения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ДОО.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Уклад  определяется  общественным  договором,  устанавливает  правила  жизни  и  отношений  в  ДОО, 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нормы,  традиции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ритуалы, психологический 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климат  (атмосферу),  безопасность,  характер  воспитательных  процессов,  способы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взаимодействия 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между  детьми  и  педагогами,  педагогами  и  родителями,  детьми  друг  с 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другом, особенности РППС. 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Уклад 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включает в 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себя  сетевое  информационное  пространство  и  нормы  общения  участников  образовательных  отношений  в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социальных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сетях.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Уклад  учитывает  специфику  и  конкретные  формы  организации  распорядка  дневного,  недельного,  месячного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годового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цикла жизни ДОО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Но «уклад» </a:t>
            </a:r>
            <a:r>
              <a:rPr lang="ru-RU" sz="2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≠ </a:t>
            </a:r>
            <a:r>
              <a:rPr lang="ru-RU" sz="2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режим!!!</a:t>
            </a:r>
            <a:endParaRPr lang="ru-RU" sz="2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463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49134" y="608102"/>
            <a:ext cx="11521440" cy="5526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Воспитывающая среда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это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особая форма организации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образовательного процесса,  реализующего цели и задачи воспитания.</a:t>
            </a:r>
          </a:p>
          <a:p>
            <a:pPr marL="5715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Основными характеристиками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воспитывающей среды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являются ее насыщенность и структурированность.</a:t>
            </a:r>
          </a:p>
          <a:p>
            <a:pPr marL="5715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Способ структурирования воспитывающей среды предполагает интеграцию 3-х линий: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«от взрослого» - создание развивающей предметно-пространственной среды;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«от совместности ребенка и взрослого» - со-бытийная среда как способ жизнедеятельности детско-взрослой общности;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«от ребенка» - детская инициатива, поддерживаемая и сопровождаемая взрослыми, проявляющаяся, прежде всего, в рукотворной среде, которая является, с  одной стороны, результатом развития,  с другой стороны, формирует ценностно-смысловую перспективу творческого и созидающего отношения ребенка к окружающему миру.</a:t>
            </a:r>
          </a:p>
        </p:txBody>
      </p:sp>
    </p:spTree>
    <p:extLst>
      <p:ext uri="{BB962C8B-B14F-4D97-AF65-F5344CB8AC3E}">
        <p14:creationId xmlns:p14="http://schemas.microsoft.com/office/powerpoint/2010/main" val="3635232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15" r="6559"/>
          <a:stretch/>
        </p:blipFill>
        <p:spPr>
          <a:xfrm>
            <a:off x="94268" y="122548"/>
            <a:ext cx="4746159" cy="312969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66" t="5118" r="905" b="2558"/>
          <a:stretch/>
        </p:blipFill>
        <p:spPr>
          <a:xfrm>
            <a:off x="3997702" y="2328419"/>
            <a:ext cx="4392151" cy="312796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59" t="33127" r="58626" b="17113"/>
          <a:stretch/>
        </p:blipFill>
        <p:spPr>
          <a:xfrm>
            <a:off x="8371001" y="3327662"/>
            <a:ext cx="3704735" cy="341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346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79416" y="2352471"/>
            <a:ext cx="925206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«Если среда создается ради среды, но без ребенка, то среда не насыщается воспитательным содержанием и не становится «живой» для ребенка»</a:t>
            </a:r>
          </a:p>
          <a:p>
            <a:pPr algn="r"/>
            <a:endParaRPr lang="ru-RU" sz="26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ru-RU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презентации А.Б. Тепловой, </a:t>
            </a:r>
            <a:r>
              <a:rPr lang="ru-RU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к.п.н</a:t>
            </a:r>
            <a:r>
              <a:rPr lang="ru-RU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ru-RU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ведущего научного сотрудника ФГБНУ «ИИДСВ РАО»)</a:t>
            </a:r>
            <a:endParaRPr lang="ru-RU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04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6130" y="175321"/>
            <a:ext cx="1170432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Характеристики воспитывающей среды ДОО:</a:t>
            </a:r>
          </a:p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Среда включает знаки и символы государства, региона, города и образовательной организации (герб, гимн, летопись, карта и т.д.) 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Среда  отражает  региональные,  этнографические,  конфессиональные и  другие  особенности социокультурных условий, в которых находится ДОО. 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Среда должна быть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экологичной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природосообразной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безопасной. 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Среда  обеспечивает  ребенку  возможность  общения,  игры  и  совместной  деятельности. 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Отражает ценность семьи, людей разных поколений, радость общения с семьей. 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Среда обеспечивает ребенку возможность познавательного развития, экспериментирования, освоения  новых  технологий,  раскрывает  красоту  знаний,  необходимость  научного  познания, формирует научную картину мира. 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Среда  обеспечивает  ребенку  возможность  посильного  труда,  а  также  отражает  ценности труда  в  жизни  человека  и  государства  (портреты  членов  семей  воспитанников,  героев  труда, представителей  профессий  и  пр.)  Результаты  труда  ребенка  могут  быть  отражены  и  сохранены в среде. 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Среда  обеспечивает  ребенку  возможности  для  укрепления  здоровья,  раскрывает  смысл здорового образа жизни, физической культуры и спорта. 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Среда  предоставляет  ребенку  возможность  погружения  в  культуру  России,  знакомства с особенностями региональной культурной традиции. 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 Среда всей дошкольной организации гармонична и эстетически привлекательна.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 При  выборе  материалов  и  игрушек  для  ППС  необходимо  ориентироваться  на  продукцию отечественных и территориальных производителей. 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 Игрушки, материалы и оборудование должны соответствовать возрастным задачам воспитания детей раннего и дошкольного возраста.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algn="r"/>
            <a:r>
              <a:rPr lang="ru-RU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 основе текста Примерной рабочей программы воспитания для организаций, </a:t>
            </a:r>
            <a:endParaRPr lang="ru-RU" sz="16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ru-RU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реализующих </a:t>
            </a:r>
            <a:r>
              <a:rPr lang="ru-RU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образовательные программы дошкольного образования)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249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82138" y="1694153"/>
            <a:ext cx="11072554" cy="2990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Субъектом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развития детей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возраста является </a:t>
            </a:r>
            <a:r>
              <a:rPr lang="ru-RU" sz="2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детско-взрослая </a:t>
            </a:r>
            <a:r>
              <a:rPr lang="ru-RU" sz="2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общность. 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 положение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отражает понимание того, что воспитание происходит именно в совместной деятельности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ребенка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взрослого  и  других  детей.  </a:t>
            </a: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Именно 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поэтому  особое  внимание  необходимо  уделить  формированию 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разновозрастных 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детских  общностей  (на  прогулке,  мероприятиях,  событиях  и  других  формах  воспитательной 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ДОО).</a:t>
            </a:r>
          </a:p>
        </p:txBody>
      </p:sp>
    </p:spTree>
    <p:extLst>
      <p:ext uri="{BB962C8B-B14F-4D97-AF65-F5344CB8AC3E}">
        <p14:creationId xmlns:p14="http://schemas.microsoft.com/office/powerpoint/2010/main" val="2088445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4411" y="688310"/>
            <a:ext cx="11563003" cy="5526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качестве 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средств  реализации 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 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могут  выступать следующие основные виды </a:t>
            </a:r>
            <a:r>
              <a:rPr lang="ru-RU" sz="2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культурные практики: </a:t>
            </a: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Предметно-целевая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(виды  деятельности,  организуемые  взрослым,  в  которых он  открывает  ребенку  смысл  и  ценность  человеческой  деятельности,  способы  ее  реализации совместно с родителями, воспитателями, сверстниками); 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	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Культурные  практики 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(активная,  самостоятельная  апробация  каждым  ребенком инструментального  и  ценностного  содержаний,  полученных  от  взрослого,  и  способов  их реализации в различных видах деятельности через личный опыт); 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	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Различные виды свободной  инициативной  деятельности  ребенка 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его  спонтанная  самостоятельная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активность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в  рамках  которой  он  реализует  свои  базовые  устремления:  любознательность, общительность, опыт деятельности на основе усвоенных ценностей).</a:t>
            </a:r>
          </a:p>
        </p:txBody>
      </p:sp>
    </p:spTree>
    <p:extLst>
      <p:ext uri="{BB962C8B-B14F-4D97-AF65-F5344CB8AC3E}">
        <p14:creationId xmlns:p14="http://schemas.microsoft.com/office/powerpoint/2010/main" val="2538183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4411" y="389057"/>
            <a:ext cx="11700978" cy="6042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Материалы на сайте ФГБНУ </a:t>
            </a: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«Институт изучения детства, семьи и воспитания РАО»: </a:t>
            </a: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endParaRPr lang="ru-RU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Примерная рабочая программа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для дошкольных образовательных организаций, реализующих программы дошкольного образования: </a:t>
            </a:r>
            <a:r>
              <a:rPr lang="ru-RU" sz="21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https://институтвоспитания.рф/upload/iblock/7bc/7bc395ef8a4bf40717730968aa38657c.pdf</a:t>
            </a:r>
            <a:endParaRPr lang="ru-RU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Методические рекомендации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разработке и проектированию рабочих п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рограмм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в ДОО (Проект): </a:t>
            </a:r>
            <a:r>
              <a:rPr lang="ru-RU" sz="21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https://</a:t>
            </a:r>
            <a:r>
              <a:rPr lang="ru-RU" sz="21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институтвоспитания.рф/upload/iblock/290/2909aa917174bcdace27ba94e6c58542.pdf</a:t>
            </a:r>
            <a:endParaRPr lang="ru-RU" sz="21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21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Рабочая тетрадь рабочей группы ДОО по проектированию рабочей программы воспитания: </a:t>
            </a:r>
            <a:r>
              <a:rPr lang="en-US" sz="21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https://</a:t>
            </a:r>
            <a:r>
              <a:rPr lang="ru-RU" sz="2100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институтвоспитания.рф</a:t>
            </a:r>
            <a:r>
              <a:rPr lang="ru-RU" sz="21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/</a:t>
            </a:r>
            <a:r>
              <a:rPr lang="en-US" sz="21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upload/</a:t>
            </a:r>
            <a:r>
              <a:rPr lang="en-US" sz="2100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iblock</a:t>
            </a:r>
            <a:r>
              <a:rPr lang="en-US" sz="21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/ff5/ff570b8022e737b874308f8cc3469656.pdf</a:t>
            </a:r>
            <a:endParaRPr lang="ru-RU" sz="21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21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Примерный календарный план воспитательной работы на 2021-2022 уч. год: </a:t>
            </a: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https://</a:t>
            </a:r>
            <a:r>
              <a:rPr lang="ru-RU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институтвоспитания.рф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/</a:t>
            </a:r>
            <a:r>
              <a:rPr 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upload/</a:t>
            </a:r>
            <a:r>
              <a:rPr lang="en-US" sz="21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iblock</a:t>
            </a:r>
            <a:r>
              <a:rPr 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/7c2/7c21e966cad66bbd4344df8918f79b7b.pdf</a:t>
            </a:r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88486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286322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Благодарим за внимание.</a:t>
            </a:r>
            <a:b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самое интересное - впереди!</a:t>
            </a:r>
            <a:endParaRPr lang="ru-RU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30358" y="4872110"/>
            <a:ext cx="48202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2000" b="1" dirty="0" smtClean="0">
                <a:solidFill>
                  <a:srgbClr val="A52C36"/>
                </a:solidFill>
              </a:rPr>
              <a:t>Сайт: </a:t>
            </a:r>
            <a:r>
              <a:rPr lang="en-US" sz="2000" b="1" dirty="0" smtClean="0">
                <a:solidFill>
                  <a:srgbClr val="A32D35"/>
                </a:solidFill>
                <a:hlinkClick r:id="rId3"/>
              </a:rPr>
              <a:t>www.iro.yar.ru</a:t>
            </a:r>
            <a:endParaRPr lang="en-US" sz="2000" b="1" dirty="0" smtClean="0">
              <a:solidFill>
                <a:srgbClr val="A32D35"/>
              </a:solidFill>
            </a:endParaRPr>
          </a:p>
          <a:p>
            <a:r>
              <a:rPr lang="en-US" sz="2000" b="1" dirty="0" smtClean="0">
                <a:solidFill>
                  <a:srgbClr val="A52C36"/>
                </a:solidFill>
              </a:rPr>
              <a:t>E-mail</a:t>
            </a:r>
            <a:r>
              <a:rPr lang="ru-RU" sz="2000" b="1" dirty="0" smtClean="0">
                <a:solidFill>
                  <a:srgbClr val="A52C36"/>
                </a:solidFill>
              </a:rPr>
              <a:t>: </a:t>
            </a:r>
            <a:r>
              <a:rPr lang="en-US" sz="2000" b="1" dirty="0" smtClean="0">
                <a:solidFill>
                  <a:srgbClr val="A52C36"/>
                </a:solidFill>
                <a:hlinkClick r:id="rId4"/>
              </a:rPr>
              <a:t>kd0.k@yandex.ru</a:t>
            </a:r>
            <a:endParaRPr lang="ru-RU" sz="2000" b="1" dirty="0" smtClean="0">
              <a:solidFill>
                <a:srgbClr val="A52C36"/>
              </a:solidFill>
            </a:endParaRPr>
          </a:p>
          <a:p>
            <a:endParaRPr lang="ru-RU" sz="2000" b="1" dirty="0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851692" y="1612671"/>
            <a:ext cx="10453816" cy="325571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Рабочая программа воспитания в ДОО: формальный документ 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 </a:t>
            </a:r>
            <a:b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реальный </a:t>
            </a: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инструмент?</a:t>
            </a:r>
          </a:p>
        </p:txBody>
      </p:sp>
    </p:spTree>
    <p:extLst>
      <p:ext uri="{BB962C8B-B14F-4D97-AF65-F5344CB8AC3E}">
        <p14:creationId xmlns:p14="http://schemas.microsoft.com/office/powerpoint/2010/main" val="136184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2139" y="362713"/>
            <a:ext cx="11345433" cy="847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Обзор основных нормативно-правовых актов федерального и регионального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уровня по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вопросам воспитания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571" y="1876913"/>
            <a:ext cx="11604568" cy="3918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 президента Российской Федерации от 7 мая 2018 г. № 204 «О национальных целях и стратегических задачах развития Российской Федерации на период до 2024 года»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Цель: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воспитание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 президента Российской Федерации от 21 июля 2020 г. № 474 «О национальных целях и стратегических задачах развития Российской Федерации на период до 2030 года»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Национальная цель: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«Возможности для самореализации и развития талантов»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Целевые показатели: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создание условий для воспитания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18184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2634" y="2045670"/>
            <a:ext cx="11563003" cy="302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Федеральный закон от 31 июля 2020 г. № 304-ФЗ «О внесении изменений в Федеральный закон «Об образовании в Российской Федерации» по вопросам воспитания обучающихся»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Федеральный закон «Об образовании в Российской Федерации», рассматривает воспитание как стратегический национальный приоритет, требующий консолидации усилий различных институтов гражданского общества и ведомств на федеральном, региональном и муниципальном уровнях.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Вопросы совершенствования воспитательной работы в образовательных организациях Российской Федерации являются приоритетными в деятельности органов управления образованием федерального, регионального, муниципального уровней.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1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039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6130" y="175321"/>
            <a:ext cx="11563003" cy="6491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5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Изменения </a:t>
            </a:r>
            <a:r>
              <a:rPr lang="ru-RU" sz="15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273-ФЗ «Об образовании в Российской федерации»:</a:t>
            </a:r>
            <a:endParaRPr lang="ru-RU" sz="15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Пункт 2: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«воспитание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деятельность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направленная на развитие личности,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условий 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самоопределения и социализации обучающихся на основе социокультурных, духовно-нравственных ценностей и принятых в российском обществе правил и норм поведения в интересах человека, семьи, общества и государства, формирование у обучающихся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чувства патриотизма, гражданственности, уважения к памяти защитников Отечества и подвигам Героев Отечества,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среде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Пункт 9: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образовательная программа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комплекс основных характеристик образования (объем, содержание, планируемые результаты) и организационно-педагогических условий, который представлен в виде учебного плана, календарного учебного графика, рабочих программ учебных предметов, курсов, дисциплин (модулей), иных компонентов, оценочных и методических материалов, а также в предусмотренных настоящим Федеральным законом случаях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виде рабочей программы воспитания, календарного плана воспитательной работы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форм аттестации;"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Дополнение к статье 12: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«Статья 12.1. Общие требования к организации воспитания обучающихся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Воспитание обучающихся при освоении ими основных образовательных программ в организациях, осуществляющих образовательную деятельность, осуществляется на основе включаемых в образовательную программу рабочей программы воспитания и календарного плана воспитательной работы, разрабатываемых и утверждаемых такими организациями самостоятельно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если иное не установлено настоящим Федеральным законом.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разработке рабочих программ воспитания и календарных планов воспитательной работы имеют право принимать участие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указанные в части 6 статьи 26 настоящего Федерального закона советы обучающихся,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советы родителей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представительные органы обучающихся (при их наличии)». </a:t>
            </a:r>
            <a:endParaRPr lang="ru-RU" sz="15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36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6130" y="486406"/>
            <a:ext cx="11563003" cy="5756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Рамочным документом, обеспечивающим </a:t>
            </a:r>
            <a:r>
              <a:rPr lang="ru-RU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 воспитания в конкретной дошкольной образовательной </a:t>
            </a:r>
            <a:r>
              <a:rPr lang="ru-RU" sz="2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организации, является Рабочая программа воспитания ДОО</a:t>
            </a: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endParaRPr lang="ru-RU" sz="2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Рабочая программа воспитания является компонентом основной образовательной программы дошкольного образования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Рабочая программа воспитания проектируется ДОО на основе Примерной рабочей программы воспитания для образовательных организаций, реализующих основные образовательные программы дошкольного образования (Одобрена решением федерального учебно-методического объединения по общему образованию, протокол от «01» июля 2021 № 2/21)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Структура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рабочей программы воспитания включает три раздела: целевой, содержательный и организационный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каждом из 3-х разделов Рабочей программы воспитания предусматривается обязательная часть и часть, формируемая участниками образовательных отношений</a:t>
            </a: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руководствуется принципами ДО, определенными ФГОС ДО</a:t>
            </a:r>
          </a:p>
        </p:txBody>
      </p:sp>
    </p:spTree>
    <p:extLst>
      <p:ext uri="{BB962C8B-B14F-4D97-AF65-F5344CB8AC3E}">
        <p14:creationId xmlns:p14="http://schemas.microsoft.com/office/powerpoint/2010/main" val="1069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2119" y="297872"/>
            <a:ext cx="11563003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воспитания</a:t>
            </a:r>
            <a:endParaRPr lang="ru-RU" sz="24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84079" y="2696066"/>
            <a:ext cx="3930978" cy="2224725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Общая цель воспитания в ДОО — личностное развитие дошкольников и создание условий для их позитивной социализации на основе базовых национальных ценностей российского общества через: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07720" y="1300894"/>
            <a:ext cx="4344185" cy="14517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  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</a:t>
            </a:r>
            <a:r>
              <a:rPr lang="ru-RU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ценностного отношения</a:t>
            </a:r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 окружающему миру, другим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людям</a:t>
            </a:r>
            <a:endParaRPr lang="ru-RU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07720" y="3020926"/>
            <a:ext cx="4344185" cy="14517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  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Овладение </a:t>
            </a:r>
            <a:r>
              <a:rPr lang="ru-RU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первичными представлениями </a:t>
            </a:r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базовых ценностях, а также выработанных обществом нормах и правилах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поведения</a:t>
            </a:r>
            <a:endParaRPr lang="ru-RU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07720" y="4740958"/>
            <a:ext cx="4344185" cy="14517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Приобретение </a:t>
            </a:r>
            <a:r>
              <a:rPr lang="ru-RU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первичного опыта деятельности и поведения </a:t>
            </a:r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соответствии с базовыми национальными ценностями, нормами и правилами, принятыми  в обществе</a:t>
            </a:r>
          </a:p>
        </p:txBody>
      </p:sp>
      <p:cxnSp>
        <p:nvCxnSpPr>
          <p:cNvPr id="4" name="Прямая со стрелкой 3"/>
          <p:cNvCxnSpPr>
            <a:stCxn id="2" idx="3"/>
            <a:endCxn id="5" idx="1"/>
          </p:cNvCxnSpPr>
          <p:nvPr/>
        </p:nvCxnSpPr>
        <p:spPr>
          <a:xfrm flipV="1">
            <a:off x="5015057" y="2026759"/>
            <a:ext cx="1792663" cy="17816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3"/>
          </p:cNvCxnSpPr>
          <p:nvPr/>
        </p:nvCxnSpPr>
        <p:spPr>
          <a:xfrm>
            <a:off x="5015057" y="3808429"/>
            <a:ext cx="179266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9" idx="1"/>
          </p:cNvCxnSpPr>
          <p:nvPr/>
        </p:nvCxnSpPr>
        <p:spPr>
          <a:xfrm>
            <a:off x="5015057" y="3808429"/>
            <a:ext cx="1792663" cy="165839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84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2119" y="81056"/>
            <a:ext cx="11563003" cy="847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 </a:t>
            </a:r>
            <a:r>
              <a:rPr lang="ru-RU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направления воспитательной работы ДОО связаны </a:t>
            </a:r>
            <a:endParaRPr lang="ru-RU" sz="24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освоением ребенком групп </a:t>
            </a:r>
            <a:r>
              <a:rPr lang="ru-RU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ценностей</a:t>
            </a:r>
            <a:endParaRPr lang="ru-RU" sz="24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08766"/>
              </p:ext>
            </p:extLst>
          </p:nvPr>
        </p:nvGraphicFramePr>
        <p:xfrm>
          <a:off x="1435634" y="1110445"/>
          <a:ext cx="9245316" cy="5574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35228">
                  <a:extLst>
                    <a:ext uri="{9D8B030D-6E8A-4147-A177-3AD203B41FA5}">
                      <a16:colId xmlns:a16="http://schemas.microsoft.com/office/drawing/2014/main" xmlns="" val="853619195"/>
                    </a:ext>
                  </a:extLst>
                </a:gridCol>
                <a:gridCol w="4610088">
                  <a:extLst>
                    <a:ext uri="{9D8B030D-6E8A-4147-A177-3AD203B41FA5}">
                      <a16:colId xmlns:a16="http://schemas.microsoft.com/office/drawing/2014/main" xmlns="" val="1403219556"/>
                    </a:ext>
                  </a:extLst>
                </a:gridCol>
              </a:tblGrid>
              <a:tr h="8756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Группы ценностей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Направления воспитания дошкольников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259151"/>
                  </a:ext>
                </a:extLst>
              </a:tr>
              <a:tr h="7853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Родина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природа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Патриотическое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85856106"/>
                  </a:ext>
                </a:extLst>
              </a:tr>
              <a:tr h="782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Человек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семья,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дружба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сотрудничество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Социальное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04287647"/>
                  </a:ext>
                </a:extLst>
              </a:tr>
              <a:tr h="7164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Познавательное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2589878"/>
                  </a:ext>
                </a:extLst>
              </a:tr>
              <a:tr h="7258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Здоровье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Физическое и оздоровительное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76515032"/>
                  </a:ext>
                </a:extLst>
              </a:tr>
              <a:tr h="7352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Труд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Трудовое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49875160"/>
                  </a:ext>
                </a:extLst>
              </a:tr>
              <a:tr h="8756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Культура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красота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Этико-эстетическое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391499"/>
                  </a:ext>
                </a:extLst>
              </a:tr>
            </a:tbl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>
            <a:off x="5213024" y="2422689"/>
            <a:ext cx="1159496" cy="94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5213024" y="3261674"/>
            <a:ext cx="1159496" cy="15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213024" y="3941975"/>
            <a:ext cx="115006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213024" y="4630132"/>
            <a:ext cx="1159496" cy="94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213024" y="5410986"/>
            <a:ext cx="1150069" cy="15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213024" y="6183984"/>
            <a:ext cx="1150069" cy="157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57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4411" y="1231555"/>
            <a:ext cx="11709291" cy="4933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  </a:t>
            </a:r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 </a:t>
            </a:r>
            <a:r>
              <a:rPr lang="ru-RU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обеспечивают достижение цели воспитания в конкретных условиях. 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21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формируются  </a:t>
            </a:r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 каждого  возрастного  периода 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  мес.  – 1  год, 1  год  –  3 года,  3 года  –  8  лет)  на основе  планируемых  результатов  достижения  цели  воспитания (целевых ориентиров), по основным направлениям воспитательной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1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(примеры – см. в Методических рекомендациях по разработке и проектированию Рабочей программы воспитания, стр. 8-15)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Воспитательные  задачи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реализуются  </a:t>
            </a:r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 рамках  образовательных  </a:t>
            </a:r>
            <a:r>
              <a:rPr lang="ru-RU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областей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(социально-коммуникативного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познавательного,  речевого, 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художественно-эстетического</a:t>
            </a:r>
            <a:r>
              <a:rPr lang="ru-RU" sz="21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физического 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развития) </a:t>
            </a:r>
            <a:r>
              <a:rPr lang="ru-RU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 всех видах детской деятельности, обозначенных во ФГОС ДО</a:t>
            </a: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781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2004</TotalTime>
  <Words>1321</Words>
  <Application>Microsoft Office PowerPoint</Application>
  <PresentationFormat>Произвольный</PresentationFormat>
  <Paragraphs>128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дискуссионная площадка «Педсовет76.РФ»    «Воспитаем здорового человека»</vt:lpstr>
      <vt:lpstr>Рабочая программа воспитания в ДОО: формальный документ  или  реальный инструмент?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внимание. Все самое интересное - впереди!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Ольга Владимировна Чиркун</cp:lastModifiedBy>
  <cp:revision>185</cp:revision>
  <dcterms:created xsi:type="dcterms:W3CDTF">2017-01-12T11:53:49Z</dcterms:created>
  <dcterms:modified xsi:type="dcterms:W3CDTF">2021-10-29T11:03:02Z</dcterms:modified>
</cp:coreProperties>
</file>