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8" r:id="rId3"/>
    <p:sldId id="295" r:id="rId4"/>
    <p:sldId id="292" r:id="rId5"/>
    <p:sldId id="293" r:id="rId6"/>
    <p:sldId id="294" r:id="rId7"/>
    <p:sldId id="296" r:id="rId8"/>
    <p:sldId id="297" r:id="rId9"/>
    <p:sldId id="298" r:id="rId10"/>
    <p:sldId id="29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00668A"/>
    <a:srgbClr val="009A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E483-F436-4A32-83BD-F4F99596124E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3B80-2C4A-459B-8C5B-FB0F3368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7AA2-23C7-4A08-BAA7-C579C34F588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3A35-5075-4C05-9766-A50700562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6C8F-42DE-4D8C-97FD-456047335505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519A-EEB0-45AC-9B4A-13062FDE9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6131-5205-4668-8265-0121FF028AA3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CA0C-0FB9-4832-A7EC-4D5C9010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DBB1-4A0A-4E6A-9BE8-600AED42189C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0D5-BE2A-4901-B436-2FE54E31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6F7F-FFB7-461B-ABFE-767B7334D459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63AF-BB3D-4932-A1B9-D6572D0B5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B053-F232-4868-99FD-46663A49F1F9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402E-9D82-4CDC-8030-894959E16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D567-F61C-4FA5-96CA-47B23A2ED6E0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11A3-A5F9-468B-8CD1-BF53C88FE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6B10-CE8B-4D47-A070-ED8D027E4310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3EFE-5DCA-4EFE-B054-022FD1FC8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305C-1EBB-4577-BB67-A13A197574B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32C6-3CE3-49BF-8EE3-856D63BD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A2DB-47B4-4A3A-9E23-3C8EA92FF078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8AF0-E4C9-43D5-BD7C-9341E53B9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7DD22-0A08-4A53-B183-AC2AB2F82006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C7634-BE9D-42D4-A83D-DB55F9DC3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10"/>
          <p:cNvSpPr>
            <a:spLocks noChangeArrowheads="1"/>
          </p:cNvSpPr>
          <p:nvPr/>
        </p:nvSpPr>
        <p:spPr bwMode="auto">
          <a:xfrm>
            <a:off x="468313" y="1397000"/>
            <a:ext cx="8207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Внедрение технологии проектных задач</a:t>
            </a:r>
            <a:br>
              <a:rPr lang="ru-RU" sz="28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28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в образовательный процесс начальной школы как способ формирования </a:t>
            </a:r>
            <a:br>
              <a:rPr lang="ru-RU" sz="28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28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функциональной грамотности обучающихся</a:t>
            </a:r>
            <a:endParaRPr lang="ru-RU" sz="280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sp>
        <p:nvSpPr>
          <p:cNvPr id="13314" name="Надпись 2"/>
          <p:cNvSpPr txBox="1">
            <a:spLocks noChangeArrowheads="1"/>
          </p:cNvSpPr>
          <p:nvPr/>
        </p:nvSpPr>
        <p:spPr bwMode="auto">
          <a:xfrm rot="-218">
            <a:off x="1103313" y="3327400"/>
            <a:ext cx="6937375" cy="4619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668A"/>
                </a:solidFill>
                <a:latin typeface="Calibri" pitchFamily="34" charset="0"/>
              </a:rPr>
              <a:t>Методический проект</a:t>
            </a:r>
          </a:p>
        </p:txBody>
      </p:sp>
      <p:sp>
        <p:nvSpPr>
          <p:cNvPr id="13315" name="Rectangle 5"/>
          <p:cNvSpPr txBox="1">
            <a:spLocks noChangeArrowheads="1"/>
          </p:cNvSpPr>
          <p:nvPr/>
        </p:nvSpPr>
        <p:spPr bwMode="auto">
          <a:xfrm>
            <a:off x="271463" y="6237288"/>
            <a:ext cx="862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>
                <a:solidFill>
                  <a:srgbClr val="254061"/>
                </a:solidFill>
              </a:rPr>
              <a:t>Ростов Великий Ярославской области, 2021</a:t>
            </a:r>
          </a:p>
        </p:txBody>
      </p:sp>
      <p:sp>
        <p:nvSpPr>
          <p:cNvPr id="19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8566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20000"/>
              </a:spcBef>
              <a:defRPr sz="2000" b="1">
                <a:solidFill>
                  <a:srgbClr val="00589A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XII Межрегиональный этап XVIII Международной Ярмарки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социально-педагогических инноваций</a:t>
            </a:r>
          </a:p>
        </p:txBody>
      </p:sp>
      <p:sp>
        <p:nvSpPr>
          <p:cNvPr id="20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159250" y="3933825"/>
            <a:ext cx="4679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Авторы: </a:t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Степанова Е.Ю</a:t>
            </a: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., 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старший методист ММС</a:t>
            </a:r>
            <a:endParaRPr lang="ru-RU" altLang="ru-RU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Кук Н.А., руководитель ММС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Миловидова Л.А., методист </a:t>
            </a: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ММС</a:t>
            </a:r>
            <a:b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ГО город Переславль-Залесский </a:t>
            </a:r>
            <a:endParaRPr lang="ru-RU" altLang="ru-RU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3672" y="264846"/>
            <a:ext cx="1721289" cy="129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2238" y="242888"/>
            <a:ext cx="8842375" cy="44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Представление </a:t>
            </a:r>
            <a:r>
              <a:rPr lang="ru-RU" sz="23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опыта реализации проекта и перспективы </a:t>
            </a:r>
            <a:endParaRPr lang="ru-RU" sz="23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46075" y="1063625"/>
            <a:ext cx="8518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sz="1500" i="1">
                <a:solidFill>
                  <a:srgbClr val="10253F"/>
                </a:solidFill>
              </a:rPr>
              <a:t>Межрегиональный семинар «Педсовет76.рф» «Как формировать и оценивать функциональную грамотность младших школьников?» (29.09.2020).</a:t>
            </a:r>
          </a:p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sz="1500" i="1">
                <a:solidFill>
                  <a:srgbClr val="10253F"/>
                </a:solidFill>
              </a:rPr>
              <a:t>Международный форум Евразийский образовательный диалог в рамках работы секции «Подходы к разработке новых дидактических решений, направленных на формирование функциональной грамотности школьников» (27.04.2021)</a:t>
            </a:r>
          </a:p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</a:pPr>
            <a:r>
              <a:rPr lang="ru-RU" sz="1500" i="1">
                <a:solidFill>
                  <a:srgbClr val="10253F"/>
                </a:solidFill>
              </a:rPr>
              <a:t>Региональный семинар «Формирование функциональной грамотности  обучающихся: калейдоскоп идей» (15.11.2021)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42900" y="642938"/>
            <a:ext cx="8342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232F4E"/>
                </a:solidFill>
                <a:cs typeface="Times New Roman" pitchFamily="18" charset="0"/>
              </a:rPr>
              <a:t>Опыт реализации проекта был представлен в ходе следующих мероприятий</a:t>
            </a:r>
          </a:p>
        </p:txBody>
      </p:sp>
      <p:sp>
        <p:nvSpPr>
          <p:cNvPr id="22532" name="Надпись 2"/>
          <p:cNvSpPr txBox="1">
            <a:spLocks noChangeArrowheads="1"/>
          </p:cNvSpPr>
          <p:nvPr/>
        </p:nvSpPr>
        <p:spPr bwMode="auto">
          <a:xfrm rot="-218">
            <a:off x="1135063" y="5013325"/>
            <a:ext cx="6938962" cy="4000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668A"/>
                </a:solidFill>
                <a:latin typeface="Calibri" pitchFamily="34" charset="0"/>
              </a:rPr>
              <a:t>Дальнейшие перспективы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 l="2850" t="15594" r="2850" b="17360"/>
          <a:stretch>
            <a:fillRect/>
          </a:stretch>
        </p:blipFill>
        <p:spPr bwMode="auto">
          <a:xfrm>
            <a:off x="684213" y="2924175"/>
            <a:ext cx="37433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/>
          <a:srcRect l="1334" t="16701" r="5759" b="18518"/>
          <a:stretch>
            <a:fillRect/>
          </a:stretch>
        </p:blipFill>
        <p:spPr bwMode="auto">
          <a:xfrm>
            <a:off x="4716463" y="2924175"/>
            <a:ext cx="37639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5"/>
          <p:cNvSpPr>
            <a:spLocks noChangeArrowheads="1"/>
          </p:cNvSpPr>
          <p:nvPr/>
        </p:nvSpPr>
        <p:spPr bwMode="auto">
          <a:xfrm>
            <a:off x="250825" y="5373688"/>
            <a:ext cx="85185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Ежегодное пополнение сборника новыми разработками проектных задач за счёт проведения Городского конкурса дидактических разработок «Формируем функциональную грамотность школьников». </a:t>
            </a:r>
          </a:p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Внедрение технологии  проектных задач в образовательный процесс основного и среднего уровней образования</a:t>
            </a:r>
          </a:p>
          <a:p>
            <a:pPr marL="442913" indent="-442913" algn="just">
              <a:buFontTx/>
              <a:buBlip>
                <a:blip r:embed="rId2"/>
              </a:buBlip>
            </a:pPr>
            <a:endParaRPr lang="ru-RU" sz="1500">
              <a:solidFill>
                <a:srgbClr val="10253F"/>
              </a:solidFill>
            </a:endParaRPr>
          </a:p>
          <a:p>
            <a:pPr marL="442913" indent="-442913" algn="just">
              <a:buFontTx/>
              <a:buBlip>
                <a:blip r:embed="rId2"/>
              </a:buBlip>
            </a:pPr>
            <a:endParaRPr lang="ru-RU" sz="150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 txBox="1">
            <a:spLocks/>
          </p:cNvSpPr>
          <p:nvPr/>
        </p:nvSpPr>
        <p:spPr bwMode="auto">
          <a:xfrm>
            <a:off x="179388" y="-26988"/>
            <a:ext cx="864076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Актуальность проблемы проекта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00038" y="642938"/>
            <a:ext cx="85931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10253F"/>
                </a:solidFill>
              </a:rPr>
              <a:t>Приоритетная цель образования — </a:t>
            </a:r>
            <a:r>
              <a:rPr lang="ru-RU" sz="1500" b="1">
                <a:solidFill>
                  <a:srgbClr val="10253F"/>
                </a:solidFill>
              </a:rPr>
              <a:t>формирование функциональной грамотности обучающихся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8669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>
                <a:solidFill>
                  <a:srgbClr val="00668A"/>
                </a:solidFill>
              </a:rPr>
              <a:t>Результаты диагностики профессиональных затруднений педагогов ГО г. Переславля-Залесского  при формировании функциональной грамотности обучающихся (февраль 2020)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2286000" y="508476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0668A"/>
                </a:solidFill>
              </a:rPr>
              <a:t>Диагностику прошли 198 педагогов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 l="34180" t="39893" r="13905" b="16748"/>
          <a:stretch>
            <a:fillRect/>
          </a:stretch>
        </p:blipFill>
        <p:spPr bwMode="auto">
          <a:xfrm>
            <a:off x="482600" y="2276475"/>
            <a:ext cx="4094163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 l="26913" t="39893" r="31133" b="22314"/>
          <a:stretch>
            <a:fillRect/>
          </a:stretch>
        </p:blipFill>
        <p:spPr bwMode="auto">
          <a:xfrm>
            <a:off x="4787900" y="2205038"/>
            <a:ext cx="37877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6"/>
          <p:cNvSpPr txBox="1">
            <a:spLocks noChangeArrowheads="1"/>
          </p:cNvSpPr>
          <p:nvPr/>
        </p:nvSpPr>
        <p:spPr bwMode="auto">
          <a:xfrm>
            <a:off x="328613" y="1125538"/>
            <a:ext cx="8564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solidFill>
                  <a:srgbClr val="10253F"/>
                </a:solidFill>
              </a:rPr>
              <a:t>Проблемное поле:  </a:t>
            </a:r>
            <a:r>
              <a:rPr lang="ru-RU" sz="1500">
                <a:solidFill>
                  <a:srgbClr val="10253F"/>
                </a:solidFill>
              </a:rPr>
              <a:t>во-первых,</a:t>
            </a:r>
            <a:r>
              <a:rPr lang="ru-RU" sz="1500" b="1">
                <a:solidFill>
                  <a:srgbClr val="10253F"/>
                </a:solidFill>
              </a:rPr>
              <a:t> </a:t>
            </a:r>
            <a:r>
              <a:rPr lang="ru-RU" sz="1500">
                <a:solidFill>
                  <a:srgbClr val="10253F"/>
                </a:solidFill>
              </a:rPr>
              <a:t>педагоги испытывают </a:t>
            </a:r>
            <a:r>
              <a:rPr lang="ru-RU" sz="1500" b="1">
                <a:solidFill>
                  <a:srgbClr val="10253F"/>
                </a:solidFill>
              </a:rPr>
              <a:t>профессиональные затруднения </a:t>
            </a:r>
            <a:r>
              <a:rPr lang="ru-RU" sz="1500">
                <a:solidFill>
                  <a:srgbClr val="10253F"/>
                </a:solidFill>
              </a:rPr>
              <a:t>при организации работы по формированию ФГ   </a:t>
            </a:r>
          </a:p>
          <a:p>
            <a:r>
              <a:rPr lang="ru-RU" sz="1500" b="1">
                <a:solidFill>
                  <a:srgbClr val="10253F"/>
                </a:solidFill>
              </a:rPr>
              <a:t> </a:t>
            </a:r>
          </a:p>
        </p:txBody>
      </p: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293688" y="5437188"/>
            <a:ext cx="856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solidFill>
                  <a:srgbClr val="10253F"/>
                </a:solidFill>
              </a:rPr>
              <a:t>Во-вторых,</a:t>
            </a:r>
            <a:r>
              <a:rPr lang="ru-RU" sz="1500" b="1">
                <a:solidFill>
                  <a:srgbClr val="10253F"/>
                </a:solidFill>
              </a:rPr>
              <a:t> содержание действующих учебников</a:t>
            </a:r>
            <a:r>
              <a:rPr lang="ru-RU" sz="1500">
                <a:solidFill>
                  <a:srgbClr val="10253F"/>
                </a:solidFill>
              </a:rPr>
              <a:t>, их методический аппарат не позволяют достичь высоких результатов в формировании ФГ, так как содержат недостаточное количество заданий, способствующих применению полученных знаний и умений  в нестандартных и проблемных жизненных ситуациях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438150" y="333375"/>
            <a:ext cx="82661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Способ решения проблемы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8032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232F4E"/>
                </a:solidFill>
                <a:cs typeface="Times New Roman" pitchFamily="18" charset="0"/>
              </a:rPr>
              <a:t>Одним из эффективных способов решения вышеуказанной проблемы мы видим </a:t>
            </a:r>
            <a:r>
              <a:rPr lang="ru-RU" sz="1600" b="1">
                <a:solidFill>
                  <a:srgbClr val="232F4E"/>
                </a:solidFill>
                <a:cs typeface="Times New Roman" pitchFamily="18" charset="0"/>
              </a:rPr>
              <a:t>внедрение</a:t>
            </a:r>
            <a:r>
              <a:rPr lang="ru-RU" sz="1600">
                <a:solidFill>
                  <a:srgbClr val="232F4E"/>
                </a:solidFill>
                <a:cs typeface="Times New Roman" pitchFamily="18" charset="0"/>
              </a:rPr>
              <a:t> в образовательный процесс и практику педагогов начальной школы </a:t>
            </a:r>
            <a:r>
              <a:rPr lang="ru-RU" sz="1600" b="1">
                <a:solidFill>
                  <a:srgbClr val="232F4E"/>
                </a:solidFill>
                <a:cs typeface="Times New Roman" pitchFamily="18" charset="0"/>
              </a:rPr>
              <a:t>технологии проектных задач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787900" y="1773238"/>
            <a:ext cx="3960813" cy="193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00668A"/>
                </a:solidFill>
                <a:latin typeface="Arial" pitchFamily="34" charset="0"/>
                <a:cs typeface="+mn-cs"/>
              </a:rPr>
              <a:t>Проектная задача 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– это задача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, 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по форме и содержанию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 приближенная к «реальной» жизненной ситуации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 и ориентированная на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применение учащимися  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целого ряда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знаний, способов действия, средств и приемов в нестандартной форме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.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А.Б. Воронцов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95288" y="5133975"/>
            <a:ext cx="62293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i="1">
                <a:solidFill>
                  <a:srgbClr val="002060"/>
                </a:solidFill>
              </a:rPr>
              <a:t>Автор технологии проектных задач — Алексей Борисович Воронцов, кандидат педагогических наук, Почетный работник общего образования РФ, Генеральный директор Открытого института «Развивающее образование», председатель правления Ассоциации специалистов развивающего обучения "МАРО"</a:t>
            </a:r>
          </a:p>
        </p:txBody>
      </p:sp>
      <p:pic>
        <p:nvPicPr>
          <p:cNvPr id="15365" name="Picture 10" descr="http://author-club.org/media/images/normal/%D0%91%D0%B5%D0%B7%D1%8B%D0%BC%D1%8F%D0%BD%D0%BD%D1%8B%D0%B9_EllaZ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3921125"/>
            <a:ext cx="17557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0375" y="1773238"/>
            <a:ext cx="4111625" cy="193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00668A"/>
                </a:solidFill>
                <a:latin typeface="Arial" pitchFamily="34" charset="0"/>
                <a:cs typeface="+mn-cs"/>
              </a:rPr>
              <a:t>Функциональная грамотность </a:t>
            </a:r>
            <a:r>
              <a:rPr lang="ru-RU" sz="1500" kern="0" dirty="0">
                <a:solidFill>
                  <a:sysClr val="windowText" lastClr="000000"/>
                </a:solidFill>
                <a:latin typeface="Arial" pitchFamily="34" charset="0"/>
                <a:cs typeface="+mn-cs"/>
              </a:rPr>
              <a:t>— 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способность решать учебные задачи и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жизненные проблемные ситуации 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на основе сформированных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предметных, метапредметных и универсальных способов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деятельности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.</a:t>
            </a:r>
            <a:endParaRPr lang="ru-RU" sz="1500" kern="0" dirty="0">
              <a:solidFill>
                <a:srgbClr val="143154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i="1" kern="0" dirty="0">
              <a:solidFill>
                <a:srgbClr val="143154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Из </a:t>
            </a:r>
            <a:r>
              <a:rPr lang="ru-RU" sz="1500" i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обновлённого ФГОС НОО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95288" y="404813"/>
            <a:ext cx="26638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Цель проекта 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3850" y="900113"/>
            <a:ext cx="842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232F4E"/>
                </a:solidFill>
                <a:cs typeface="Times New Roman" pitchFamily="18" charset="0"/>
              </a:rPr>
              <a:t>Создание условий для внедрения в образовательный процесс и практику педагогов технологии проектных задач, как способа формирования ФГ обучающихся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336550" y="1541463"/>
            <a:ext cx="82677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Задачи, решаемые в ходе проекта 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23850" y="2133600"/>
            <a:ext cx="842327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Ознакомить педагогов с особенностями технологии проектных задач</a:t>
            </a:r>
          </a:p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Создать в школах профессиональные обучающиеся сообщества учителей начальных классов и муниципальную тьюторскую команду для организации процесса внедрения технологии проектных задач в начальной школе </a:t>
            </a:r>
          </a:p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Организовать процесс разработки и апробации проектных задач в ОО на начальном уровне образования</a:t>
            </a:r>
          </a:p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Организовать взаимную экспертизу проектных задач и их корректировку по результатам экспертизы</a:t>
            </a:r>
          </a:p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Способствовать распространению опыта педагогов по применению технологии проектных задач</a:t>
            </a:r>
          </a:p>
          <a:p>
            <a:pPr marL="442913" indent="-442913" algn="just"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1600">
                <a:solidFill>
                  <a:srgbClr val="10253F"/>
                </a:solidFill>
              </a:rPr>
              <a:t>Создать электронный сборник проектных задач, разработанных и апробированных педагогами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 txBox="1">
            <a:spLocks/>
          </p:cNvSpPr>
          <p:nvPr/>
        </p:nvSpPr>
        <p:spPr bwMode="auto">
          <a:xfrm>
            <a:off x="223838" y="188913"/>
            <a:ext cx="869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Внедрение новой технологии в образовательный процесс начальной школы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50825" y="981075"/>
            <a:ext cx="8534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В каждой школе  созданы </a:t>
            </a:r>
            <a:r>
              <a:rPr lang="ru-RU" sz="1500" b="1">
                <a:solidFill>
                  <a:srgbClr val="10253F"/>
                </a:solidFill>
              </a:rPr>
              <a:t>профессиональные обучающиеся сообщества </a:t>
            </a:r>
            <a:r>
              <a:rPr lang="ru-RU" sz="1500">
                <a:solidFill>
                  <a:srgbClr val="10253F"/>
                </a:solidFill>
              </a:rPr>
              <a:t>(ПОС) учителей начальных классов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50825" y="1484313"/>
            <a:ext cx="83280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Деятельность ПОС  организует  </a:t>
            </a:r>
            <a:r>
              <a:rPr lang="ru-RU" sz="1500" b="1">
                <a:solidFill>
                  <a:srgbClr val="10253F"/>
                </a:solidFill>
              </a:rPr>
              <a:t>школьный тьютор</a:t>
            </a:r>
            <a:r>
              <a:rPr lang="ru-RU" sz="1500">
                <a:solidFill>
                  <a:srgbClr val="10253F"/>
                </a:solidFill>
              </a:rPr>
              <a:t>, который является членом </a:t>
            </a:r>
            <a:r>
              <a:rPr lang="ru-RU" sz="1500" b="1">
                <a:solidFill>
                  <a:srgbClr val="10253F"/>
                </a:solidFill>
              </a:rPr>
              <a:t>муниципального сообщества тьюторов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50825" y="2011363"/>
            <a:ext cx="8667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Работу муниципального сообщества тьюторов координирует </a:t>
            </a:r>
            <a:r>
              <a:rPr lang="ru-RU" sz="1500" b="1">
                <a:solidFill>
                  <a:srgbClr val="10253F"/>
                </a:solidFill>
              </a:rPr>
              <a:t>методист муниципальной методической службы</a:t>
            </a: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/>
          <a:srcRect l="11562" t="14941" r="11446" b="15623"/>
          <a:stretch>
            <a:fillRect/>
          </a:stretch>
        </p:blipFill>
        <p:spPr bwMode="auto">
          <a:xfrm>
            <a:off x="2257425" y="3141663"/>
            <a:ext cx="46910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611188" y="2565400"/>
            <a:ext cx="8029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668A"/>
                </a:solidFill>
              </a:rPr>
              <a:t>Организационная структура модели тьюторского сопровождения </a:t>
            </a:r>
            <a:br>
              <a:rPr lang="ru-RU" sz="1400" b="1" i="1">
                <a:solidFill>
                  <a:srgbClr val="00668A"/>
                </a:solidFill>
              </a:rPr>
            </a:br>
            <a:r>
              <a:rPr lang="ru-RU" sz="1400" b="1" i="1">
                <a:solidFill>
                  <a:srgbClr val="00668A"/>
                </a:solidFill>
              </a:rPr>
              <a:t>деятельности ПОС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 txBox="1">
            <a:spLocks/>
          </p:cNvSpPr>
          <p:nvPr/>
        </p:nvSpPr>
        <p:spPr bwMode="auto">
          <a:xfrm>
            <a:off x="180975" y="123825"/>
            <a:ext cx="869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rgbClr val="C00000"/>
              </a:solidFill>
            </a:endParaRP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Процесс освоения технологии проектных задач</a:t>
            </a:r>
            <a:br>
              <a:rPr lang="ru-RU" sz="2400" b="1">
                <a:solidFill>
                  <a:srgbClr val="C00000"/>
                </a:solidFill>
              </a:rPr>
            </a:br>
            <a:r>
              <a:rPr lang="ru-RU" sz="2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23850" y="765175"/>
            <a:ext cx="8280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Ознакомление педагогов с особенностями технологии проектных задач (семинары, заседания ГМО)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23850" y="1268413"/>
            <a:ext cx="79200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Организация работы ПОС по разработке проектных задач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33375" y="2082800"/>
            <a:ext cx="76946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Взаимообмен проектными задачами между ПОС разных школ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323850" y="1557338"/>
            <a:ext cx="8467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Апробация проектных задач, взаимопосещение уроков и их анализ с использованием технологии Lesson study</a:t>
            </a: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323850" y="2411413"/>
            <a:ext cx="8491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Анкетирование педагогов с  целью выявления их затруднений и определения достоинств и недостатков содержания проектных задач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323850" y="2924175"/>
            <a:ext cx="8467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</a:pPr>
            <a:r>
              <a:rPr lang="ru-RU" sz="1500">
                <a:solidFill>
                  <a:srgbClr val="10253F"/>
                </a:solidFill>
              </a:rPr>
              <a:t>Анализ результатов анкетирования, корректировка проектных задач и принятие мер по устранению затруднений педагогов</a:t>
            </a:r>
          </a:p>
        </p:txBody>
      </p:sp>
      <p:pic>
        <p:nvPicPr>
          <p:cNvPr id="18440" name="Picture 3" descr="C:\Users\1\Documents\Рабочие материалы\Фото\Заседания МО\2020-2021\IMG-20210409-WA0016.jpg"/>
          <p:cNvPicPr>
            <a:picLocks noChangeAspect="1" noChangeArrowheads="1"/>
          </p:cNvPicPr>
          <p:nvPr/>
        </p:nvPicPr>
        <p:blipFill>
          <a:blip r:embed="rId3"/>
          <a:srcRect l="12222" t="22221" r="22346" b="43666"/>
          <a:stretch>
            <a:fillRect/>
          </a:stretch>
        </p:blipFill>
        <p:spPr bwMode="auto">
          <a:xfrm>
            <a:off x="358775" y="3865563"/>
            <a:ext cx="32051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57150" y="6145213"/>
            <a:ext cx="412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458E"/>
                </a:solidFill>
                <a:latin typeface="Calibri" pitchFamily="34" charset="0"/>
              </a:rPr>
              <a:t>Работа ПОС: разработка проектной задачи</a:t>
            </a: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4067175" y="5930900"/>
            <a:ext cx="465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00458E"/>
                </a:solidFill>
                <a:latin typeface="Calibri" pitchFamily="34" charset="0"/>
              </a:rPr>
              <a:t>Анкета для педагогов по результатам апробации проектных задач</a:t>
            </a: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4"/>
          <a:srcRect l="6506" t="39198" r="9570" b="12547"/>
          <a:stretch>
            <a:fillRect/>
          </a:stretch>
        </p:blipFill>
        <p:spPr bwMode="auto">
          <a:xfrm>
            <a:off x="3635375" y="3532188"/>
            <a:ext cx="5192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C00000"/>
                </a:solidFill>
              </a:rPr>
              <a:t>Продукт инновационной деятельности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solidFill>
                  <a:srgbClr val="232F4E"/>
                </a:solidFill>
                <a:cs typeface="Times New Roman" pitchFamily="18" charset="0"/>
              </a:rPr>
              <a:t>Работа в режиме сетевого взаимодействия профессиональных сообществ разных школ позволила провести взаимную экспертизу проектных задач, разработанных педагогами и получить достаточно качественный продукт в виде </a:t>
            </a:r>
            <a:r>
              <a:rPr lang="ru-RU" sz="1500" b="1">
                <a:solidFill>
                  <a:srgbClr val="232F4E"/>
                </a:solidFill>
                <a:cs typeface="Times New Roman" pitchFamily="18" charset="0"/>
              </a:rPr>
              <a:t>электронного сборника проектных задач для младших школьников</a:t>
            </a:r>
          </a:p>
        </p:txBody>
      </p:sp>
      <p:grpSp>
        <p:nvGrpSpPr>
          <p:cNvPr id="19459" name="Группа 21"/>
          <p:cNvGrpSpPr>
            <a:grpSpLocks/>
          </p:cNvGrpSpPr>
          <p:nvPr/>
        </p:nvGrpSpPr>
        <p:grpSpPr bwMode="auto">
          <a:xfrm>
            <a:off x="1127125" y="2565400"/>
            <a:ext cx="7070725" cy="3794125"/>
            <a:chOff x="1055619" y="1470264"/>
            <a:chExt cx="7070998" cy="3794506"/>
          </a:xfrm>
        </p:grpSpPr>
        <p:grpSp>
          <p:nvGrpSpPr>
            <p:cNvPr id="19461" name="Группа 17"/>
            <p:cNvGrpSpPr>
              <a:grpSpLocks/>
            </p:cNvGrpSpPr>
            <p:nvPr/>
          </p:nvGrpSpPr>
          <p:grpSpPr bwMode="auto">
            <a:xfrm>
              <a:off x="1055619" y="1470264"/>
              <a:ext cx="7070998" cy="3794506"/>
              <a:chOff x="1187624" y="858630"/>
              <a:chExt cx="6854974" cy="3578482"/>
            </a:xfrm>
          </p:grpSpPr>
          <p:grpSp>
            <p:nvGrpSpPr>
              <p:cNvPr id="19465" name="Группа 10"/>
              <p:cNvGrpSpPr>
                <a:grpSpLocks/>
              </p:cNvGrpSpPr>
              <p:nvPr/>
            </p:nvGrpSpPr>
            <p:grpSpPr bwMode="auto">
              <a:xfrm>
                <a:off x="3446571" y="858630"/>
                <a:ext cx="2127319" cy="1651632"/>
                <a:chOff x="3642725" y="858630"/>
                <a:chExt cx="2127319" cy="1651632"/>
              </a:xfrm>
            </p:grpSpPr>
            <p:pic>
              <p:nvPicPr>
                <p:cNvPr id="19475" name="Picture 4" descr="http://pngimg.com/uploads/folder/folder_PNG8772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5209" y="858630"/>
                  <a:ext cx="2124835" cy="1651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6" name="Прямоугольник 3"/>
                <p:cNvSpPr>
                  <a:spLocks noChangeArrowheads="1"/>
                </p:cNvSpPr>
                <p:nvPr/>
              </p:nvSpPr>
              <p:spPr bwMode="auto">
                <a:xfrm>
                  <a:off x="3642725" y="1484784"/>
                  <a:ext cx="2011506" cy="609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b="1" i="1">
                      <a:solidFill>
                        <a:srgbClr val="17375E"/>
                      </a:solidFill>
                    </a:rPr>
                    <a:t>25 проектных задач</a:t>
                  </a:r>
                </a:p>
              </p:txBody>
            </p:sp>
          </p:grpSp>
          <p:grpSp>
            <p:nvGrpSpPr>
              <p:cNvPr id="19466" name="Группа 8"/>
              <p:cNvGrpSpPr>
                <a:grpSpLocks/>
              </p:cNvGrpSpPr>
              <p:nvPr/>
            </p:nvGrpSpPr>
            <p:grpSpPr bwMode="auto">
              <a:xfrm>
                <a:off x="1187624" y="2636912"/>
                <a:ext cx="1958430" cy="1514316"/>
                <a:chOff x="4200930" y="2170939"/>
                <a:chExt cx="1667214" cy="1348706"/>
              </a:xfrm>
            </p:grpSpPr>
            <p:pic>
              <p:nvPicPr>
                <p:cNvPr id="19473" name="Picture 4" descr="http://pngimg.com/uploads/folder/folder_PNG8772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0270" y="2170939"/>
                  <a:ext cx="1525865" cy="1186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4" name="Прямоугольник 7"/>
                <p:cNvSpPr>
                  <a:spLocks noChangeArrowheads="1"/>
                </p:cNvSpPr>
                <p:nvPr/>
              </p:nvSpPr>
              <p:spPr bwMode="auto">
                <a:xfrm>
                  <a:off x="4200930" y="2478000"/>
                  <a:ext cx="1667214" cy="1041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2000" b="1">
                      <a:solidFill>
                        <a:srgbClr val="17375E"/>
                      </a:solidFill>
                    </a:rPr>
                    <a:t>2 класс</a:t>
                  </a:r>
                </a:p>
                <a:p>
                  <a:pPr algn="ctr"/>
                  <a:r>
                    <a:rPr lang="ru-RU" altLang="ru-RU" i="1">
                      <a:solidFill>
                        <a:srgbClr val="17375E"/>
                      </a:solidFill>
                    </a:rPr>
                    <a:t>8 проектных задач</a:t>
                  </a:r>
                </a:p>
                <a:p>
                  <a:pPr algn="ctr"/>
                  <a:endParaRPr lang="ru-RU" altLang="ru-RU" sz="1400" i="1">
                    <a:solidFill>
                      <a:srgbClr val="17375E"/>
                    </a:solidFill>
                  </a:endParaRPr>
                </a:p>
              </p:txBody>
            </p:sp>
          </p:grpSp>
          <p:grpSp>
            <p:nvGrpSpPr>
              <p:cNvPr id="19467" name="Группа 11"/>
              <p:cNvGrpSpPr>
                <a:grpSpLocks/>
              </p:cNvGrpSpPr>
              <p:nvPr/>
            </p:nvGrpSpPr>
            <p:grpSpPr bwMode="auto">
              <a:xfrm>
                <a:off x="3635896" y="2922797"/>
                <a:ext cx="1958430" cy="1514315"/>
                <a:chOff x="4200930" y="2170939"/>
                <a:chExt cx="1667214" cy="1348705"/>
              </a:xfrm>
            </p:grpSpPr>
            <p:pic>
              <p:nvPicPr>
                <p:cNvPr id="19471" name="Picture 4" descr="http://pngimg.com/uploads/folder/folder_PNG8772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0270" y="2170939"/>
                  <a:ext cx="1525865" cy="1186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2" name="Прямоугольник 13"/>
                <p:cNvSpPr>
                  <a:spLocks noChangeArrowheads="1"/>
                </p:cNvSpPr>
                <p:nvPr/>
              </p:nvSpPr>
              <p:spPr bwMode="auto">
                <a:xfrm>
                  <a:off x="4200930" y="2477999"/>
                  <a:ext cx="1667214" cy="1041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2000" b="1">
                      <a:solidFill>
                        <a:srgbClr val="17375E"/>
                      </a:solidFill>
                    </a:rPr>
                    <a:t>3 класс</a:t>
                  </a:r>
                </a:p>
                <a:p>
                  <a:pPr algn="ctr"/>
                  <a:r>
                    <a:rPr lang="ru-RU" altLang="ru-RU" i="1">
                      <a:solidFill>
                        <a:srgbClr val="17375E"/>
                      </a:solidFill>
                    </a:rPr>
                    <a:t>7 проектных задач</a:t>
                  </a:r>
                </a:p>
                <a:p>
                  <a:pPr algn="ctr"/>
                  <a:endParaRPr lang="ru-RU" altLang="ru-RU" sz="1400" i="1">
                    <a:solidFill>
                      <a:srgbClr val="17375E"/>
                    </a:solidFill>
                  </a:endParaRPr>
                </a:p>
              </p:txBody>
            </p:sp>
          </p:grpSp>
          <p:grpSp>
            <p:nvGrpSpPr>
              <p:cNvPr id="19468" name="Группа 14"/>
              <p:cNvGrpSpPr>
                <a:grpSpLocks/>
              </p:cNvGrpSpPr>
              <p:nvPr/>
            </p:nvGrpSpPr>
            <p:grpSpPr bwMode="auto">
              <a:xfrm>
                <a:off x="6084168" y="2545598"/>
                <a:ext cx="1958430" cy="1447843"/>
                <a:chOff x="4200930" y="2170939"/>
                <a:chExt cx="1667214" cy="1289503"/>
              </a:xfrm>
            </p:grpSpPr>
            <p:pic>
              <p:nvPicPr>
                <p:cNvPr id="19469" name="Picture 4" descr="http://pngimg.com/uploads/folder/folder_PNG8772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270270" y="2170939"/>
                  <a:ext cx="1525865" cy="1186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70" name="Прямоугольник 16"/>
                <p:cNvSpPr>
                  <a:spLocks noChangeArrowheads="1"/>
                </p:cNvSpPr>
                <p:nvPr/>
              </p:nvSpPr>
              <p:spPr bwMode="auto">
                <a:xfrm>
                  <a:off x="4200930" y="2477999"/>
                  <a:ext cx="1667214" cy="98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altLang="ru-RU" sz="2000" b="1">
                      <a:solidFill>
                        <a:srgbClr val="17375E"/>
                      </a:solidFill>
                    </a:rPr>
                    <a:t>4 класс</a:t>
                  </a:r>
                </a:p>
                <a:p>
                  <a:pPr algn="ctr"/>
                  <a:r>
                    <a:rPr lang="ru-RU" altLang="ru-RU" i="1">
                      <a:solidFill>
                        <a:srgbClr val="17375E"/>
                      </a:solidFill>
                    </a:rPr>
                    <a:t>10 проектных задач</a:t>
                  </a:r>
                </a:p>
                <a:p>
                  <a:pPr algn="ctr"/>
                  <a:endParaRPr lang="ru-RU" altLang="ru-RU" sz="1400" i="1">
                    <a:solidFill>
                      <a:srgbClr val="17375E"/>
                    </a:solidFill>
                  </a:endParaRPr>
                </a:p>
              </p:txBody>
            </p:sp>
          </p:grpSp>
        </p:grpSp>
        <p:sp>
          <p:nvSpPr>
            <p:cNvPr id="7" name="Стрелка вниз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305357" y="3259557"/>
              <a:ext cx="354026" cy="400090"/>
            </a:xfrm>
            <a:prstGeom prst="downArrow">
              <a:avLst/>
            </a:prstGeom>
            <a:solidFill>
              <a:srgbClr val="00668A"/>
            </a:solidFill>
            <a:ln>
              <a:solidFill>
                <a:srgbClr val="00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Стрелка вниз 19">
              <a:extLst>
                <a:ext uri="{FF2B5EF4-FFF2-40B4-BE49-F238E27FC236}"/>
              </a:extLst>
            </p:cNvPr>
            <p:cNvSpPr/>
            <p:nvPr/>
          </p:nvSpPr>
          <p:spPr>
            <a:xfrm rot="3197824">
              <a:off x="3058317" y="3179392"/>
              <a:ext cx="354048" cy="400065"/>
            </a:xfrm>
            <a:prstGeom prst="downArrow">
              <a:avLst/>
            </a:prstGeom>
            <a:solidFill>
              <a:srgbClr val="00668A"/>
            </a:solidFill>
            <a:ln>
              <a:solidFill>
                <a:srgbClr val="00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Стрелка вниз 20">
              <a:extLst>
                <a:ext uri="{FF2B5EF4-FFF2-40B4-BE49-F238E27FC236}"/>
              </a:extLst>
            </p:cNvPr>
            <p:cNvSpPr/>
            <p:nvPr/>
          </p:nvSpPr>
          <p:spPr>
            <a:xfrm rot="18187556">
              <a:off x="5596033" y="3126206"/>
              <a:ext cx="352460" cy="400065"/>
            </a:xfrm>
            <a:prstGeom prst="downArrow">
              <a:avLst/>
            </a:prstGeom>
            <a:solidFill>
              <a:srgbClr val="00668A"/>
            </a:solidFill>
            <a:ln>
              <a:solidFill>
                <a:srgbClr val="00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0" name="Надпись 2"/>
          <p:cNvSpPr txBox="1">
            <a:spLocks noChangeArrowheads="1"/>
          </p:cNvSpPr>
          <p:nvPr/>
        </p:nvSpPr>
        <p:spPr bwMode="auto">
          <a:xfrm rot="-218">
            <a:off x="1116013" y="1989138"/>
            <a:ext cx="6937375" cy="4000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668A"/>
                </a:solidFill>
                <a:latin typeface="Calibri" pitchFamily="34" charset="0"/>
              </a:rPr>
              <a:t>Содержание сборника проектных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C00000"/>
                </a:solidFill>
              </a:rPr>
              <a:t>Структура проектных задач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68313" y="692150"/>
            <a:ext cx="698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8A"/>
                </a:solidFill>
              </a:rPr>
              <a:t>1. Описание проблемной жизненной ситуации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73050" y="981075"/>
            <a:ext cx="84518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Ситуации, предлагаемые детям для разрешения, </a:t>
            </a:r>
            <a:r>
              <a:rPr lang="ru-RU" sz="1500" b="1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близки к реальным ситуациям</a:t>
            </a:r>
            <a:r>
              <a:rPr lang="ru-RU" sz="1500" kern="0" dirty="0">
                <a:solidFill>
                  <a:srgbClr val="143154"/>
                </a:solidFill>
                <a:latin typeface="Arial" pitchFamily="34" charset="0"/>
                <a:cs typeface="+mn-cs"/>
              </a:rPr>
              <a:t>, характерным для их повседневной жизни в школе или вне школы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95288" y="148431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8A"/>
                </a:solidFill>
              </a:rPr>
              <a:t>2. Набор заданий, инициирующих действия обучающихся </a:t>
            </a:r>
          </a:p>
        </p:txBody>
      </p:sp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249238" y="1835150"/>
            <a:ext cx="847566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500">
                <a:solidFill>
                  <a:srgbClr val="143154"/>
                </a:solidFill>
              </a:rPr>
              <a:t>Задания проектной задачи направлены на создание продукта и разрешение проблемной ситуации. Они </a:t>
            </a:r>
            <a:r>
              <a:rPr lang="ru-RU" altLang="ru-RU" sz="1500" b="1">
                <a:solidFill>
                  <a:srgbClr val="143154"/>
                </a:solidFill>
              </a:rPr>
              <a:t>разнородны по содержанию</a:t>
            </a:r>
            <a:r>
              <a:rPr lang="ru-RU" altLang="ru-RU" sz="1500">
                <a:solidFill>
                  <a:srgbClr val="143154"/>
                </a:solidFill>
              </a:rPr>
              <a:t>, в них используются </a:t>
            </a:r>
            <a:r>
              <a:rPr lang="ru-RU" altLang="ru-RU" sz="1500" b="1">
                <a:solidFill>
                  <a:srgbClr val="143154"/>
                </a:solidFill>
              </a:rPr>
              <a:t>разные виды и форматы текста</a:t>
            </a:r>
            <a:r>
              <a:rPr lang="ru-RU" altLang="ru-RU" sz="1500">
                <a:solidFill>
                  <a:srgbClr val="143154"/>
                </a:solidFill>
              </a:rPr>
              <a:t>. В процессе выполнения заданий дети применяют свои предметные знания и метапредметные умения, за счёт чего и происходит формирование ряда умений, составляющих математическую, читательскую, естественнонаучную и финансовую грамотность. </a:t>
            </a:r>
          </a:p>
          <a:p>
            <a:pPr algn="just"/>
            <a:r>
              <a:rPr lang="ru-RU" altLang="ru-RU" sz="1500" b="1">
                <a:solidFill>
                  <a:srgbClr val="143154"/>
                </a:solidFill>
              </a:rPr>
              <a:t>Разнообразны </a:t>
            </a:r>
            <a:r>
              <a:rPr lang="ru-RU" altLang="ru-RU" sz="1500">
                <a:solidFill>
                  <a:srgbClr val="143154"/>
                </a:solidFill>
              </a:rPr>
              <a:t>и</a:t>
            </a:r>
            <a:r>
              <a:rPr lang="ru-RU" altLang="ru-RU" sz="1500" b="1">
                <a:solidFill>
                  <a:srgbClr val="143154"/>
                </a:solidFill>
              </a:rPr>
              <a:t> продукты</a:t>
            </a:r>
            <a:r>
              <a:rPr lang="ru-RU" altLang="ru-RU" sz="1500">
                <a:solidFill>
                  <a:srgbClr val="143154"/>
                </a:solidFill>
              </a:rPr>
              <a:t> детской деятельности, на создание которых направлены задания. Это — памятки, буклеты, маршрутные листы, стенгазеты, афиши, информационные листы, сметы расходов, листовки и др.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395288" y="400526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8A"/>
                </a:solidFill>
              </a:rPr>
              <a:t>3. Задания для рефлексии 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273050" y="4292600"/>
            <a:ext cx="8475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solidFill>
                  <a:srgbClr val="143154"/>
                </a:solidFill>
              </a:rPr>
              <a:t>Технология проектных задач предполагает презентацию продукта детской деятельности и рефлексивный блок. Он состоит из </a:t>
            </a:r>
            <a:r>
              <a:rPr lang="ru-RU" sz="1500" b="1">
                <a:solidFill>
                  <a:srgbClr val="143154"/>
                </a:solidFill>
              </a:rPr>
              <a:t>итогового задания</a:t>
            </a:r>
            <a:r>
              <a:rPr lang="ru-RU" sz="1500">
                <a:solidFill>
                  <a:srgbClr val="143154"/>
                </a:solidFill>
              </a:rPr>
              <a:t>, где дети, отвечая на ряд вопросов, контролируют процесс и результат деятельности, и </a:t>
            </a:r>
            <a:r>
              <a:rPr lang="ru-RU" sz="1500" b="1">
                <a:solidFill>
                  <a:srgbClr val="143154"/>
                </a:solidFill>
              </a:rPr>
              <a:t>индивидуальной анкеты для рефлексии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323850" y="530066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8A"/>
                </a:solidFill>
              </a:rPr>
              <a:t>4. Методическое обеспечение 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285750" y="5661025"/>
            <a:ext cx="8439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solidFill>
                  <a:srgbClr val="143154"/>
                </a:solidFill>
              </a:rPr>
              <a:t>К каждой проектной задаче прилагается </a:t>
            </a:r>
            <a:r>
              <a:rPr lang="ru-RU" sz="1500" b="1">
                <a:solidFill>
                  <a:srgbClr val="143154"/>
                </a:solidFill>
              </a:rPr>
              <a:t>паспорт</a:t>
            </a:r>
            <a:r>
              <a:rPr lang="ru-RU" sz="1500">
                <a:solidFill>
                  <a:srgbClr val="143154"/>
                </a:solidFill>
              </a:rPr>
              <a:t>, где указаны формируемые умения, составляющие функциональную грамотность и </a:t>
            </a:r>
            <a:r>
              <a:rPr lang="ru-RU" sz="1500" b="1">
                <a:solidFill>
                  <a:srgbClr val="143154"/>
                </a:solidFill>
              </a:rPr>
              <a:t>методические комментарии </a:t>
            </a:r>
            <a:r>
              <a:rPr lang="ru-RU" sz="1500">
                <a:solidFill>
                  <a:srgbClr val="143154"/>
                </a:solidFill>
              </a:rPr>
              <a:t>к</a:t>
            </a:r>
            <a:r>
              <a:rPr lang="ru-RU" sz="1500" b="1">
                <a:solidFill>
                  <a:srgbClr val="143154"/>
                </a:solidFill>
              </a:rPr>
              <a:t> </a:t>
            </a:r>
            <a:r>
              <a:rPr lang="ru-RU" sz="1500">
                <a:solidFill>
                  <a:srgbClr val="143154"/>
                </a:solidFill>
              </a:rPr>
              <a:t>каждому заданию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755650" y="44450"/>
            <a:ext cx="7561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>
                <a:solidFill>
                  <a:srgbClr val="C00000"/>
                </a:solidFill>
              </a:rPr>
              <a:t>Показатели результативности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8" y="620713"/>
            <a:ext cx="8497887" cy="355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Педагоги овладели технологией проектных задач и успешно применяют её в практической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5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Учителя приобрели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разработки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проектных задач и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взаимодействия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 ПОС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что повысило их мотивацию к организации процесса формирования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ФГ.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результатам анкетирования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96%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учителей отметили свой интерес к процессу разработки проектных задач и организации деятельности детей по их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решению </a:t>
            </a:r>
            <a:endParaRPr lang="ru-RU" sz="15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 процессе деятельности педагогов создано дидактическое пособие —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сборник проектных задач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который решает проблему нехватки дидактических материалов, способствующих формированию ФГ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обучающихся</a:t>
            </a:r>
            <a:endParaRPr lang="ru-RU" sz="15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pPr marL="452438" indent="-452438" algn="just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Так как данный проект был реализован в течение одного учебного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года</a:t>
            </a:r>
            <a:b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(2020–2021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), то проверить, как на данном этапе его реализация повлияла на </a:t>
            </a:r>
            <a:r>
              <a:rPr lang="ru-RU" sz="1500" b="1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результаты обучающихся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не представляется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возможным: во-первых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формирование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ФГ достаточно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длительный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процесс; во-вторых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отсутствуют диагностические материалы для оценки ФГ младших </a:t>
            </a:r>
            <a:r>
              <a:rPr lang="ru-RU" sz="1500" dirty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500" dirty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Рисунок 14"/>
          <p:cNvPicPr>
            <a:picLocks noChangeAspect="1" noChangeArrowheads="1"/>
          </p:cNvPicPr>
          <p:nvPr/>
        </p:nvPicPr>
        <p:blipFill>
          <a:blip r:embed="rId3"/>
          <a:srcRect t="20990" b="23528"/>
          <a:stretch>
            <a:fillRect/>
          </a:stretch>
        </p:blipFill>
        <p:spPr bwMode="auto">
          <a:xfrm>
            <a:off x="2205038" y="4175125"/>
            <a:ext cx="46878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987675" y="629126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00458E"/>
                </a:solidFill>
                <a:latin typeface="Calibri" pitchFamily="34" charset="0"/>
              </a:rPr>
              <a:t>Урок решения проектной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1468</TotalTime>
  <Words>886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Impact</vt:lpstr>
      <vt:lpstr>Times New Roman</vt:lpstr>
      <vt:lpstr>Optima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Мария</cp:lastModifiedBy>
  <cp:revision>56</cp:revision>
  <dcterms:created xsi:type="dcterms:W3CDTF">2018-06-07T10:58:25Z</dcterms:created>
  <dcterms:modified xsi:type="dcterms:W3CDTF">2021-12-16T20:51:59Z</dcterms:modified>
</cp:coreProperties>
</file>