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14" autoAdjust="0"/>
  </p:normalViewPr>
  <p:slideViewPr>
    <p:cSldViewPr>
      <p:cViewPr varScale="1">
        <p:scale>
          <a:sx n="98" d="100"/>
          <a:sy n="98" d="100"/>
        </p:scale>
        <p:origin x="19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E5B230-2221-4A78-A331-4B13E3C6EA39}" type="doc">
      <dgm:prSet loTypeId="urn:microsoft.com/office/officeart/2005/8/layout/default" loCatId="list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AA55CE1C-F82D-46CE-B343-85E3924E7596}">
      <dgm:prSet phldrT="[Текст]"/>
      <dgm:spPr/>
      <dgm:t>
        <a:bodyPr/>
        <a:lstStyle/>
        <a:p>
          <a:r>
            <a:rPr lang="ru-RU" dirty="0" smtClean="0"/>
            <a:t>Экономия времени</a:t>
          </a:r>
          <a:endParaRPr lang="ru-RU" dirty="0"/>
        </a:p>
      </dgm:t>
    </dgm:pt>
    <dgm:pt modelId="{B510D051-9E95-4CED-98D5-BCF838F7D7E6}" type="parTrans" cxnId="{6FD1391E-FD91-4F85-827D-465E0852316F}">
      <dgm:prSet/>
      <dgm:spPr/>
      <dgm:t>
        <a:bodyPr/>
        <a:lstStyle/>
        <a:p>
          <a:endParaRPr lang="ru-RU"/>
        </a:p>
      </dgm:t>
    </dgm:pt>
    <dgm:pt modelId="{7649F031-8AF4-458A-B50C-36EFAA2341DA}" type="sibTrans" cxnId="{6FD1391E-FD91-4F85-827D-465E0852316F}">
      <dgm:prSet/>
      <dgm:spPr/>
      <dgm:t>
        <a:bodyPr/>
        <a:lstStyle/>
        <a:p>
          <a:endParaRPr lang="ru-RU"/>
        </a:p>
      </dgm:t>
    </dgm:pt>
    <dgm:pt modelId="{833E50D1-B38C-4637-B3EA-7401AD943547}">
      <dgm:prSet phldrT="[Текст]"/>
      <dgm:spPr/>
      <dgm:t>
        <a:bodyPr/>
        <a:lstStyle/>
        <a:p>
          <a:r>
            <a:rPr lang="ru-RU" dirty="0" smtClean="0"/>
            <a:t>Доверие и интерес к результатам</a:t>
          </a:r>
          <a:endParaRPr lang="ru-RU" dirty="0"/>
        </a:p>
      </dgm:t>
    </dgm:pt>
    <dgm:pt modelId="{C0868DB0-238B-4AF5-A751-90C0599E0E47}" type="parTrans" cxnId="{6B96B472-0DC2-44F9-A0CF-5D9438C3874F}">
      <dgm:prSet/>
      <dgm:spPr/>
      <dgm:t>
        <a:bodyPr/>
        <a:lstStyle/>
        <a:p>
          <a:endParaRPr lang="ru-RU"/>
        </a:p>
      </dgm:t>
    </dgm:pt>
    <dgm:pt modelId="{0148F4DF-9BA3-41F6-A6BA-79E91079A07D}" type="sibTrans" cxnId="{6B96B472-0DC2-44F9-A0CF-5D9438C3874F}">
      <dgm:prSet/>
      <dgm:spPr/>
      <dgm:t>
        <a:bodyPr/>
        <a:lstStyle/>
        <a:p>
          <a:endParaRPr lang="ru-RU"/>
        </a:p>
      </dgm:t>
    </dgm:pt>
    <dgm:pt modelId="{8544278C-988C-4AB2-A6A6-DECF7A7FD73C}" type="pres">
      <dgm:prSet presAssocID="{CBE5B230-2221-4A78-A331-4B13E3C6EA3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BBDF3E-A8DA-47B2-BCD0-ECB2AB05A506}" type="pres">
      <dgm:prSet presAssocID="{AA55CE1C-F82D-46CE-B343-85E3924E759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27D685-7F68-4554-906F-73BE5695CE71}" type="pres">
      <dgm:prSet presAssocID="{7649F031-8AF4-458A-B50C-36EFAA2341DA}" presName="sibTrans" presStyleCnt="0"/>
      <dgm:spPr/>
    </dgm:pt>
    <dgm:pt modelId="{1E1EC2CE-74E9-4096-B622-030D90B2001C}" type="pres">
      <dgm:prSet presAssocID="{833E50D1-B38C-4637-B3EA-7401AD94354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175D69-3AA6-4681-B7C4-06DAB77EA762}" type="presOf" srcId="{CBE5B230-2221-4A78-A331-4B13E3C6EA39}" destId="{8544278C-988C-4AB2-A6A6-DECF7A7FD73C}" srcOrd="0" destOrd="0" presId="urn:microsoft.com/office/officeart/2005/8/layout/default"/>
    <dgm:cxn modelId="{683A3503-1362-4B2C-86EE-2F3BC63CE6F4}" type="presOf" srcId="{833E50D1-B38C-4637-B3EA-7401AD943547}" destId="{1E1EC2CE-74E9-4096-B622-030D90B2001C}" srcOrd="0" destOrd="0" presId="urn:microsoft.com/office/officeart/2005/8/layout/default"/>
    <dgm:cxn modelId="{6B96B472-0DC2-44F9-A0CF-5D9438C3874F}" srcId="{CBE5B230-2221-4A78-A331-4B13E3C6EA39}" destId="{833E50D1-B38C-4637-B3EA-7401AD943547}" srcOrd="1" destOrd="0" parTransId="{C0868DB0-238B-4AF5-A751-90C0599E0E47}" sibTransId="{0148F4DF-9BA3-41F6-A6BA-79E91079A07D}"/>
    <dgm:cxn modelId="{276012EF-9278-41D0-86FB-F02A5435B12C}" type="presOf" srcId="{AA55CE1C-F82D-46CE-B343-85E3924E7596}" destId="{6BBBDF3E-A8DA-47B2-BCD0-ECB2AB05A506}" srcOrd="0" destOrd="0" presId="urn:microsoft.com/office/officeart/2005/8/layout/default"/>
    <dgm:cxn modelId="{6FD1391E-FD91-4F85-827D-465E0852316F}" srcId="{CBE5B230-2221-4A78-A331-4B13E3C6EA39}" destId="{AA55CE1C-F82D-46CE-B343-85E3924E7596}" srcOrd="0" destOrd="0" parTransId="{B510D051-9E95-4CED-98D5-BCF838F7D7E6}" sibTransId="{7649F031-8AF4-458A-B50C-36EFAA2341DA}"/>
    <dgm:cxn modelId="{AE241995-0373-4F1E-B793-4133D45F2925}" type="presParOf" srcId="{8544278C-988C-4AB2-A6A6-DECF7A7FD73C}" destId="{6BBBDF3E-A8DA-47B2-BCD0-ECB2AB05A506}" srcOrd="0" destOrd="0" presId="urn:microsoft.com/office/officeart/2005/8/layout/default"/>
    <dgm:cxn modelId="{0F5DBD5D-1973-4035-B00E-346BB8AF0D3B}" type="presParOf" srcId="{8544278C-988C-4AB2-A6A6-DECF7A7FD73C}" destId="{C127D685-7F68-4554-906F-73BE5695CE71}" srcOrd="1" destOrd="0" presId="urn:microsoft.com/office/officeart/2005/8/layout/default"/>
    <dgm:cxn modelId="{232923F9-F99F-41A3-BCC0-B871B720B6B4}" type="presParOf" srcId="{8544278C-988C-4AB2-A6A6-DECF7A7FD73C}" destId="{1E1EC2CE-74E9-4096-B622-030D90B2001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B2246D-A865-4567-AB80-74C060770972}" type="doc">
      <dgm:prSet loTypeId="urn:microsoft.com/office/officeart/2005/8/layout/vList2" loCatId="list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9EA47EEA-90B8-49E1-A556-4C412F97AA63}">
      <dgm:prSet phldrT="[Текст]"/>
      <dgm:spPr/>
      <dgm:t>
        <a:bodyPr/>
        <a:lstStyle/>
        <a:p>
          <a:r>
            <a:rPr lang="ru-RU" dirty="0" smtClean="0"/>
            <a:t>Личностный</a:t>
          </a:r>
          <a:endParaRPr lang="ru-RU" dirty="0"/>
        </a:p>
      </dgm:t>
    </dgm:pt>
    <dgm:pt modelId="{6BBCFDC7-443F-41E8-8F33-465EEF5E4B24}" type="parTrans" cxnId="{BB953F63-1BC2-4598-8EE5-FF5FB62B7D2A}">
      <dgm:prSet/>
      <dgm:spPr/>
      <dgm:t>
        <a:bodyPr/>
        <a:lstStyle/>
        <a:p>
          <a:endParaRPr lang="ru-RU"/>
        </a:p>
      </dgm:t>
    </dgm:pt>
    <dgm:pt modelId="{CEF1C180-83CB-4261-AFD4-36B542F05124}" type="sibTrans" cxnId="{BB953F63-1BC2-4598-8EE5-FF5FB62B7D2A}">
      <dgm:prSet/>
      <dgm:spPr/>
      <dgm:t>
        <a:bodyPr/>
        <a:lstStyle/>
        <a:p>
          <a:endParaRPr lang="ru-RU"/>
        </a:p>
      </dgm:t>
    </dgm:pt>
    <dgm:pt modelId="{2C38645C-F72B-4B17-9CA5-6C6249680ED9}">
      <dgm:prSet phldrT="[Текст]"/>
      <dgm:spPr/>
      <dgm:t>
        <a:bodyPr/>
        <a:lstStyle/>
        <a:p>
          <a:r>
            <a:rPr lang="ru-RU" dirty="0" smtClean="0"/>
            <a:t>Групповой</a:t>
          </a:r>
          <a:endParaRPr lang="ru-RU" dirty="0"/>
        </a:p>
      </dgm:t>
    </dgm:pt>
    <dgm:pt modelId="{76039E53-A77B-4ADB-9AB9-CA18FBDC6668}" type="parTrans" cxnId="{E196C2A1-417E-45D3-853A-5471518368B7}">
      <dgm:prSet/>
      <dgm:spPr/>
      <dgm:t>
        <a:bodyPr/>
        <a:lstStyle/>
        <a:p>
          <a:endParaRPr lang="ru-RU"/>
        </a:p>
      </dgm:t>
    </dgm:pt>
    <dgm:pt modelId="{C929E7E7-F830-4B60-A455-9F7290512B35}" type="sibTrans" cxnId="{E196C2A1-417E-45D3-853A-5471518368B7}">
      <dgm:prSet/>
      <dgm:spPr/>
      <dgm:t>
        <a:bodyPr/>
        <a:lstStyle/>
        <a:p>
          <a:endParaRPr lang="ru-RU"/>
        </a:p>
      </dgm:t>
    </dgm:pt>
    <dgm:pt modelId="{5CC23B3E-7390-4ED7-BEF3-599ED8AA133A}" type="pres">
      <dgm:prSet presAssocID="{68B2246D-A865-4567-AB80-74C0607709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6423CF-4DFC-4FB1-82C5-20F5F5715833}" type="pres">
      <dgm:prSet presAssocID="{9EA47EEA-90B8-49E1-A556-4C412F97AA6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FEE10F-E69A-4D10-B1EE-82988878E028}" type="pres">
      <dgm:prSet presAssocID="{CEF1C180-83CB-4261-AFD4-36B542F05124}" presName="spacer" presStyleCnt="0"/>
      <dgm:spPr/>
    </dgm:pt>
    <dgm:pt modelId="{25873DF2-23AF-4C9D-8FE0-11800D5AB204}" type="pres">
      <dgm:prSet presAssocID="{2C38645C-F72B-4B17-9CA5-6C6249680ED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B30F46-3CDC-46FC-A5C4-7D770C6B6A10}" type="presOf" srcId="{9EA47EEA-90B8-49E1-A556-4C412F97AA63}" destId="{EC6423CF-4DFC-4FB1-82C5-20F5F5715833}" srcOrd="0" destOrd="0" presId="urn:microsoft.com/office/officeart/2005/8/layout/vList2"/>
    <dgm:cxn modelId="{BB953F63-1BC2-4598-8EE5-FF5FB62B7D2A}" srcId="{68B2246D-A865-4567-AB80-74C060770972}" destId="{9EA47EEA-90B8-49E1-A556-4C412F97AA63}" srcOrd="0" destOrd="0" parTransId="{6BBCFDC7-443F-41E8-8F33-465EEF5E4B24}" sibTransId="{CEF1C180-83CB-4261-AFD4-36B542F05124}"/>
    <dgm:cxn modelId="{0E009EDB-40DC-404F-AD25-F840A374DD53}" type="presOf" srcId="{68B2246D-A865-4567-AB80-74C060770972}" destId="{5CC23B3E-7390-4ED7-BEF3-599ED8AA133A}" srcOrd="0" destOrd="0" presId="urn:microsoft.com/office/officeart/2005/8/layout/vList2"/>
    <dgm:cxn modelId="{E196C2A1-417E-45D3-853A-5471518368B7}" srcId="{68B2246D-A865-4567-AB80-74C060770972}" destId="{2C38645C-F72B-4B17-9CA5-6C6249680ED9}" srcOrd="1" destOrd="0" parTransId="{76039E53-A77B-4ADB-9AB9-CA18FBDC6668}" sibTransId="{C929E7E7-F830-4B60-A455-9F7290512B35}"/>
    <dgm:cxn modelId="{09DAA01B-04C5-4783-8C21-39383A079B0F}" type="presOf" srcId="{2C38645C-F72B-4B17-9CA5-6C6249680ED9}" destId="{25873DF2-23AF-4C9D-8FE0-11800D5AB204}" srcOrd="0" destOrd="0" presId="urn:microsoft.com/office/officeart/2005/8/layout/vList2"/>
    <dgm:cxn modelId="{28758B35-B7EC-427E-A7D2-2AAD384F8790}" type="presParOf" srcId="{5CC23B3E-7390-4ED7-BEF3-599ED8AA133A}" destId="{EC6423CF-4DFC-4FB1-82C5-20F5F5715833}" srcOrd="0" destOrd="0" presId="urn:microsoft.com/office/officeart/2005/8/layout/vList2"/>
    <dgm:cxn modelId="{4DF69263-C0A4-4555-8618-5283E9C2B519}" type="presParOf" srcId="{5CC23B3E-7390-4ED7-BEF3-599ED8AA133A}" destId="{CEFEE10F-E69A-4D10-B1EE-82988878E028}" srcOrd="1" destOrd="0" presId="urn:microsoft.com/office/officeart/2005/8/layout/vList2"/>
    <dgm:cxn modelId="{B6E8EA14-D251-470E-8360-FCB7EB754248}" type="presParOf" srcId="{5CC23B3E-7390-4ED7-BEF3-599ED8AA133A}" destId="{25873DF2-23AF-4C9D-8FE0-11800D5AB20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B2246D-A865-4567-AB80-74C060770972}" type="doc">
      <dgm:prSet loTypeId="urn:microsoft.com/office/officeart/2005/8/layout/list1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EA47EEA-90B8-49E1-A556-4C412F97AA63}">
      <dgm:prSet phldrT="[Текст]" custT="1"/>
      <dgm:spPr/>
      <dgm:t>
        <a:bodyPr/>
        <a:lstStyle/>
        <a:p>
          <a:r>
            <a:rPr lang="ru-RU" sz="3600" dirty="0" smtClean="0"/>
            <a:t>Сразу после тестирования </a:t>
          </a:r>
          <a:endParaRPr lang="ru-RU" sz="3600" dirty="0"/>
        </a:p>
      </dgm:t>
    </dgm:pt>
    <dgm:pt modelId="{6BBCFDC7-443F-41E8-8F33-465EEF5E4B24}" type="parTrans" cxnId="{BB953F63-1BC2-4598-8EE5-FF5FB62B7D2A}">
      <dgm:prSet/>
      <dgm:spPr/>
      <dgm:t>
        <a:bodyPr/>
        <a:lstStyle/>
        <a:p>
          <a:endParaRPr lang="ru-RU"/>
        </a:p>
      </dgm:t>
    </dgm:pt>
    <dgm:pt modelId="{CEF1C180-83CB-4261-AFD4-36B542F05124}" type="sibTrans" cxnId="{BB953F63-1BC2-4598-8EE5-FF5FB62B7D2A}">
      <dgm:prSet/>
      <dgm:spPr/>
      <dgm:t>
        <a:bodyPr/>
        <a:lstStyle/>
        <a:p>
          <a:endParaRPr lang="ru-RU"/>
        </a:p>
      </dgm:t>
    </dgm:pt>
    <dgm:pt modelId="{2C38645C-F72B-4B17-9CA5-6C6249680ED9}">
      <dgm:prSet phldrT="[Текст]" custT="1"/>
      <dgm:spPr/>
      <dgm:t>
        <a:bodyPr/>
        <a:lstStyle/>
        <a:p>
          <a:r>
            <a:rPr lang="ru-RU" sz="3600" dirty="0" smtClean="0"/>
            <a:t>По записи для желающих</a:t>
          </a:r>
          <a:endParaRPr lang="ru-RU" sz="3600" dirty="0"/>
        </a:p>
      </dgm:t>
    </dgm:pt>
    <dgm:pt modelId="{76039E53-A77B-4ADB-9AB9-CA18FBDC6668}" type="parTrans" cxnId="{E196C2A1-417E-45D3-853A-5471518368B7}">
      <dgm:prSet/>
      <dgm:spPr/>
      <dgm:t>
        <a:bodyPr/>
        <a:lstStyle/>
        <a:p>
          <a:endParaRPr lang="ru-RU"/>
        </a:p>
      </dgm:t>
    </dgm:pt>
    <dgm:pt modelId="{C929E7E7-F830-4B60-A455-9F7290512B35}" type="sibTrans" cxnId="{E196C2A1-417E-45D3-853A-5471518368B7}">
      <dgm:prSet/>
      <dgm:spPr/>
      <dgm:t>
        <a:bodyPr/>
        <a:lstStyle/>
        <a:p>
          <a:endParaRPr lang="ru-RU"/>
        </a:p>
      </dgm:t>
    </dgm:pt>
    <dgm:pt modelId="{1AEB9BC1-193C-4C1A-BB90-7ED52BF805CF}">
      <dgm:prSet phldrT="[Текст]" custT="1"/>
      <dgm:spPr/>
      <dgm:t>
        <a:bodyPr/>
        <a:lstStyle/>
        <a:p>
          <a:r>
            <a:rPr lang="ru-RU" sz="3600" dirty="0" smtClean="0"/>
            <a:t>По приглашению психолога</a:t>
          </a:r>
          <a:endParaRPr lang="ru-RU" sz="3600" dirty="0"/>
        </a:p>
      </dgm:t>
    </dgm:pt>
    <dgm:pt modelId="{FAB01DCE-2009-464D-B61E-BB0C9833F4DF}" type="parTrans" cxnId="{5EEF1D40-B544-45B7-9DE7-2A0465DF104F}">
      <dgm:prSet/>
      <dgm:spPr/>
      <dgm:t>
        <a:bodyPr/>
        <a:lstStyle/>
        <a:p>
          <a:endParaRPr lang="ru-RU"/>
        </a:p>
      </dgm:t>
    </dgm:pt>
    <dgm:pt modelId="{2BB5A4B7-AE01-485D-92AF-768F14FB867D}" type="sibTrans" cxnId="{5EEF1D40-B544-45B7-9DE7-2A0465DF104F}">
      <dgm:prSet/>
      <dgm:spPr/>
      <dgm:t>
        <a:bodyPr/>
        <a:lstStyle/>
        <a:p>
          <a:endParaRPr lang="ru-RU"/>
        </a:p>
      </dgm:t>
    </dgm:pt>
    <dgm:pt modelId="{11497FCD-6781-49E4-8711-2996D58C71B6}" type="pres">
      <dgm:prSet presAssocID="{68B2246D-A865-4567-AB80-74C06077097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1365C5-2C3E-4C3C-B1A3-082C765ED54C}" type="pres">
      <dgm:prSet presAssocID="{9EA47EEA-90B8-49E1-A556-4C412F97AA63}" presName="parentLin" presStyleCnt="0"/>
      <dgm:spPr/>
    </dgm:pt>
    <dgm:pt modelId="{04D15F26-B88F-4179-B6AC-7D804268308B}" type="pres">
      <dgm:prSet presAssocID="{9EA47EEA-90B8-49E1-A556-4C412F97AA6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6F31881-884A-4BA6-BC11-C978A6242148}" type="pres">
      <dgm:prSet presAssocID="{9EA47EEA-90B8-49E1-A556-4C412F97AA6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DBFF4-CFC6-4C27-A55F-98CC6724593F}" type="pres">
      <dgm:prSet presAssocID="{9EA47EEA-90B8-49E1-A556-4C412F97AA63}" presName="negativeSpace" presStyleCnt="0"/>
      <dgm:spPr/>
    </dgm:pt>
    <dgm:pt modelId="{5CA1CEEF-EE83-414A-A887-BEE78773E4EB}" type="pres">
      <dgm:prSet presAssocID="{9EA47EEA-90B8-49E1-A556-4C412F97AA63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A3F445-1C79-46C1-93CA-423DA3A5732F}" type="pres">
      <dgm:prSet presAssocID="{CEF1C180-83CB-4261-AFD4-36B542F05124}" presName="spaceBetweenRectangles" presStyleCnt="0"/>
      <dgm:spPr/>
    </dgm:pt>
    <dgm:pt modelId="{F006439C-6535-4951-A5BC-11048EFFA765}" type="pres">
      <dgm:prSet presAssocID="{2C38645C-F72B-4B17-9CA5-6C6249680ED9}" presName="parentLin" presStyleCnt="0"/>
      <dgm:spPr/>
    </dgm:pt>
    <dgm:pt modelId="{58954D9F-4AC3-4189-BFFB-805ECA8CE92F}" type="pres">
      <dgm:prSet presAssocID="{2C38645C-F72B-4B17-9CA5-6C6249680ED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E7044C9-2A34-402E-A1D3-95BF29683F33}" type="pres">
      <dgm:prSet presAssocID="{2C38645C-F72B-4B17-9CA5-6C6249680ED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1C14CE-9FAF-489B-8CE1-E94E12A23760}" type="pres">
      <dgm:prSet presAssocID="{2C38645C-F72B-4B17-9CA5-6C6249680ED9}" presName="negativeSpace" presStyleCnt="0"/>
      <dgm:spPr/>
    </dgm:pt>
    <dgm:pt modelId="{5DBCF89A-BEED-4ED0-8DB2-5DDCC53786DE}" type="pres">
      <dgm:prSet presAssocID="{2C38645C-F72B-4B17-9CA5-6C6249680ED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1C48D4-17BB-41A3-9DE6-877CD7E2FC81}" type="pres">
      <dgm:prSet presAssocID="{C929E7E7-F830-4B60-A455-9F7290512B35}" presName="spaceBetweenRectangles" presStyleCnt="0"/>
      <dgm:spPr/>
    </dgm:pt>
    <dgm:pt modelId="{E7ECC7DF-398E-449B-BA61-0B8EAAF2C982}" type="pres">
      <dgm:prSet presAssocID="{1AEB9BC1-193C-4C1A-BB90-7ED52BF805CF}" presName="parentLin" presStyleCnt="0"/>
      <dgm:spPr/>
    </dgm:pt>
    <dgm:pt modelId="{FB943224-B5BB-48C7-BEE0-1D807230412D}" type="pres">
      <dgm:prSet presAssocID="{1AEB9BC1-193C-4C1A-BB90-7ED52BF805C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EA9C3521-B16C-4308-A007-83316D6BFADF}" type="pres">
      <dgm:prSet presAssocID="{1AEB9BC1-193C-4C1A-BB90-7ED52BF805C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06AF13-8F10-4B2D-BF9B-5631E7E6F630}" type="pres">
      <dgm:prSet presAssocID="{1AEB9BC1-193C-4C1A-BB90-7ED52BF805CF}" presName="negativeSpace" presStyleCnt="0"/>
      <dgm:spPr/>
    </dgm:pt>
    <dgm:pt modelId="{2D8706DE-450E-4231-B39C-305A1EAC32CB}" type="pres">
      <dgm:prSet presAssocID="{1AEB9BC1-193C-4C1A-BB90-7ED52BF805C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E107F2B-631C-48EA-ABA7-BBAB0FB222D4}" type="presOf" srcId="{2C38645C-F72B-4B17-9CA5-6C6249680ED9}" destId="{58954D9F-4AC3-4189-BFFB-805ECA8CE92F}" srcOrd="0" destOrd="0" presId="urn:microsoft.com/office/officeart/2005/8/layout/list1"/>
    <dgm:cxn modelId="{5D1F9B0E-F5CD-4FEC-A19A-60E8A9D4CE85}" type="presOf" srcId="{1AEB9BC1-193C-4C1A-BB90-7ED52BF805CF}" destId="{EA9C3521-B16C-4308-A007-83316D6BFADF}" srcOrd="1" destOrd="0" presId="urn:microsoft.com/office/officeart/2005/8/layout/list1"/>
    <dgm:cxn modelId="{EBFDD9C9-13E7-4D96-90E0-D903A1AFD041}" type="presOf" srcId="{9EA47EEA-90B8-49E1-A556-4C412F97AA63}" destId="{E6F31881-884A-4BA6-BC11-C978A6242148}" srcOrd="1" destOrd="0" presId="urn:microsoft.com/office/officeart/2005/8/layout/list1"/>
    <dgm:cxn modelId="{E3942061-F8C0-420F-96EE-3E84803EE0F0}" type="presOf" srcId="{2C38645C-F72B-4B17-9CA5-6C6249680ED9}" destId="{AE7044C9-2A34-402E-A1D3-95BF29683F33}" srcOrd="1" destOrd="0" presId="urn:microsoft.com/office/officeart/2005/8/layout/list1"/>
    <dgm:cxn modelId="{94F8E81C-3C90-4027-A960-E9F8A2284009}" type="presOf" srcId="{9EA47EEA-90B8-49E1-A556-4C412F97AA63}" destId="{04D15F26-B88F-4179-B6AC-7D804268308B}" srcOrd="0" destOrd="0" presId="urn:microsoft.com/office/officeart/2005/8/layout/list1"/>
    <dgm:cxn modelId="{E196C2A1-417E-45D3-853A-5471518368B7}" srcId="{68B2246D-A865-4567-AB80-74C060770972}" destId="{2C38645C-F72B-4B17-9CA5-6C6249680ED9}" srcOrd="1" destOrd="0" parTransId="{76039E53-A77B-4ADB-9AB9-CA18FBDC6668}" sibTransId="{C929E7E7-F830-4B60-A455-9F7290512B35}"/>
    <dgm:cxn modelId="{5EEF1D40-B544-45B7-9DE7-2A0465DF104F}" srcId="{68B2246D-A865-4567-AB80-74C060770972}" destId="{1AEB9BC1-193C-4C1A-BB90-7ED52BF805CF}" srcOrd="2" destOrd="0" parTransId="{FAB01DCE-2009-464D-B61E-BB0C9833F4DF}" sibTransId="{2BB5A4B7-AE01-485D-92AF-768F14FB867D}"/>
    <dgm:cxn modelId="{C6C74A50-7380-425B-B1D7-7199B3CFE410}" type="presOf" srcId="{68B2246D-A865-4567-AB80-74C060770972}" destId="{11497FCD-6781-49E4-8711-2996D58C71B6}" srcOrd="0" destOrd="0" presId="urn:microsoft.com/office/officeart/2005/8/layout/list1"/>
    <dgm:cxn modelId="{8E2C1F2E-A171-496F-99F9-566DB2CACEDE}" type="presOf" srcId="{1AEB9BC1-193C-4C1A-BB90-7ED52BF805CF}" destId="{FB943224-B5BB-48C7-BEE0-1D807230412D}" srcOrd="0" destOrd="0" presId="urn:microsoft.com/office/officeart/2005/8/layout/list1"/>
    <dgm:cxn modelId="{BB953F63-1BC2-4598-8EE5-FF5FB62B7D2A}" srcId="{68B2246D-A865-4567-AB80-74C060770972}" destId="{9EA47EEA-90B8-49E1-A556-4C412F97AA63}" srcOrd="0" destOrd="0" parTransId="{6BBCFDC7-443F-41E8-8F33-465EEF5E4B24}" sibTransId="{CEF1C180-83CB-4261-AFD4-36B542F05124}"/>
    <dgm:cxn modelId="{1BF32234-85F5-43D7-9CCB-C261D63C5F86}" type="presParOf" srcId="{11497FCD-6781-49E4-8711-2996D58C71B6}" destId="{D21365C5-2C3E-4C3C-B1A3-082C765ED54C}" srcOrd="0" destOrd="0" presId="urn:microsoft.com/office/officeart/2005/8/layout/list1"/>
    <dgm:cxn modelId="{17CBD9B0-E6E2-4414-A581-1D5AC762E1B6}" type="presParOf" srcId="{D21365C5-2C3E-4C3C-B1A3-082C765ED54C}" destId="{04D15F26-B88F-4179-B6AC-7D804268308B}" srcOrd="0" destOrd="0" presId="urn:microsoft.com/office/officeart/2005/8/layout/list1"/>
    <dgm:cxn modelId="{ED0D5786-4FC4-4053-AA86-6F7D083C4FE0}" type="presParOf" srcId="{D21365C5-2C3E-4C3C-B1A3-082C765ED54C}" destId="{E6F31881-884A-4BA6-BC11-C978A6242148}" srcOrd="1" destOrd="0" presId="urn:microsoft.com/office/officeart/2005/8/layout/list1"/>
    <dgm:cxn modelId="{78387BF5-3300-4F4C-B346-2B683549E668}" type="presParOf" srcId="{11497FCD-6781-49E4-8711-2996D58C71B6}" destId="{718DBFF4-CFC6-4C27-A55F-98CC6724593F}" srcOrd="1" destOrd="0" presId="urn:microsoft.com/office/officeart/2005/8/layout/list1"/>
    <dgm:cxn modelId="{CF515EBC-1F4F-4566-8212-BE46E8BD7F34}" type="presParOf" srcId="{11497FCD-6781-49E4-8711-2996D58C71B6}" destId="{5CA1CEEF-EE83-414A-A887-BEE78773E4EB}" srcOrd="2" destOrd="0" presId="urn:microsoft.com/office/officeart/2005/8/layout/list1"/>
    <dgm:cxn modelId="{4D542BD7-AC9E-471F-A52B-3DEB0A48B184}" type="presParOf" srcId="{11497FCD-6781-49E4-8711-2996D58C71B6}" destId="{D2A3F445-1C79-46C1-93CA-423DA3A5732F}" srcOrd="3" destOrd="0" presId="urn:microsoft.com/office/officeart/2005/8/layout/list1"/>
    <dgm:cxn modelId="{9C3D9169-5B02-4EFE-8AEF-CF68BE1BBBE1}" type="presParOf" srcId="{11497FCD-6781-49E4-8711-2996D58C71B6}" destId="{F006439C-6535-4951-A5BC-11048EFFA765}" srcOrd="4" destOrd="0" presId="urn:microsoft.com/office/officeart/2005/8/layout/list1"/>
    <dgm:cxn modelId="{7FA922A8-56EE-4FBE-8430-C40F6319F2AE}" type="presParOf" srcId="{F006439C-6535-4951-A5BC-11048EFFA765}" destId="{58954D9F-4AC3-4189-BFFB-805ECA8CE92F}" srcOrd="0" destOrd="0" presId="urn:microsoft.com/office/officeart/2005/8/layout/list1"/>
    <dgm:cxn modelId="{E95AF011-B818-46D4-9647-767FA27BB1DF}" type="presParOf" srcId="{F006439C-6535-4951-A5BC-11048EFFA765}" destId="{AE7044C9-2A34-402E-A1D3-95BF29683F33}" srcOrd="1" destOrd="0" presId="urn:microsoft.com/office/officeart/2005/8/layout/list1"/>
    <dgm:cxn modelId="{90C3A990-A226-4662-B9FF-86C55D7CD373}" type="presParOf" srcId="{11497FCD-6781-49E4-8711-2996D58C71B6}" destId="{771C14CE-9FAF-489B-8CE1-E94E12A23760}" srcOrd="5" destOrd="0" presId="urn:microsoft.com/office/officeart/2005/8/layout/list1"/>
    <dgm:cxn modelId="{E6FAD765-D30B-4264-B962-644CFCFEE628}" type="presParOf" srcId="{11497FCD-6781-49E4-8711-2996D58C71B6}" destId="{5DBCF89A-BEED-4ED0-8DB2-5DDCC53786DE}" srcOrd="6" destOrd="0" presId="urn:microsoft.com/office/officeart/2005/8/layout/list1"/>
    <dgm:cxn modelId="{89AC2456-F001-471A-9978-E3F090498AA6}" type="presParOf" srcId="{11497FCD-6781-49E4-8711-2996D58C71B6}" destId="{101C48D4-17BB-41A3-9DE6-877CD7E2FC81}" srcOrd="7" destOrd="0" presId="urn:microsoft.com/office/officeart/2005/8/layout/list1"/>
    <dgm:cxn modelId="{61DC0885-9883-49A4-8BE9-805DBF25EBA1}" type="presParOf" srcId="{11497FCD-6781-49E4-8711-2996D58C71B6}" destId="{E7ECC7DF-398E-449B-BA61-0B8EAAF2C982}" srcOrd="8" destOrd="0" presId="urn:microsoft.com/office/officeart/2005/8/layout/list1"/>
    <dgm:cxn modelId="{9B186B90-0442-4C30-8B70-A039976A9CDF}" type="presParOf" srcId="{E7ECC7DF-398E-449B-BA61-0B8EAAF2C982}" destId="{FB943224-B5BB-48C7-BEE0-1D807230412D}" srcOrd="0" destOrd="0" presId="urn:microsoft.com/office/officeart/2005/8/layout/list1"/>
    <dgm:cxn modelId="{31FD59A2-5E98-459C-A6D6-06ECA15F0BF4}" type="presParOf" srcId="{E7ECC7DF-398E-449B-BA61-0B8EAAF2C982}" destId="{EA9C3521-B16C-4308-A007-83316D6BFADF}" srcOrd="1" destOrd="0" presId="urn:microsoft.com/office/officeart/2005/8/layout/list1"/>
    <dgm:cxn modelId="{8EB60A62-D56B-4690-8FAF-636E0942E4E5}" type="presParOf" srcId="{11497FCD-6781-49E4-8711-2996D58C71B6}" destId="{3006AF13-8F10-4B2D-BF9B-5631E7E6F630}" srcOrd="9" destOrd="0" presId="urn:microsoft.com/office/officeart/2005/8/layout/list1"/>
    <dgm:cxn modelId="{13EA7827-42F6-41FB-9841-6E9B9F96C6DE}" type="presParOf" srcId="{11497FCD-6781-49E4-8711-2996D58C71B6}" destId="{2D8706DE-450E-4231-B39C-305A1EAC32C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BBDF3E-A8DA-47B2-BCD0-ECB2AB05A506}">
      <dsp:nvSpPr>
        <dsp:cNvPr id="0" name=""/>
        <dsp:cNvSpPr/>
      </dsp:nvSpPr>
      <dsp:spPr>
        <a:xfrm>
          <a:off x="1859607" y="362"/>
          <a:ext cx="3748385" cy="224903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Экономия времени</a:t>
          </a:r>
          <a:endParaRPr lang="ru-RU" sz="4400" kern="1200" dirty="0"/>
        </a:p>
      </dsp:txBody>
      <dsp:txXfrm>
        <a:off x="1859607" y="362"/>
        <a:ext cx="3748385" cy="2249031"/>
      </dsp:txXfrm>
    </dsp:sp>
    <dsp:sp modelId="{1E1EC2CE-74E9-4096-B622-030D90B2001C}">
      <dsp:nvSpPr>
        <dsp:cNvPr id="0" name=""/>
        <dsp:cNvSpPr/>
      </dsp:nvSpPr>
      <dsp:spPr>
        <a:xfrm>
          <a:off x="1859607" y="2624231"/>
          <a:ext cx="3748385" cy="224903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Доверие и интерес к результатам</a:t>
          </a:r>
          <a:endParaRPr lang="ru-RU" sz="4400" kern="1200" dirty="0"/>
        </a:p>
      </dsp:txBody>
      <dsp:txXfrm>
        <a:off x="1859607" y="2624231"/>
        <a:ext cx="3748385" cy="22490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423CF-4DFC-4FB1-82C5-20F5F5715833}">
      <dsp:nvSpPr>
        <dsp:cNvPr id="0" name=""/>
        <dsp:cNvSpPr/>
      </dsp:nvSpPr>
      <dsp:spPr>
        <a:xfrm>
          <a:off x="0" y="784187"/>
          <a:ext cx="6610344" cy="15590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Личностный</a:t>
          </a:r>
          <a:endParaRPr lang="ru-RU" sz="6500" kern="1200" dirty="0"/>
        </a:p>
      </dsp:txBody>
      <dsp:txXfrm>
        <a:off x="76105" y="860292"/>
        <a:ext cx="6458134" cy="1406815"/>
      </dsp:txXfrm>
    </dsp:sp>
    <dsp:sp modelId="{25873DF2-23AF-4C9D-8FE0-11800D5AB204}">
      <dsp:nvSpPr>
        <dsp:cNvPr id="0" name=""/>
        <dsp:cNvSpPr/>
      </dsp:nvSpPr>
      <dsp:spPr>
        <a:xfrm>
          <a:off x="0" y="2530412"/>
          <a:ext cx="6610344" cy="155902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Групповой</a:t>
          </a:r>
          <a:endParaRPr lang="ru-RU" sz="6500" kern="1200" dirty="0"/>
        </a:p>
      </dsp:txBody>
      <dsp:txXfrm>
        <a:off x="76105" y="2606517"/>
        <a:ext cx="6458134" cy="14068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1CEEF-EE83-414A-A887-BEE78773E4EB}">
      <dsp:nvSpPr>
        <dsp:cNvPr id="0" name=""/>
        <dsp:cNvSpPr/>
      </dsp:nvSpPr>
      <dsp:spPr>
        <a:xfrm>
          <a:off x="0" y="605268"/>
          <a:ext cx="8258204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F31881-884A-4BA6-BC11-C978A6242148}">
      <dsp:nvSpPr>
        <dsp:cNvPr id="0" name=""/>
        <dsp:cNvSpPr/>
      </dsp:nvSpPr>
      <dsp:spPr>
        <a:xfrm>
          <a:off x="412910" y="44388"/>
          <a:ext cx="5780742" cy="11217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Сразу после тестирования </a:t>
          </a:r>
          <a:endParaRPr lang="ru-RU" sz="3600" kern="1200" dirty="0"/>
        </a:p>
      </dsp:txBody>
      <dsp:txXfrm>
        <a:off x="467670" y="99148"/>
        <a:ext cx="5671222" cy="1012240"/>
      </dsp:txXfrm>
    </dsp:sp>
    <dsp:sp modelId="{5DBCF89A-BEED-4ED0-8DB2-5DDCC53786DE}">
      <dsp:nvSpPr>
        <dsp:cNvPr id="0" name=""/>
        <dsp:cNvSpPr/>
      </dsp:nvSpPr>
      <dsp:spPr>
        <a:xfrm>
          <a:off x="0" y="2328948"/>
          <a:ext cx="8258204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187685"/>
              <a:satOff val="6397"/>
              <a:lumOff val="8726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E7044C9-2A34-402E-A1D3-95BF29683F33}">
      <dsp:nvSpPr>
        <dsp:cNvPr id="0" name=""/>
        <dsp:cNvSpPr/>
      </dsp:nvSpPr>
      <dsp:spPr>
        <a:xfrm>
          <a:off x="412910" y="1768068"/>
          <a:ext cx="5780742" cy="1121760"/>
        </a:xfrm>
        <a:prstGeom prst="roundRect">
          <a:avLst/>
        </a:prstGeom>
        <a:gradFill rotWithShape="0">
          <a:gsLst>
            <a:gs pos="0">
              <a:schemeClr val="accent3">
                <a:hueOff val="1187685"/>
                <a:satOff val="6397"/>
                <a:lumOff val="8726"/>
                <a:alphaOff val="0"/>
                <a:shade val="63000"/>
                <a:satMod val="165000"/>
              </a:schemeClr>
            </a:gs>
            <a:gs pos="30000">
              <a:schemeClr val="accent3">
                <a:hueOff val="1187685"/>
                <a:satOff val="6397"/>
                <a:lumOff val="8726"/>
                <a:alphaOff val="0"/>
                <a:shade val="58000"/>
                <a:satMod val="165000"/>
              </a:schemeClr>
            </a:gs>
            <a:gs pos="75000">
              <a:schemeClr val="accent3">
                <a:hueOff val="1187685"/>
                <a:satOff val="6397"/>
                <a:lumOff val="8726"/>
                <a:alphaOff val="0"/>
                <a:shade val="30000"/>
                <a:satMod val="175000"/>
              </a:schemeClr>
            </a:gs>
            <a:gs pos="100000">
              <a:schemeClr val="accent3">
                <a:hueOff val="1187685"/>
                <a:satOff val="6397"/>
                <a:lumOff val="8726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По записи для желающих</a:t>
          </a:r>
          <a:endParaRPr lang="ru-RU" sz="3600" kern="1200" dirty="0"/>
        </a:p>
      </dsp:txBody>
      <dsp:txXfrm>
        <a:off x="467670" y="1822828"/>
        <a:ext cx="5671222" cy="1012240"/>
      </dsp:txXfrm>
    </dsp:sp>
    <dsp:sp modelId="{2D8706DE-450E-4231-B39C-305A1EAC32CB}">
      <dsp:nvSpPr>
        <dsp:cNvPr id="0" name=""/>
        <dsp:cNvSpPr/>
      </dsp:nvSpPr>
      <dsp:spPr>
        <a:xfrm>
          <a:off x="0" y="4052628"/>
          <a:ext cx="8258204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375371"/>
              <a:satOff val="12794"/>
              <a:lumOff val="17452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A9C3521-B16C-4308-A007-83316D6BFADF}">
      <dsp:nvSpPr>
        <dsp:cNvPr id="0" name=""/>
        <dsp:cNvSpPr/>
      </dsp:nvSpPr>
      <dsp:spPr>
        <a:xfrm>
          <a:off x="412910" y="3491748"/>
          <a:ext cx="5780742" cy="1121760"/>
        </a:xfrm>
        <a:prstGeom prst="roundRect">
          <a:avLst/>
        </a:prstGeom>
        <a:gradFill rotWithShape="0">
          <a:gsLst>
            <a:gs pos="0">
              <a:schemeClr val="accent3">
                <a:hueOff val="2375371"/>
                <a:satOff val="12794"/>
                <a:lumOff val="17452"/>
                <a:alphaOff val="0"/>
                <a:shade val="63000"/>
                <a:satMod val="165000"/>
              </a:schemeClr>
            </a:gs>
            <a:gs pos="30000">
              <a:schemeClr val="accent3">
                <a:hueOff val="2375371"/>
                <a:satOff val="12794"/>
                <a:lumOff val="17452"/>
                <a:alphaOff val="0"/>
                <a:shade val="58000"/>
                <a:satMod val="165000"/>
              </a:schemeClr>
            </a:gs>
            <a:gs pos="75000">
              <a:schemeClr val="accent3">
                <a:hueOff val="2375371"/>
                <a:satOff val="12794"/>
                <a:lumOff val="17452"/>
                <a:alphaOff val="0"/>
                <a:shade val="30000"/>
                <a:satMod val="175000"/>
              </a:schemeClr>
            </a:gs>
            <a:gs pos="100000">
              <a:schemeClr val="accent3">
                <a:hueOff val="2375371"/>
                <a:satOff val="12794"/>
                <a:lumOff val="17452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8498" tIns="0" rIns="218498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По приглашению психолога</a:t>
          </a:r>
          <a:endParaRPr lang="ru-RU" sz="3600" kern="1200" dirty="0"/>
        </a:p>
      </dsp:txBody>
      <dsp:txXfrm>
        <a:off x="467670" y="3546508"/>
        <a:ext cx="5671222" cy="1012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C86A93A-DCE0-47CE-B0CE-02449E159FAB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5E84540-A1FF-4E27-A2D1-81FB807D1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A93A-DCE0-47CE-B0CE-02449E159FAB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84540-A1FF-4E27-A2D1-81FB807D1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A93A-DCE0-47CE-B0CE-02449E159FAB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84540-A1FF-4E27-A2D1-81FB807D1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86A93A-DCE0-47CE-B0CE-02449E159FAB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E84540-A1FF-4E27-A2D1-81FB807D1F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C86A93A-DCE0-47CE-B0CE-02449E159FAB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5E84540-A1FF-4E27-A2D1-81FB807D1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A93A-DCE0-47CE-B0CE-02449E159FAB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84540-A1FF-4E27-A2D1-81FB807D1F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A93A-DCE0-47CE-B0CE-02449E159FAB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84540-A1FF-4E27-A2D1-81FB807D1F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86A93A-DCE0-47CE-B0CE-02449E159FAB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E84540-A1FF-4E27-A2D1-81FB807D1F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A93A-DCE0-47CE-B0CE-02449E159FAB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84540-A1FF-4E27-A2D1-81FB807D1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86A93A-DCE0-47CE-B0CE-02449E159FAB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E84540-A1FF-4E27-A2D1-81FB807D1F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86A93A-DCE0-47CE-B0CE-02449E159FAB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E84540-A1FF-4E27-A2D1-81FB807D1F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C86A93A-DCE0-47CE-B0CE-02449E159FAB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E84540-A1FF-4E27-A2D1-81FB807D1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rospsy.ru/resultsKP201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642918"/>
            <a:ext cx="6572296" cy="221457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Применение результатов социально-психологического тестирования в психолого-педагогическом сопровождении воспитательного процесса в школе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378619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/>
              <a:t>Казакова Т.В. – педагог-психолог</a:t>
            </a:r>
          </a:p>
          <a:p>
            <a:pPr algn="r"/>
            <a:r>
              <a:rPr lang="ru-RU" sz="2400" dirty="0" smtClean="0"/>
              <a:t>МОУ </a:t>
            </a:r>
            <a:r>
              <a:rPr lang="ru-RU" sz="2400" dirty="0" err="1" smtClean="0"/>
              <a:t>Кузнечихинская</a:t>
            </a:r>
            <a:r>
              <a:rPr lang="ru-RU" sz="2400" dirty="0" smtClean="0"/>
              <a:t> СШ ЯМР</a:t>
            </a:r>
            <a:endParaRPr lang="ru-RU" sz="24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143108" y="5105400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13.05.2022г.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Содержание работы при повышенном факторе </a:t>
            </a:r>
            <a:r>
              <a:rPr lang="ru-RU" b="1" dirty="0" smtClean="0">
                <a:solidFill>
                  <a:srgbClr val="0070C0"/>
                </a:solidFill>
              </a:rPr>
              <a:t>«Принятие асоциальных установок»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92880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+mj-lt"/>
                <a:ea typeface="+mj-ea"/>
                <a:cs typeface="+mj-cs"/>
              </a:rPr>
              <a:t>Задача: </a:t>
            </a:r>
            <a:r>
              <a:rPr lang="ru-RU" sz="2000" dirty="0"/>
              <a:t>формирование условий для принятия социально значимых ценностей, принципов нравственности и морали как </a:t>
            </a:r>
            <a:r>
              <a:rPr lang="ru-RU" sz="2000" dirty="0" err="1"/>
              <a:t>внутриличностных</a:t>
            </a:r>
            <a:r>
              <a:rPr lang="ru-RU" sz="2000" dirty="0"/>
              <a:t> установок. </a:t>
            </a:r>
            <a:endParaRPr lang="ru-RU" sz="2000" dirty="0" smtClean="0">
              <a:latin typeface="+mj-lt"/>
              <a:ea typeface="+mj-ea"/>
              <a:cs typeface="+mj-cs"/>
            </a:endParaRPr>
          </a:p>
          <a:p>
            <a:pPr algn="just"/>
            <a:endParaRPr lang="ru-RU" sz="2000" dirty="0">
              <a:latin typeface="+mj-lt"/>
              <a:ea typeface="+mj-ea"/>
              <a:cs typeface="+mj-cs"/>
            </a:endParaRPr>
          </a:p>
          <a:p>
            <a:pPr algn="just">
              <a:buNone/>
            </a:pPr>
            <a:r>
              <a:rPr lang="ru-RU" sz="2000" dirty="0" smtClean="0">
                <a:latin typeface="+mj-lt"/>
                <a:ea typeface="+mj-ea"/>
                <a:cs typeface="+mj-cs"/>
              </a:rPr>
              <a:t>Мероприятия: </a:t>
            </a:r>
          </a:p>
          <a:p>
            <a:pPr algn="just"/>
            <a:r>
              <a:rPr lang="ru-RU" sz="2000" dirty="0" smtClean="0">
                <a:latin typeface="+mj-lt"/>
                <a:ea typeface="+mj-ea"/>
                <a:cs typeface="+mj-cs"/>
              </a:rPr>
              <a:t>классные часы «</a:t>
            </a:r>
            <a:r>
              <a:rPr lang="ru-RU" sz="2000" dirty="0"/>
              <a:t>Образование – мое </a:t>
            </a:r>
            <a:r>
              <a:rPr lang="ru-RU" sz="2000" dirty="0" smtClean="0"/>
              <a:t>будущее», «Психология мужества», «Святое </a:t>
            </a:r>
            <a:r>
              <a:rPr lang="ru-RU" sz="2000" dirty="0"/>
              <a:t>слово </a:t>
            </a:r>
            <a:r>
              <a:rPr lang="ru-RU" sz="2000" dirty="0" smtClean="0"/>
              <a:t>мама», «</a:t>
            </a:r>
            <a:r>
              <a:rPr lang="ru-RU" sz="2000" dirty="0"/>
              <a:t>Цена судьбы </a:t>
            </a:r>
            <a:r>
              <a:rPr lang="ru-RU" sz="2000" dirty="0" smtClean="0"/>
              <a:t>человека», «Что </a:t>
            </a:r>
            <a:r>
              <a:rPr lang="ru-RU" sz="2000" dirty="0"/>
              <a:t>такое духовное богатство </a:t>
            </a:r>
            <a:r>
              <a:rPr lang="ru-RU" sz="2000" dirty="0" smtClean="0"/>
              <a:t>человека»,  «</a:t>
            </a:r>
            <a:r>
              <a:rPr lang="ru-RU" sz="2000" dirty="0"/>
              <a:t>Социальные </a:t>
            </a:r>
            <a:r>
              <a:rPr lang="ru-RU" sz="2000" dirty="0" smtClean="0"/>
              <a:t>беды», «Что </a:t>
            </a:r>
            <a:r>
              <a:rPr lang="ru-RU" sz="2000" dirty="0"/>
              <a:t>такое </a:t>
            </a:r>
            <a:r>
              <a:rPr lang="ru-RU" sz="2000" dirty="0" smtClean="0"/>
              <a:t>взятка», «Будьте </a:t>
            </a:r>
            <a:r>
              <a:rPr lang="ru-RU" sz="2000" dirty="0"/>
              <a:t>добрыми и </a:t>
            </a:r>
            <a:r>
              <a:rPr lang="ru-RU" sz="2000" dirty="0" smtClean="0"/>
              <a:t>человечными»,  «Жизненный цели», «Мои точки опоры»</a:t>
            </a:r>
          </a:p>
          <a:p>
            <a:pPr algn="just"/>
            <a:r>
              <a:rPr lang="ru-RU" sz="2000" dirty="0" smtClean="0">
                <a:latin typeface="+mj-lt"/>
                <a:ea typeface="+mj-ea"/>
                <a:cs typeface="+mj-cs"/>
              </a:rPr>
              <a:t>Встречи с интересными людьми</a:t>
            </a:r>
          </a:p>
          <a:p>
            <a:pPr algn="just"/>
            <a:r>
              <a:rPr lang="ru-RU" sz="2000" dirty="0" smtClean="0"/>
              <a:t>Родительские собрания «Роль родителей в формировании положительной мотивации к учебе подростков»</a:t>
            </a:r>
            <a:endParaRPr lang="ru-RU" sz="200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Содержание работы при повышенном факторе </a:t>
            </a:r>
            <a:r>
              <a:rPr lang="ru-RU" b="1" dirty="0" smtClean="0">
                <a:solidFill>
                  <a:srgbClr val="00B050"/>
                </a:solidFill>
              </a:rPr>
              <a:t>«Склонность к риску»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92880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000" dirty="0">
                <a:latin typeface="+mj-lt"/>
                <a:ea typeface="+mj-ea"/>
                <a:cs typeface="+mj-cs"/>
              </a:rPr>
              <a:t>Задача: </a:t>
            </a:r>
            <a:r>
              <a:rPr lang="ru-RU" sz="2000" dirty="0"/>
              <a:t>формирование отношения к собственной жизни и жизни окружающих как высшей социальной ценности, саморегуляции поведения </a:t>
            </a:r>
            <a:endParaRPr lang="ru-RU" sz="2000" dirty="0" smtClean="0">
              <a:latin typeface="+mj-lt"/>
              <a:ea typeface="+mj-ea"/>
              <a:cs typeface="+mj-cs"/>
            </a:endParaRPr>
          </a:p>
          <a:p>
            <a:pPr algn="just"/>
            <a:endParaRPr lang="ru-RU" sz="2000" dirty="0">
              <a:latin typeface="+mj-lt"/>
              <a:ea typeface="+mj-ea"/>
              <a:cs typeface="+mj-cs"/>
            </a:endParaRPr>
          </a:p>
          <a:p>
            <a:pPr algn="just">
              <a:buNone/>
            </a:pPr>
            <a:r>
              <a:rPr lang="ru-RU" sz="2000" dirty="0" smtClean="0">
                <a:latin typeface="+mj-lt"/>
                <a:ea typeface="+mj-ea"/>
                <a:cs typeface="+mj-cs"/>
              </a:rPr>
              <a:t>Мероприятия: </a:t>
            </a:r>
          </a:p>
          <a:p>
            <a:pPr algn="just"/>
            <a:r>
              <a:rPr lang="ru-RU" sz="2000" dirty="0" smtClean="0">
                <a:latin typeface="+mj-lt"/>
                <a:ea typeface="+mj-ea"/>
                <a:cs typeface="+mj-cs"/>
              </a:rPr>
              <a:t>классные часы «</a:t>
            </a:r>
            <a:r>
              <a:rPr lang="ru-RU" sz="2000" dirty="0" smtClean="0"/>
              <a:t>Берегу себя»,  «Каким бывает здоровье», «Если мне тяжело», «Здравствуй, расслабление», «Если нужно выбирать»</a:t>
            </a:r>
          </a:p>
          <a:p>
            <a:pPr algn="just"/>
            <a:r>
              <a:rPr lang="ru-RU" sz="2000" dirty="0" smtClean="0">
                <a:latin typeface="+mj-lt"/>
                <a:ea typeface="+mj-ea"/>
                <a:cs typeface="+mj-cs"/>
              </a:rPr>
              <a:t>Классный проект «Истории необычных людей»</a:t>
            </a:r>
          </a:p>
          <a:p>
            <a:pPr algn="just"/>
            <a:r>
              <a:rPr lang="ru-RU" sz="2000" dirty="0" smtClean="0">
                <a:latin typeface="+mj-lt"/>
                <a:ea typeface="+mj-ea"/>
                <a:cs typeface="+mj-cs"/>
              </a:rPr>
              <a:t>Вовлечение во внеурочную деятельность «Спортивный туризм», «Юный стрелок, волонтерские дела</a:t>
            </a:r>
          </a:p>
          <a:p>
            <a:pPr algn="just"/>
            <a:r>
              <a:rPr lang="ru-RU" sz="2000" dirty="0" smtClean="0">
                <a:latin typeface="+mj-lt"/>
                <a:ea typeface="+mj-ea"/>
                <a:cs typeface="+mj-cs"/>
              </a:rPr>
              <a:t>Мероприятия с представителями полиции и других служб спасения</a:t>
            </a:r>
          </a:p>
          <a:p>
            <a:pPr algn="just"/>
            <a:r>
              <a:rPr lang="ru-RU" sz="2000" dirty="0" smtClean="0">
                <a:latin typeface="+mj-lt"/>
                <a:ea typeface="+mj-ea"/>
                <a:cs typeface="+mj-cs"/>
              </a:rPr>
              <a:t>Родительские собрания «</a:t>
            </a:r>
            <a:r>
              <a:rPr lang="ru-RU" sz="2000" dirty="0" smtClean="0"/>
              <a:t>Бережливое отношение к себе и окружающим», «Как предотвратить участие детей в несанкционированных митингах»</a:t>
            </a:r>
            <a:endParaRPr lang="ru-RU" sz="200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Содержание работы при повышенном факторе </a:t>
            </a:r>
            <a:r>
              <a:rPr lang="ru-RU" b="1" dirty="0" smtClean="0">
                <a:solidFill>
                  <a:srgbClr val="7030A0"/>
                </a:solidFill>
              </a:rPr>
              <a:t>«Импульсивность»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928802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>
                <a:latin typeface="+mj-lt"/>
                <a:ea typeface="+mj-ea"/>
                <a:cs typeface="+mj-cs"/>
              </a:rPr>
              <a:t>Задача: </a:t>
            </a:r>
            <a:r>
              <a:rPr lang="ru-RU" sz="2000" dirty="0"/>
              <a:t>создание условий для формирования и развития навыков саморегуляции и рефлексии. </a:t>
            </a:r>
            <a:endParaRPr lang="ru-RU" sz="2000" dirty="0" smtClean="0">
              <a:latin typeface="+mj-lt"/>
              <a:ea typeface="+mj-ea"/>
              <a:cs typeface="+mj-cs"/>
            </a:endParaRPr>
          </a:p>
          <a:p>
            <a:pPr algn="just"/>
            <a:endParaRPr lang="ru-RU" sz="2000" dirty="0">
              <a:latin typeface="+mj-lt"/>
              <a:ea typeface="+mj-ea"/>
              <a:cs typeface="+mj-cs"/>
            </a:endParaRPr>
          </a:p>
          <a:p>
            <a:pPr algn="just">
              <a:buNone/>
            </a:pPr>
            <a:r>
              <a:rPr lang="ru-RU" sz="2000" dirty="0" smtClean="0">
                <a:latin typeface="+mj-lt"/>
                <a:ea typeface="+mj-ea"/>
                <a:cs typeface="+mj-cs"/>
              </a:rPr>
              <a:t>Мероприятия: </a:t>
            </a:r>
          </a:p>
          <a:p>
            <a:pPr algn="just"/>
            <a:r>
              <a:rPr lang="ru-RU" sz="2000" dirty="0" smtClean="0">
                <a:latin typeface="+mj-lt"/>
                <a:ea typeface="+mj-ea"/>
                <a:cs typeface="+mj-cs"/>
              </a:rPr>
              <a:t>сеансы в кабинете психолога «</a:t>
            </a:r>
            <a:r>
              <a:rPr lang="ru-RU" sz="2000" dirty="0" smtClean="0"/>
              <a:t>Тайные силы релаксации»,</a:t>
            </a:r>
          </a:p>
          <a:p>
            <a:pPr algn="just"/>
            <a:r>
              <a:rPr lang="ru-RU" sz="2000" dirty="0" smtClean="0"/>
              <a:t>классные часы «Мои индивидуальные особенности», «Какой я в общении», «Хочу, умею, делаю», «Что такое </a:t>
            </a:r>
            <a:r>
              <a:rPr lang="ru-RU" sz="2000" dirty="0" err="1" smtClean="0"/>
              <a:t>самоэффективность</a:t>
            </a:r>
            <a:r>
              <a:rPr lang="ru-RU" sz="2000" dirty="0" smtClean="0"/>
              <a:t> и самоконтроль», «Планирование личного времени», «Учимся выражать эмоции», «Взгляд со стороны»,</a:t>
            </a:r>
          </a:p>
          <a:p>
            <a:pPr algn="just"/>
            <a:r>
              <a:rPr lang="ru-RU" sz="2000" dirty="0" smtClean="0">
                <a:latin typeface="+mj-lt"/>
                <a:ea typeface="+mj-ea"/>
                <a:cs typeface="+mj-cs"/>
              </a:rPr>
              <a:t>классный проект «Освоим йогу»,</a:t>
            </a:r>
          </a:p>
          <a:p>
            <a:pPr algn="just"/>
            <a:r>
              <a:rPr lang="ru-RU" sz="2000" dirty="0" smtClean="0">
                <a:latin typeface="+mj-lt"/>
                <a:ea typeface="+mj-ea"/>
                <a:cs typeface="+mj-cs"/>
              </a:rPr>
              <a:t>дискуссия «Поспешишь – людей насмешишь»,</a:t>
            </a:r>
          </a:p>
          <a:p>
            <a:pPr algn="just"/>
            <a:r>
              <a:rPr lang="ru-RU" sz="2000" dirty="0" smtClean="0"/>
              <a:t>родительские собрания «Как повысить успеваемость», «Стресс у детей и его причины»</a:t>
            </a:r>
          </a:p>
          <a:p>
            <a:pPr algn="just"/>
            <a:endParaRPr lang="ru-RU" sz="200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Содержание работы при повышенном факторе </a:t>
            </a:r>
            <a:r>
              <a:rPr lang="ru-RU" b="1" dirty="0" smtClean="0">
                <a:solidFill>
                  <a:schemeClr val="tx1"/>
                </a:solidFill>
              </a:rPr>
              <a:t>«Тревожность»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571612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latin typeface="+mj-lt"/>
                <a:ea typeface="+mj-ea"/>
                <a:cs typeface="+mj-cs"/>
              </a:rPr>
              <a:t>Задача: </a:t>
            </a:r>
            <a:r>
              <a:rPr lang="ru-RU" sz="2000" dirty="0"/>
              <a:t>формирование условий для развития у обучающихся чувства уверенности в собственных силах, защищенности, формирование стабильных взаимоотношений с окружающими </a:t>
            </a:r>
            <a:endParaRPr lang="ru-RU" sz="2000" dirty="0" smtClean="0">
              <a:latin typeface="+mj-lt"/>
              <a:ea typeface="+mj-ea"/>
              <a:cs typeface="+mj-cs"/>
            </a:endParaRPr>
          </a:p>
          <a:p>
            <a:pPr algn="just"/>
            <a:endParaRPr lang="ru-RU" sz="2000" dirty="0">
              <a:latin typeface="+mj-lt"/>
              <a:ea typeface="+mj-ea"/>
              <a:cs typeface="+mj-cs"/>
            </a:endParaRPr>
          </a:p>
          <a:p>
            <a:pPr algn="just">
              <a:buNone/>
            </a:pPr>
            <a:r>
              <a:rPr lang="ru-RU" sz="2000" dirty="0" smtClean="0">
                <a:latin typeface="+mj-lt"/>
                <a:ea typeface="+mj-ea"/>
                <a:cs typeface="+mj-cs"/>
              </a:rPr>
              <a:t>Мероприятия: </a:t>
            </a:r>
          </a:p>
          <a:p>
            <a:pPr algn="just"/>
            <a:r>
              <a:rPr lang="ru-RU" sz="2000" dirty="0" smtClean="0">
                <a:latin typeface="+mj-lt"/>
                <a:ea typeface="+mj-ea"/>
                <a:cs typeface="+mj-cs"/>
              </a:rPr>
              <a:t>Создание мотивирующих плакатов, </a:t>
            </a:r>
            <a:r>
              <a:rPr lang="ru-RU" sz="2000" dirty="0" err="1" smtClean="0">
                <a:latin typeface="+mj-lt"/>
                <a:ea typeface="+mj-ea"/>
                <a:cs typeface="+mj-cs"/>
              </a:rPr>
              <a:t>плакатов-аффирмаций</a:t>
            </a:r>
            <a:r>
              <a:rPr lang="ru-RU" sz="2000" dirty="0" smtClean="0">
                <a:latin typeface="+mj-lt"/>
                <a:ea typeface="+mj-ea"/>
                <a:cs typeface="+mj-cs"/>
              </a:rPr>
              <a:t>.</a:t>
            </a:r>
            <a:endParaRPr lang="ru-RU" sz="2000" dirty="0" smtClean="0"/>
          </a:p>
          <a:p>
            <a:pPr algn="just"/>
            <a:r>
              <a:rPr lang="ru-RU" sz="2000" dirty="0" smtClean="0"/>
              <a:t>Классные часы «У страха глаза велики», «Сила мысли», «Радуга эмоций», «Иррациональные убеждения»,  «Поговорим о стереотипах».</a:t>
            </a:r>
          </a:p>
          <a:p>
            <a:pPr algn="just"/>
            <a:r>
              <a:rPr lang="ru-RU" sz="2000" dirty="0" smtClean="0">
                <a:latin typeface="+mj-lt"/>
                <a:ea typeface="+mj-ea"/>
                <a:cs typeface="+mj-cs"/>
              </a:rPr>
              <a:t>Классный проект «Верю в себя».</a:t>
            </a:r>
          </a:p>
          <a:p>
            <a:pPr algn="just"/>
            <a:r>
              <a:rPr lang="ru-RU" sz="2000" dirty="0" smtClean="0">
                <a:latin typeface="+mj-lt"/>
                <a:ea typeface="+mj-ea"/>
                <a:cs typeface="+mj-cs"/>
              </a:rPr>
              <a:t>Родительские собрания «Родительские установки», «Как помочь ребенку поверить в себя», «</a:t>
            </a:r>
            <a:r>
              <a:rPr lang="ru-RU" sz="2000" dirty="0" smtClean="0"/>
              <a:t>Психологическая помощь детям при подготовке к ЕГЭ».</a:t>
            </a:r>
            <a:endParaRPr lang="ru-RU" sz="200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Содержание работы при редукции фактора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«Принятие родителями»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643050"/>
            <a:ext cx="8229600" cy="521495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+mj-lt"/>
                <a:ea typeface="+mj-ea"/>
                <a:cs typeface="+mj-cs"/>
              </a:rPr>
              <a:t>Задача: </a:t>
            </a:r>
            <a:r>
              <a:rPr lang="ru-RU" dirty="0"/>
              <a:t>формирование у обучающихся чувства уверенности, повышение самооценки, удовлетворение близкими отношениями </a:t>
            </a:r>
            <a:endParaRPr lang="ru-RU" dirty="0" smtClean="0">
              <a:latin typeface="+mj-lt"/>
              <a:ea typeface="+mj-ea"/>
              <a:cs typeface="+mj-cs"/>
            </a:endParaRPr>
          </a:p>
          <a:p>
            <a:pPr algn="just"/>
            <a:endParaRPr lang="ru-RU" dirty="0">
              <a:latin typeface="+mj-lt"/>
              <a:ea typeface="+mj-ea"/>
              <a:cs typeface="+mj-cs"/>
            </a:endParaRPr>
          </a:p>
          <a:p>
            <a:pPr algn="just">
              <a:buNone/>
            </a:pPr>
            <a:r>
              <a:rPr lang="ru-RU" dirty="0" smtClean="0">
                <a:latin typeface="+mj-lt"/>
                <a:ea typeface="+mj-ea"/>
                <a:cs typeface="+mj-cs"/>
              </a:rPr>
              <a:t>Мероприятия: </a:t>
            </a:r>
          </a:p>
          <a:p>
            <a:pPr algn="just">
              <a:buFontTx/>
              <a:buChar char="-"/>
            </a:pPr>
            <a:r>
              <a:rPr lang="ru-RU" i="1" dirty="0" smtClean="0">
                <a:latin typeface="+mj-lt"/>
                <a:ea typeface="+mj-ea"/>
                <a:cs typeface="+mj-cs"/>
              </a:rPr>
              <a:t>с родителями: </a:t>
            </a:r>
            <a:r>
              <a:rPr lang="ru-RU" dirty="0" smtClean="0">
                <a:latin typeface="+mj-lt"/>
                <a:ea typeface="+mj-ea"/>
                <a:cs typeface="+mj-cs"/>
              </a:rPr>
              <a:t>формировать психолого-педагогическую компетентность</a:t>
            </a:r>
          </a:p>
          <a:p>
            <a:pPr algn="just">
              <a:buNone/>
            </a:pPr>
            <a:r>
              <a:rPr lang="ru-RU" dirty="0" smtClean="0"/>
              <a:t>Беседы «Как </a:t>
            </a:r>
            <a:r>
              <a:rPr lang="ru-RU" dirty="0"/>
              <a:t>не потерять доверие ребенка</a:t>
            </a:r>
            <a:r>
              <a:rPr lang="ru-RU" dirty="0" smtClean="0"/>
              <a:t>?», «Суицид </a:t>
            </a:r>
            <a:r>
              <a:rPr lang="ru-RU" dirty="0"/>
              <a:t>– серьезная проблема среди </a:t>
            </a:r>
            <a:r>
              <a:rPr lang="ru-RU" dirty="0" smtClean="0"/>
              <a:t>подростков»,  «</a:t>
            </a:r>
            <a:r>
              <a:rPr lang="ru-RU" dirty="0"/>
              <a:t>Самовольные уходы детей из </a:t>
            </a:r>
            <a:r>
              <a:rPr lang="ru-RU" dirty="0" smtClean="0"/>
              <a:t>дома», «</a:t>
            </a:r>
            <a:r>
              <a:rPr lang="ru-RU" dirty="0"/>
              <a:t>Роль родителей в формировании положительной мотивации к учебе </a:t>
            </a:r>
            <a:r>
              <a:rPr lang="ru-RU" dirty="0" smtClean="0"/>
              <a:t>подростков»,  «Как помочь ребенку выбрать профессию»;</a:t>
            </a:r>
          </a:p>
          <a:p>
            <a:pPr algn="just">
              <a:buNone/>
            </a:pPr>
            <a:r>
              <a:rPr lang="ru-RU" dirty="0" smtClean="0"/>
              <a:t>- </a:t>
            </a:r>
            <a:r>
              <a:rPr lang="ru-RU" i="1" dirty="0" smtClean="0"/>
              <a:t>с обучающимися </a:t>
            </a:r>
            <a:r>
              <a:rPr lang="ru-RU" dirty="0" smtClean="0"/>
              <a:t>(«Как наладить взаимоотношения с родителями», «Как понять родителей»).</a:t>
            </a:r>
          </a:p>
          <a:p>
            <a:pPr algn="just">
              <a:buNone/>
            </a:pPr>
            <a:r>
              <a:rPr lang="ru-RU" dirty="0" smtClean="0"/>
              <a:t>- </a:t>
            </a:r>
            <a:r>
              <a:rPr lang="ru-RU" i="1" dirty="0" smtClean="0"/>
              <a:t>детско-родительские занятия, </a:t>
            </a:r>
            <a:r>
              <a:rPr lang="ru-RU" dirty="0" smtClean="0"/>
              <a:t>например, «Ярмарка достоинств»;</a:t>
            </a:r>
          </a:p>
          <a:p>
            <a:pPr algn="just">
              <a:buNone/>
            </a:pPr>
            <a:r>
              <a:rPr lang="ru-RU" dirty="0" smtClean="0"/>
              <a:t>- </a:t>
            </a:r>
            <a:r>
              <a:rPr lang="ru-RU" i="1" dirty="0" smtClean="0"/>
              <a:t>психологические занятия с родителями</a:t>
            </a:r>
            <a:r>
              <a:rPr lang="ru-RU" dirty="0" smtClean="0"/>
              <a:t>. Например, «Один день из жизни подростка в семье»</a:t>
            </a:r>
          </a:p>
          <a:p>
            <a:pPr>
              <a:buNone/>
            </a:pPr>
            <a:endParaRPr lang="ru-RU" sz="180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8929718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Психологическое занятие.</a:t>
            </a:r>
            <a:br>
              <a:rPr lang="ru-RU" sz="4000" dirty="0" smtClean="0"/>
            </a:br>
            <a:r>
              <a:rPr lang="ru-RU" sz="4000" dirty="0" smtClean="0"/>
              <a:t> «Один день из жизни подростка в семье»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071678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/>
              <a:t>Цель:</a:t>
            </a:r>
            <a:r>
              <a:rPr lang="ru-RU" dirty="0"/>
              <a:t> </a:t>
            </a:r>
            <a:endParaRPr lang="ru-RU" dirty="0" smtClean="0"/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создать </a:t>
            </a:r>
            <a:r>
              <a:rPr lang="ru-RU" dirty="0"/>
              <a:t>условия для осмысления родителями основных потребностей подростка и неконструктивных способов взаимодействия с ним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/>
              <a:t>	Задачи:</a:t>
            </a:r>
            <a:endParaRPr lang="ru-RU" dirty="0" smtClean="0"/>
          </a:p>
          <a:p>
            <a:pPr lvl="0"/>
            <a:r>
              <a:rPr lang="ru-RU" dirty="0"/>
              <a:t>актуализировать значимость темы для родителей,</a:t>
            </a:r>
          </a:p>
          <a:p>
            <a:pPr lvl="0"/>
            <a:r>
              <a:rPr lang="ru-RU" dirty="0"/>
              <a:t>включить родителей в активное обсуждение;</a:t>
            </a:r>
          </a:p>
          <a:p>
            <a:pPr lvl="0"/>
            <a:r>
              <a:rPr lang="ru-RU" dirty="0"/>
              <a:t>обучить формуле ненасильственного общения с подростками.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Действия </a:t>
            </a:r>
            <a:r>
              <a:rPr lang="ru-RU" dirty="0"/>
              <a:t>родителей, которые отрицательно сказываются на развитии подростка:</a:t>
            </a:r>
            <a:br>
              <a:rPr lang="ru-RU" dirty="0"/>
            </a:b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78592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endParaRPr lang="ru-RU" sz="2800" dirty="0" smtClean="0"/>
          </a:p>
          <a:p>
            <a:pPr marL="457200" indent="-457200">
              <a:buFont typeface="Wingdings"/>
              <a:buAutoNum type="arabicPeriod"/>
            </a:pPr>
            <a:r>
              <a:rPr lang="ru-RU" sz="2800" dirty="0" smtClean="0"/>
              <a:t>Завышенные ожидания у родителей, самореализация через ребенка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Нехватка времени и представление родителей о том, что они не нужны подросткам</a:t>
            </a:r>
          </a:p>
          <a:p>
            <a:pPr marL="457200" indent="-457200">
              <a:buFont typeface="Wingdings"/>
              <a:buAutoNum type="arabicPeriod"/>
            </a:pPr>
            <a:r>
              <a:rPr lang="ru-RU" sz="2800" dirty="0" smtClean="0"/>
              <a:t>Невыполнение обещаний</a:t>
            </a:r>
          </a:p>
          <a:p>
            <a:pPr marL="457200" indent="-457200">
              <a:buFont typeface="Wingdings"/>
              <a:buAutoNum type="arabicPeriod"/>
            </a:pPr>
            <a:r>
              <a:rPr lang="ru-RU" sz="2800" dirty="0" smtClean="0"/>
              <a:t>Организация семейного досуга при определенных условиях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Обидные, обвиняющие, обесценивающие слова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Подражание родительским реакциям родителей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Обесценивание друзей</a:t>
            </a:r>
          </a:p>
          <a:p>
            <a:pPr marL="457200" indent="-457200">
              <a:buAutoNum type="arabicPeriod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Содержание работы при редукции фактора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«Принятие одноклассниками»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92880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+mj-lt"/>
                <a:ea typeface="+mj-ea"/>
                <a:cs typeface="+mj-cs"/>
              </a:rPr>
              <a:t>Задача: </a:t>
            </a:r>
            <a:r>
              <a:rPr lang="ru-RU" dirty="0" smtClean="0"/>
              <a:t>формирование у обучающихся чувства принадлежности к группе и причастности. </a:t>
            </a:r>
            <a:endParaRPr lang="ru-RU" dirty="0" smtClean="0">
              <a:latin typeface="+mj-lt"/>
              <a:ea typeface="+mj-ea"/>
              <a:cs typeface="+mj-cs"/>
            </a:endParaRPr>
          </a:p>
          <a:p>
            <a:pPr algn="just"/>
            <a:endParaRPr lang="ru-RU" dirty="0">
              <a:latin typeface="+mj-lt"/>
              <a:ea typeface="+mj-ea"/>
              <a:cs typeface="+mj-cs"/>
            </a:endParaRPr>
          </a:p>
          <a:p>
            <a:pPr algn="just">
              <a:buNone/>
            </a:pPr>
            <a:r>
              <a:rPr lang="ru-RU" dirty="0" smtClean="0">
                <a:latin typeface="+mj-lt"/>
                <a:ea typeface="+mj-ea"/>
                <a:cs typeface="+mj-cs"/>
              </a:rPr>
              <a:t>Мероприятия: </a:t>
            </a:r>
          </a:p>
          <a:p>
            <a:pPr>
              <a:buNone/>
            </a:pPr>
            <a:r>
              <a:rPr lang="ru-RU" dirty="0" smtClean="0">
                <a:latin typeface="+mj-lt"/>
                <a:ea typeface="+mj-ea"/>
                <a:cs typeface="+mj-cs"/>
              </a:rPr>
              <a:t>- классные часы: «</a:t>
            </a:r>
            <a:r>
              <a:rPr lang="ru-RU" dirty="0" smtClean="0"/>
              <a:t>Дружба связывает нас», «Команда равных», «Мой класс – наш класс», «В единстве наша сила», «Как прожить без конфликтов»</a:t>
            </a:r>
          </a:p>
          <a:p>
            <a:pPr>
              <a:buNone/>
            </a:pPr>
            <a:r>
              <a:rPr lang="ru-RU" dirty="0" smtClean="0">
                <a:latin typeface="+mj-lt"/>
                <a:ea typeface="+mj-ea"/>
                <a:cs typeface="+mj-cs"/>
              </a:rPr>
              <a:t>- реализация </a:t>
            </a:r>
            <a:r>
              <a:rPr lang="ru-RU" dirty="0" err="1" smtClean="0">
                <a:latin typeface="+mj-lt"/>
                <a:ea typeface="+mj-ea"/>
                <a:cs typeface="+mj-cs"/>
              </a:rPr>
              <a:t>антибуллинговых</a:t>
            </a:r>
            <a:r>
              <a:rPr lang="ru-RU" dirty="0" smtClean="0">
                <a:latin typeface="+mj-lt"/>
                <a:ea typeface="+mj-ea"/>
                <a:cs typeface="+mj-cs"/>
              </a:rPr>
              <a:t> программ, например, «Каждый важен» (разработана Федеральным научно-методическим центром в области педагогики и психологии толерантности «Центр толерантности»)</a:t>
            </a:r>
          </a:p>
          <a:p>
            <a:pPr>
              <a:buNone/>
            </a:pPr>
            <a:endParaRPr lang="ru-RU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Содержание работы при редукции фактора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«Социальная активность»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500174"/>
            <a:ext cx="8229600" cy="5357826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latin typeface="+mj-lt"/>
                <a:ea typeface="+mj-ea"/>
                <a:cs typeface="+mj-cs"/>
              </a:rPr>
              <a:t>Задача: </a:t>
            </a:r>
            <a:r>
              <a:rPr lang="ru-RU" sz="2000" dirty="0" smtClean="0"/>
              <a:t>формирование у обучающихся субъектной позиции и включение их в социально значимую деятельность </a:t>
            </a:r>
            <a:endParaRPr lang="ru-RU" sz="2000" dirty="0" smtClean="0">
              <a:latin typeface="+mj-lt"/>
              <a:ea typeface="+mj-ea"/>
              <a:cs typeface="+mj-cs"/>
            </a:endParaRPr>
          </a:p>
          <a:p>
            <a:pPr algn="just"/>
            <a:endParaRPr lang="ru-RU" sz="2000" dirty="0">
              <a:latin typeface="+mj-lt"/>
              <a:ea typeface="+mj-ea"/>
              <a:cs typeface="+mj-cs"/>
            </a:endParaRPr>
          </a:p>
          <a:p>
            <a:pPr algn="just">
              <a:buNone/>
            </a:pPr>
            <a:r>
              <a:rPr lang="ru-RU" sz="2000" dirty="0" smtClean="0">
                <a:latin typeface="+mj-lt"/>
                <a:ea typeface="+mj-ea"/>
                <a:cs typeface="+mj-cs"/>
              </a:rPr>
              <a:t>Мероприятия: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+mj-lt"/>
                <a:ea typeface="+mj-ea"/>
                <a:cs typeface="+mj-cs"/>
              </a:rPr>
              <a:t>классные часы «Знакомство с общественными организации», «Нужен именно Я»,  «Социально значимая деятельность в моей школе», «Стоит только захотеть», «Воплощение мечты: как сделать ее реальной»</a:t>
            </a:r>
          </a:p>
          <a:p>
            <a:pPr>
              <a:buFontTx/>
              <a:buChar char="-"/>
            </a:pPr>
            <a:endParaRPr lang="ru-RU" sz="2000" dirty="0" smtClean="0">
              <a:latin typeface="+mj-lt"/>
              <a:ea typeface="+mj-ea"/>
              <a:cs typeface="+mj-cs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+mj-lt"/>
                <a:ea typeface="+mj-ea"/>
                <a:cs typeface="+mj-cs"/>
              </a:rPr>
              <a:t>обсуждение с учителями и руководителями движений, например, волонтерского, возможных путей включения конкретного обучающего в социально значимую деятельность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Содержание работы при редукции фактора </a:t>
            </a:r>
            <a:r>
              <a:rPr lang="ru-RU" b="1" dirty="0" smtClean="0">
                <a:solidFill>
                  <a:srgbClr val="0070C0"/>
                </a:solidFill>
              </a:rPr>
              <a:t>«Самоконтроль поведения»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92880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+mj-lt"/>
                <a:ea typeface="+mj-ea"/>
                <a:cs typeface="+mj-cs"/>
              </a:rPr>
              <a:t>Задача: </a:t>
            </a:r>
            <a:r>
              <a:rPr lang="ru-RU" dirty="0" smtClean="0"/>
              <a:t>формирование у обучающихся навыков использования приемов личностного самоконтроля</a:t>
            </a:r>
            <a:endParaRPr lang="ru-RU" dirty="0" smtClean="0">
              <a:latin typeface="+mj-lt"/>
              <a:ea typeface="+mj-ea"/>
              <a:cs typeface="+mj-cs"/>
            </a:endParaRPr>
          </a:p>
          <a:p>
            <a:pPr algn="just"/>
            <a:endParaRPr lang="ru-RU" dirty="0">
              <a:latin typeface="+mj-lt"/>
              <a:ea typeface="+mj-ea"/>
              <a:cs typeface="+mj-cs"/>
            </a:endParaRPr>
          </a:p>
          <a:p>
            <a:pPr algn="just">
              <a:buNone/>
            </a:pPr>
            <a:r>
              <a:rPr lang="ru-RU" dirty="0" smtClean="0">
                <a:latin typeface="+mj-lt"/>
                <a:ea typeface="+mj-ea"/>
                <a:cs typeface="+mj-cs"/>
              </a:rPr>
              <a:t>Мероприятия: </a:t>
            </a:r>
          </a:p>
          <a:p>
            <a:pPr>
              <a:buFontTx/>
              <a:buChar char="-"/>
            </a:pPr>
            <a:r>
              <a:rPr lang="ru-RU" dirty="0" smtClean="0">
                <a:latin typeface="+mj-lt"/>
                <a:ea typeface="+mj-ea"/>
                <a:cs typeface="+mj-cs"/>
              </a:rPr>
              <a:t>классные часы «Навыки </a:t>
            </a:r>
            <a:r>
              <a:rPr lang="ru-RU" dirty="0" err="1" smtClean="0">
                <a:latin typeface="+mj-lt"/>
                <a:ea typeface="+mj-ea"/>
                <a:cs typeface="+mj-cs"/>
              </a:rPr>
              <a:t>целеполагания</a:t>
            </a:r>
            <a:r>
              <a:rPr lang="ru-RU" dirty="0" smtClean="0">
                <a:latin typeface="+mj-lt"/>
                <a:ea typeface="+mj-ea"/>
                <a:cs typeface="+mj-cs"/>
              </a:rPr>
              <a:t>», «Тайм-менеджмент для подростков», «Если я разозлен», «Владею собой»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ППС воспитательного процесса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- содействие </a:t>
            </a:r>
            <a:r>
              <a:rPr lang="ru-RU" dirty="0"/>
              <a:t>формированию и развитию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just">
              <a:buFontTx/>
              <a:buChar char="-"/>
            </a:pPr>
            <a:r>
              <a:rPr lang="ru-RU" i="1" dirty="0" smtClean="0"/>
              <a:t>социально-значимых качеств личности, </a:t>
            </a:r>
          </a:p>
          <a:p>
            <a:pPr algn="just">
              <a:buFontTx/>
              <a:buChar char="-"/>
            </a:pPr>
            <a:r>
              <a:rPr lang="ru-RU" i="1" dirty="0" smtClean="0"/>
              <a:t>социальных умений и навыков обучающихся,</a:t>
            </a:r>
          </a:p>
          <a:p>
            <a:pPr algn="just">
              <a:buFontTx/>
              <a:buChar char="-"/>
            </a:pPr>
            <a:r>
              <a:rPr lang="ru-RU" i="1" dirty="0" smtClean="0"/>
              <a:t>способности </a:t>
            </a:r>
            <a:r>
              <a:rPr lang="ru-RU" i="1" dirty="0"/>
              <a:t>к саморазвитию, </a:t>
            </a:r>
            <a:endParaRPr lang="ru-RU" i="1" dirty="0" smtClean="0"/>
          </a:p>
          <a:p>
            <a:pPr algn="just">
              <a:buFontTx/>
              <a:buChar char="-"/>
            </a:pPr>
            <a:r>
              <a:rPr lang="ru-RU" i="1" dirty="0" smtClean="0"/>
              <a:t>формированию </a:t>
            </a:r>
            <a:r>
              <a:rPr lang="ru-RU" i="1" dirty="0"/>
              <a:t>системы значимых социальных и межличностных отношений</a:t>
            </a:r>
            <a:r>
              <a:rPr lang="ru-RU" i="1" dirty="0" smtClean="0"/>
              <a:t>,</a:t>
            </a:r>
          </a:p>
          <a:p>
            <a:pPr algn="just">
              <a:buFontTx/>
              <a:buChar char="-"/>
            </a:pPr>
            <a:r>
              <a:rPr lang="ru-RU" i="1" dirty="0" smtClean="0"/>
              <a:t>развитию </a:t>
            </a:r>
            <a:r>
              <a:rPr lang="ru-RU" i="1" dirty="0"/>
              <a:t>гражданских, этических, духовно-нравственных установок и ценностей</a:t>
            </a:r>
            <a:r>
              <a:rPr lang="ru-RU" i="1" dirty="0" smtClean="0"/>
              <a:t>,</a:t>
            </a:r>
          </a:p>
          <a:p>
            <a:pPr algn="just">
              <a:buFontTx/>
              <a:buChar char="-"/>
            </a:pPr>
            <a:r>
              <a:rPr lang="ru-RU" i="1" dirty="0" smtClean="0"/>
              <a:t>предупреждению </a:t>
            </a:r>
            <a:r>
              <a:rPr lang="ru-RU" i="1" dirty="0"/>
              <a:t>и коррекции </a:t>
            </a:r>
            <a:r>
              <a:rPr lang="ru-RU" i="1" dirty="0" err="1"/>
              <a:t>девиантного</a:t>
            </a:r>
            <a:r>
              <a:rPr lang="ru-RU" i="1" dirty="0"/>
              <a:t> </a:t>
            </a:r>
            <a:r>
              <a:rPr lang="ru-RU" i="1" dirty="0" smtClean="0"/>
              <a:t>поведения</a:t>
            </a:r>
            <a:endParaRPr lang="ru-RU" i="1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-357214"/>
            <a:ext cx="7467600" cy="1143000"/>
          </a:xfrm>
        </p:spPr>
        <p:txBody>
          <a:bodyPr/>
          <a:lstStyle/>
          <a:p>
            <a:pPr algn="ctr"/>
            <a:r>
              <a:rPr lang="ru-RU" dirty="0" smtClean="0"/>
              <a:t>На что ориентироваться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928802"/>
            <a:ext cx="8229600" cy="4525963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ru-RU" dirty="0" smtClean="0">
                <a:latin typeface="+mj-lt"/>
                <a:ea typeface="+mj-ea"/>
                <a:cs typeface="+mj-cs"/>
              </a:rPr>
              <a:t>Реестр психолого-педагогических программ, рекомендуемых для организации и проведения профилактической работы в образовательной организации (</a:t>
            </a:r>
            <a:r>
              <a:rPr lang="en-US" dirty="0" smtClean="0">
                <a:latin typeface="+mj-lt"/>
                <a:ea typeface="+mj-ea"/>
                <a:cs typeface="+mj-cs"/>
                <a:hlinkClick r:id="rId2"/>
              </a:rPr>
              <a:t>http</a:t>
            </a:r>
            <a:r>
              <a:rPr lang="ru-RU" dirty="0" smtClean="0">
                <a:latin typeface="+mj-lt"/>
                <a:ea typeface="+mj-ea"/>
                <a:cs typeface="+mj-cs"/>
                <a:hlinkClick r:id="rId2"/>
              </a:rPr>
              <a:t>:</a:t>
            </a:r>
            <a:r>
              <a:rPr lang="en-US" dirty="0" smtClean="0">
                <a:latin typeface="+mj-lt"/>
                <a:ea typeface="+mj-ea"/>
                <a:cs typeface="+mj-cs"/>
                <a:hlinkClick r:id="rId2"/>
              </a:rPr>
              <a:t>//rospsy.ru/resultsKP2019</a:t>
            </a:r>
            <a:r>
              <a:rPr lang="en-US" dirty="0" smtClean="0">
                <a:latin typeface="+mj-lt"/>
                <a:ea typeface="+mj-ea"/>
                <a:cs typeface="+mj-cs"/>
              </a:rPr>
              <a:t>)</a:t>
            </a:r>
          </a:p>
          <a:p>
            <a:pPr marL="457200" indent="-457200" algn="just">
              <a:buAutoNum type="arabicPeriod"/>
            </a:pPr>
            <a:r>
              <a:rPr lang="ru-RU" dirty="0" smtClean="0">
                <a:latin typeface="+mj-lt"/>
                <a:ea typeface="+mj-ea"/>
                <a:cs typeface="+mj-cs"/>
              </a:rPr>
              <a:t>Кривцова С.В. «Жизненные навыки»</a:t>
            </a:r>
          </a:p>
          <a:p>
            <a:pPr marL="457200" indent="-457200" algn="just">
              <a:buAutoNum type="arabicPeriod"/>
            </a:pPr>
            <a:r>
              <a:rPr lang="ru-RU" dirty="0" smtClean="0">
                <a:latin typeface="+mj-lt"/>
                <a:ea typeface="+mj-ea"/>
                <a:cs typeface="+mj-cs"/>
              </a:rPr>
              <a:t>О.В. </a:t>
            </a:r>
            <a:r>
              <a:rPr lang="ru-RU" dirty="0" err="1" smtClean="0">
                <a:latin typeface="+mj-lt"/>
                <a:ea typeface="+mj-ea"/>
                <a:cs typeface="+mj-cs"/>
              </a:rPr>
              <a:t>Хухлаева</a:t>
            </a:r>
            <a:r>
              <a:rPr lang="ru-RU" dirty="0" smtClean="0">
                <a:latin typeface="+mj-lt"/>
                <a:ea typeface="+mj-ea"/>
                <a:cs typeface="+mj-cs"/>
              </a:rPr>
              <a:t> «Тропинка к своему Я»</a:t>
            </a:r>
          </a:p>
          <a:p>
            <a:pPr marL="457200" indent="-457200" algn="just">
              <a:buAutoNum type="arabicPeriod"/>
            </a:pPr>
            <a:r>
              <a:rPr lang="ru-RU" dirty="0" err="1" smtClean="0">
                <a:latin typeface="+mj-lt"/>
                <a:ea typeface="+mj-ea"/>
                <a:cs typeface="+mj-cs"/>
              </a:rPr>
              <a:t>И.В.Стишенок</a:t>
            </a:r>
            <a:r>
              <a:rPr lang="ru-RU" dirty="0" smtClean="0">
                <a:latin typeface="+mj-lt"/>
                <a:ea typeface="+mj-ea"/>
                <a:cs typeface="+mj-cs"/>
              </a:rPr>
              <a:t> «Тренинг уверенности в себе»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467600" cy="1143000"/>
          </a:xfrm>
        </p:spPr>
        <p:txBody>
          <a:bodyPr/>
          <a:lstStyle/>
          <a:p>
            <a:r>
              <a:rPr lang="ru-RU" dirty="0" smtClean="0"/>
              <a:t>Показатели методики СПТ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187442"/>
              </p:ext>
            </p:extLst>
          </p:nvPr>
        </p:nvGraphicFramePr>
        <p:xfrm>
          <a:off x="407368" y="1378020"/>
          <a:ext cx="8093722" cy="507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6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86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Факторы РИСКА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Факторы ЗАЩИТЫ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7755">
                <a:tc>
                  <a:txBody>
                    <a:bodyPr/>
                    <a:lstStyle/>
                    <a:p>
                      <a:pPr marL="342900" indent="-342900" algn="l" fontAlgn="ctr">
                        <a:lnSpc>
                          <a:spcPct val="125000"/>
                        </a:lnSpc>
                        <a:buFont typeface="+mj-lt"/>
                        <a:buAutoNum type="arabicPeriod"/>
                      </a:pPr>
                      <a:r>
                        <a:rPr lang="ru-RU" sz="2000" dirty="0"/>
                        <a:t>Потребность в одобрении </a:t>
                      </a:r>
                    </a:p>
                    <a:p>
                      <a:pPr marL="342900" indent="-342900" algn="l" fontAlgn="ctr">
                        <a:lnSpc>
                          <a:spcPct val="125000"/>
                        </a:lnSpc>
                        <a:buFont typeface="+mj-lt"/>
                        <a:buAutoNum type="arabicPeriod"/>
                      </a:pPr>
                      <a:r>
                        <a:rPr lang="ru-RU" sz="2000" dirty="0"/>
                        <a:t>Подверженность влиянию группы </a:t>
                      </a:r>
                    </a:p>
                    <a:p>
                      <a:pPr marL="342900" indent="-342900" algn="l">
                        <a:lnSpc>
                          <a:spcPct val="125000"/>
                        </a:lnSpc>
                        <a:buFont typeface="+mj-lt"/>
                        <a:buAutoNum type="arabicPeriod"/>
                      </a:pPr>
                      <a:r>
                        <a:rPr lang="ru-RU" sz="2000" dirty="0"/>
                        <a:t>Принятие асоциальных установок социума </a:t>
                      </a:r>
                    </a:p>
                    <a:p>
                      <a:pPr marL="342900" indent="-342900" algn="l">
                        <a:lnSpc>
                          <a:spcPct val="125000"/>
                        </a:lnSpc>
                        <a:buFont typeface="+mj-lt"/>
                        <a:buAutoNum type="arabicPeriod"/>
                      </a:pPr>
                      <a:r>
                        <a:rPr lang="ru-RU" sz="2000" dirty="0"/>
                        <a:t>Наркопотребление в социальном окружении </a:t>
                      </a:r>
                    </a:p>
                    <a:p>
                      <a:pPr marL="342900" indent="-342900" algn="l">
                        <a:lnSpc>
                          <a:spcPct val="125000"/>
                        </a:lnSpc>
                        <a:buFont typeface="+mj-lt"/>
                        <a:buAutoNum type="arabicPeriod"/>
                      </a:pPr>
                      <a:r>
                        <a:rPr lang="ru-RU" sz="2000" dirty="0"/>
                        <a:t>Склонность к риску (опасности)</a:t>
                      </a:r>
                    </a:p>
                    <a:p>
                      <a:pPr marL="342900" indent="-342900" algn="l">
                        <a:lnSpc>
                          <a:spcPct val="125000"/>
                        </a:lnSpc>
                        <a:buFont typeface="+mj-lt"/>
                        <a:buAutoNum type="arabicPeriod"/>
                      </a:pPr>
                      <a:r>
                        <a:rPr lang="ru-RU" sz="2000" dirty="0"/>
                        <a:t>Импульсивность</a:t>
                      </a:r>
                    </a:p>
                    <a:p>
                      <a:pPr marL="342900" indent="-342900" algn="l">
                        <a:lnSpc>
                          <a:spcPct val="125000"/>
                        </a:lnSpc>
                        <a:buFont typeface="+mj-lt"/>
                        <a:buAutoNum type="arabicPeriod"/>
                      </a:pPr>
                      <a:r>
                        <a:rPr lang="ru-RU" sz="2000" dirty="0"/>
                        <a:t>Тревожность </a:t>
                      </a:r>
                    </a:p>
                    <a:p>
                      <a:pPr marL="342900" indent="-342900" algn="l">
                        <a:lnSpc>
                          <a:spcPct val="125000"/>
                        </a:lnSpc>
                        <a:buFont typeface="+mj-lt"/>
                        <a:buAutoNum type="arabicPeriod"/>
                      </a:pPr>
                      <a:r>
                        <a:rPr lang="ru-RU" sz="2000" dirty="0"/>
                        <a:t>Фрустрация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ru-RU" sz="2000" dirty="0"/>
                        <a:t>Принятие родителями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endParaRPr lang="ru-RU" sz="2000" dirty="0"/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ru-RU" sz="2000" dirty="0"/>
                        <a:t>Принятие одноклассниками 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endParaRPr lang="ru-RU" sz="2000" dirty="0"/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ru-RU" sz="2000" dirty="0"/>
                        <a:t>Социальная активность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endParaRPr lang="ru-RU" sz="2000" dirty="0"/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ru-RU" sz="2000" dirty="0"/>
                        <a:t>Самоконтроль поведения 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endParaRPr lang="ru-RU" sz="2000" dirty="0"/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ru-RU" sz="2000" dirty="0"/>
                        <a:t>Самоэффективность</a:t>
                      </a:r>
                    </a:p>
                    <a:p>
                      <a:pPr marL="0" indent="0" algn="l">
                        <a:buFont typeface="+mj-lt"/>
                        <a:buNone/>
                      </a:pPr>
                      <a:endParaRPr lang="ru-RU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Преимущества СПТ</a:t>
            </a:r>
            <a:br>
              <a:rPr lang="ru-RU" dirty="0" smtClean="0"/>
            </a:br>
            <a:r>
              <a:rPr lang="ru-RU" dirty="0" smtClean="0"/>
              <a:t> для педагога-психолога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Уровни анализа и планирования работы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643042" y="1571612"/>
          <a:ext cx="6610344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ru-RU" dirty="0" smtClean="0"/>
              <a:t>Личностный уровень</a:t>
            </a:r>
            <a:endParaRPr lang="ru-RU" dirty="0"/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1285860"/>
          <a:ext cx="8258204" cy="5054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85776"/>
            <a:ext cx="8229600" cy="1143000"/>
          </a:xfrm>
        </p:spPr>
        <p:txBody>
          <a:bodyPr/>
          <a:lstStyle/>
          <a:p>
            <a:r>
              <a:rPr lang="ru-RU" dirty="0" smtClean="0"/>
              <a:t>Групповой уровень</a:t>
            </a:r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 b="4393"/>
          <a:stretch>
            <a:fillRect/>
          </a:stretch>
        </p:blipFill>
        <p:spPr bwMode="auto">
          <a:xfrm>
            <a:off x="500034" y="928670"/>
            <a:ext cx="8072494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Содержание работы при повышенной </a:t>
            </a:r>
            <a:r>
              <a:rPr lang="ru-RU" b="1" dirty="0" smtClean="0"/>
              <a:t>потребности в одобрении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43890" cy="4829196"/>
          </a:xfrm>
        </p:spPr>
        <p:txBody>
          <a:bodyPr>
            <a:noAutofit/>
          </a:bodyPr>
          <a:lstStyle/>
          <a:p>
            <a:r>
              <a:rPr lang="ru-RU" dirty="0">
                <a:latin typeface="+mj-lt"/>
                <a:ea typeface="+mj-ea"/>
                <a:cs typeface="+mj-cs"/>
              </a:rPr>
              <a:t>Задача: формирования уверенного поведения, развитие принятия себя; формирование толерантности в общении; формирование навыков принятия конструктивной </a:t>
            </a:r>
            <a:r>
              <a:rPr lang="ru-RU" dirty="0" smtClean="0">
                <a:latin typeface="+mj-lt"/>
                <a:ea typeface="+mj-ea"/>
                <a:cs typeface="+mj-cs"/>
              </a:rPr>
              <a:t>критики</a:t>
            </a:r>
          </a:p>
          <a:p>
            <a:endParaRPr lang="ru-RU" dirty="0">
              <a:latin typeface="+mj-lt"/>
              <a:ea typeface="+mj-ea"/>
              <a:cs typeface="+mj-cs"/>
            </a:endParaRPr>
          </a:p>
          <a:p>
            <a:pPr>
              <a:buNone/>
            </a:pPr>
            <a:r>
              <a:rPr lang="ru-RU" dirty="0" smtClean="0">
                <a:latin typeface="+mj-lt"/>
                <a:ea typeface="+mj-ea"/>
                <a:cs typeface="+mj-cs"/>
              </a:rPr>
              <a:t>Мероприятия: </a:t>
            </a:r>
          </a:p>
          <a:p>
            <a:r>
              <a:rPr lang="ru-RU" dirty="0" smtClean="0">
                <a:latin typeface="+mj-lt"/>
                <a:ea typeface="+mj-ea"/>
                <a:cs typeface="+mj-cs"/>
              </a:rPr>
              <a:t>классные часы «Какие мы разные», «Критика. Всегда ли это плохо?»,  «</a:t>
            </a:r>
            <a:r>
              <a:rPr lang="ru-RU" dirty="0"/>
              <a:t>Что значит оставить след на </a:t>
            </a:r>
            <a:r>
              <a:rPr lang="ru-RU" dirty="0" smtClean="0"/>
              <a:t>земле», «Что </a:t>
            </a:r>
            <a:r>
              <a:rPr lang="ru-RU" dirty="0"/>
              <a:t>такое призвание и как его </a:t>
            </a:r>
            <a:r>
              <a:rPr lang="ru-RU" dirty="0" smtClean="0"/>
              <a:t>найти», «Точки опоры», «</a:t>
            </a:r>
            <a:r>
              <a:rPr lang="ru-RU" dirty="0"/>
              <a:t>Объективная </a:t>
            </a:r>
            <a:r>
              <a:rPr lang="ru-RU" dirty="0" smtClean="0"/>
              <a:t>самооценка»</a:t>
            </a:r>
          </a:p>
          <a:p>
            <a:r>
              <a:rPr lang="ru-RU" dirty="0" smtClean="0">
                <a:latin typeface="+mj-lt"/>
                <a:ea typeface="+mj-ea"/>
                <a:cs typeface="+mj-cs"/>
              </a:rPr>
              <a:t>Дискуссии «Что значить быть собой»</a:t>
            </a:r>
          </a:p>
          <a:p>
            <a:r>
              <a:rPr lang="ru-RU" dirty="0" smtClean="0">
                <a:latin typeface="+mj-lt"/>
                <a:ea typeface="+mj-ea"/>
                <a:cs typeface="+mj-cs"/>
              </a:rPr>
              <a:t>Школьный проект «Дарю частичку себя»</a:t>
            </a:r>
            <a:endParaRPr lang="ru-RU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Содержание работы при повышенном факторе </a:t>
            </a:r>
            <a:r>
              <a:rPr lang="ru-RU" b="1" dirty="0" smtClean="0"/>
              <a:t>«Подверженность влиянию группы»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92880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+mj-lt"/>
                <a:ea typeface="+mj-ea"/>
                <a:cs typeface="+mj-cs"/>
              </a:rPr>
              <a:t>Задача: </a:t>
            </a:r>
            <a:r>
              <a:rPr lang="ru-RU" dirty="0"/>
              <a:t>развитие «Я-концепции», субъективного контроля, </a:t>
            </a:r>
            <a:r>
              <a:rPr lang="ru-RU" dirty="0" err="1" smtClean="0"/>
              <a:t>ассертивности</a:t>
            </a:r>
            <a:r>
              <a:rPr lang="ru-RU" dirty="0"/>
              <a:t>, способности выразить собственное мнение. </a:t>
            </a:r>
            <a:endParaRPr lang="ru-RU" dirty="0" smtClean="0">
              <a:latin typeface="+mj-lt"/>
              <a:ea typeface="+mj-ea"/>
              <a:cs typeface="+mj-cs"/>
            </a:endParaRPr>
          </a:p>
          <a:p>
            <a:pPr algn="just"/>
            <a:endParaRPr lang="ru-RU" dirty="0">
              <a:latin typeface="+mj-lt"/>
              <a:ea typeface="+mj-ea"/>
              <a:cs typeface="+mj-cs"/>
            </a:endParaRPr>
          </a:p>
          <a:p>
            <a:pPr algn="just">
              <a:buNone/>
            </a:pPr>
            <a:r>
              <a:rPr lang="ru-RU" dirty="0" smtClean="0">
                <a:latin typeface="+mj-lt"/>
                <a:ea typeface="+mj-ea"/>
                <a:cs typeface="+mj-cs"/>
              </a:rPr>
              <a:t>Мероприятия: </a:t>
            </a:r>
          </a:p>
          <a:p>
            <a:pPr algn="just"/>
            <a:r>
              <a:rPr lang="ru-RU" dirty="0" smtClean="0">
                <a:latin typeface="+mj-lt"/>
                <a:ea typeface="+mj-ea"/>
                <a:cs typeface="+mj-cs"/>
              </a:rPr>
              <a:t>классные часы «Учусь говорить «Нет!», «Важность личного мнения», «</a:t>
            </a:r>
            <a:r>
              <a:rPr lang="ru-RU" dirty="0"/>
              <a:t>У опасной </a:t>
            </a:r>
            <a:r>
              <a:rPr lang="ru-RU" dirty="0" smtClean="0"/>
              <a:t>черты», «На крючке манипулятора»</a:t>
            </a:r>
          </a:p>
          <a:p>
            <a:pPr algn="just"/>
            <a:r>
              <a:rPr lang="ru-RU" dirty="0" smtClean="0">
                <a:latin typeface="+mj-lt"/>
                <a:ea typeface="+mj-ea"/>
                <a:cs typeface="+mj-cs"/>
              </a:rPr>
              <a:t>Дискуссии «Когда я принимаю самостоятельное решение»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795</TotalTime>
  <Words>1149</Words>
  <Application>Microsoft Office PowerPoint</Application>
  <PresentationFormat>Экран (4:3)</PresentationFormat>
  <Paragraphs>138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Century Schoolbook</vt:lpstr>
      <vt:lpstr>Wingdings</vt:lpstr>
      <vt:lpstr>Wingdings 2</vt:lpstr>
      <vt:lpstr>Эркер</vt:lpstr>
      <vt:lpstr>Применение результатов социально-психологического тестирования в психолого-педагогическом сопровождении воспитательного процесса в школе</vt:lpstr>
      <vt:lpstr>ППС воспитательного процесса - </vt:lpstr>
      <vt:lpstr>Показатели методики СПТ</vt:lpstr>
      <vt:lpstr>Преимущества СПТ  для педагога-психолога</vt:lpstr>
      <vt:lpstr>Уровни анализа и планирования работы</vt:lpstr>
      <vt:lpstr>Личностный уровень</vt:lpstr>
      <vt:lpstr>Групповой уровень</vt:lpstr>
      <vt:lpstr>Содержание работы при повышенной потребности в одобрении</vt:lpstr>
      <vt:lpstr>Содержание работы при повышенном факторе «Подверженность влиянию группы»</vt:lpstr>
      <vt:lpstr>Содержание работы при повышенном факторе «Принятие асоциальных установок»</vt:lpstr>
      <vt:lpstr>Содержание работы при повышенном факторе «Склонность к риску»</vt:lpstr>
      <vt:lpstr>Содержание работы при повышенном факторе «Импульсивность»</vt:lpstr>
      <vt:lpstr>Содержание работы при повышенном факторе «Тревожность»</vt:lpstr>
      <vt:lpstr>Содержание работы при редукции фактора «Принятие родителями»</vt:lpstr>
      <vt:lpstr>Психологическое занятие.  «Один день из жизни подростка в семье» </vt:lpstr>
      <vt:lpstr>Действия родителей, которые отрицательно сказываются на развитии подростка: </vt:lpstr>
      <vt:lpstr>Содержание работы при редукции фактора «Принятие одноклассниками»</vt:lpstr>
      <vt:lpstr>Содержание работы при редукции фактора «Социальная активность»</vt:lpstr>
      <vt:lpstr>Содержание работы при редукции фактора «Самоконтроль поведения»</vt:lpstr>
      <vt:lpstr>На что ориентироваться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результатов социально-психологического тестирования в психолого-педагогическом сопровождении воспитательного процесса в школе</dc:title>
  <dc:creator>Учитель</dc:creator>
  <cp:lastModifiedBy>Елена Станиславовна Боярова</cp:lastModifiedBy>
  <cp:revision>6</cp:revision>
  <dcterms:created xsi:type="dcterms:W3CDTF">2022-05-12T09:04:43Z</dcterms:created>
  <dcterms:modified xsi:type="dcterms:W3CDTF">2022-05-13T07:16:12Z</dcterms:modified>
</cp:coreProperties>
</file>