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1" r:id="rId4"/>
    <p:sldId id="274" r:id="rId5"/>
    <p:sldId id="283" r:id="rId6"/>
    <p:sldId id="284" r:id="rId7"/>
    <p:sldId id="285" r:id="rId8"/>
    <p:sldId id="287" r:id="rId9"/>
    <p:sldId id="282" r:id="rId10"/>
    <p:sldId id="293" r:id="rId11"/>
    <p:sldId id="289" r:id="rId12"/>
    <p:sldId id="291" r:id="rId13"/>
    <p:sldId id="292" r:id="rId14"/>
    <p:sldId id="304" r:id="rId15"/>
    <p:sldId id="299" r:id="rId16"/>
    <p:sldId id="300" r:id="rId17"/>
    <p:sldId id="302" r:id="rId18"/>
    <p:sldId id="301" r:id="rId19"/>
    <p:sldId id="295" r:id="rId20"/>
    <p:sldId id="296" r:id="rId21"/>
    <p:sldId id="297" r:id="rId22"/>
    <p:sldId id="303" r:id="rId23"/>
    <p:sldId id="288" r:id="rId24"/>
    <p:sldId id="294" r:id="rId25"/>
    <p:sldId id="290" r:id="rId26"/>
    <p:sldId id="305" r:id="rId27"/>
    <p:sldId id="298" r:id="rId28"/>
    <p:sldId id="307" r:id="rId29"/>
    <p:sldId id="286" r:id="rId30"/>
    <p:sldId id="308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1" u="none" strike="noStrike" kern="1200" spc="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ru-RU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Предупреждение и коррекция </a:t>
            </a:r>
            <a:r>
              <a:rPr lang="ru-RU" sz="32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самоповреждающего</a:t>
            </a:r>
            <a:r>
              <a:rPr lang="ru-RU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суицидального поведения</a:t>
            </a:r>
          </a:p>
        </c:rich>
      </c:tx>
      <c:layout>
        <c:manualLayout>
          <c:xMode val="edge"/>
          <c:yMode val="edge"/>
          <c:x val="0.17269900362596663"/>
          <c:y val="4.759887353492647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1" u="none" strike="noStrike" kern="1200" spc="0" baseline="0">
              <a:solidFill>
                <a:srgbClr val="C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5525604321535794E-2"/>
          <c:y val="0.33511221053794632"/>
          <c:w val="0.86641350698957431"/>
          <c:h val="0.571905332737841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1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Услуги</c:v>
                </c:pt>
                <c:pt idx="1">
                  <c:v>Кол-во человек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250</c:v>
                </c:pt>
                <c:pt idx="1">
                  <c:v>1918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A5-4EEF-8EF3-266D157A65D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1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Услуги</c:v>
                </c:pt>
                <c:pt idx="1">
                  <c:v>Кол-во человек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336</c:v>
                </c:pt>
                <c:pt idx="1">
                  <c:v>1566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A5-4EEF-8EF3-266D157A65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6826112"/>
        <c:axId val="116827648"/>
      </c:barChart>
      <c:catAx>
        <c:axId val="11682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1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6827648"/>
        <c:crosses val="autoZero"/>
        <c:auto val="1"/>
        <c:lblAlgn val="ctr"/>
        <c:lblOffset val="100"/>
        <c:noMultiLvlLbl val="0"/>
      </c:catAx>
      <c:valAx>
        <c:axId val="116827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682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35864088342820288"/>
          <c:y val="0.30674796296391033"/>
          <c:w val="0.21383833290817186"/>
          <c:h val="8.12194371502469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5400" b="0" i="0" u="none" strike="noStrike" kern="1200" cap="all" spc="0" baseline="0" dirty="0">
                <a:blipFill>
                  <a:blip xmlns:r="http://schemas.openxmlformats.org/officeDocument/2006/relationships"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pPr>
            <a:r>
              <a:rPr lang="ru-RU" sz="3200" b="1" i="1" u="none" strike="noStrike" kern="1200" spc="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Организация профилактической работы</a:t>
            </a:r>
          </a:p>
        </c:rich>
      </c:tx>
      <c:layout>
        <c:manualLayout>
          <c:xMode val="edge"/>
          <c:yMode val="edge"/>
          <c:x val="0.12929411854958112"/>
          <c:y val="2.89168399404619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5400" b="0" i="0" u="none" strike="noStrike" kern="1200" cap="all" spc="0" baseline="0" dirty="0">
              <a:blipFill>
                <a:blip xmlns:r="http://schemas.openxmlformats.org/officeDocument/2006/relationships"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tile tx="6350" ty="-127000" sx="65000" sy="64000" flip="none" algn="tl"/>
              </a:blip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3918979961638559"/>
          <c:y val="0.27700099800399203"/>
          <c:w val="0.67511410824454232"/>
          <c:h val="0.6099614105123086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индивидуальные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1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Услуги 2021</c:v>
                </c:pt>
                <c:pt idx="1">
                  <c:v>Кол-во человек 2021</c:v>
                </c:pt>
                <c:pt idx="2">
                  <c:v>Услуги 2020</c:v>
                </c:pt>
                <c:pt idx="3">
                  <c:v>Кол-во человек 2020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286</c:v>
                </c:pt>
                <c:pt idx="1">
                  <c:v>221</c:v>
                </c:pt>
                <c:pt idx="2">
                  <c:v>184</c:v>
                </c:pt>
                <c:pt idx="3">
                  <c:v>211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A5-4EEF-8EF3-266D157A65D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групповые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1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Услуги 2021</c:v>
                </c:pt>
                <c:pt idx="1">
                  <c:v>Кол-во человек 2021</c:v>
                </c:pt>
                <c:pt idx="2">
                  <c:v>Услуги 2020</c:v>
                </c:pt>
                <c:pt idx="3">
                  <c:v>Кол-во человек 2020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50</c:v>
                </c:pt>
                <c:pt idx="1">
                  <c:v>1345</c:v>
                </c:pt>
                <c:pt idx="2">
                  <c:v>66</c:v>
                </c:pt>
                <c:pt idx="3">
                  <c:v>1707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A5-4EEF-8EF3-266D157A65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16948352"/>
        <c:axId val="116954240"/>
      </c:barChart>
      <c:catAx>
        <c:axId val="116948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300" b="1" i="1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6954240"/>
        <c:crosses val="autoZero"/>
        <c:auto val="1"/>
        <c:lblAlgn val="ctr"/>
        <c:lblOffset val="100"/>
        <c:noMultiLvlLbl val="0"/>
      </c:catAx>
      <c:valAx>
        <c:axId val="1169542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6948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21641734264177101"/>
          <c:y val="0.14699944690032105"/>
          <c:w val="0.44122114617521163"/>
          <c:h val="7.50281317940160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9C51-4392-4CF6-9C89-93A2B4F73004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176E0B0A-6DAD-4227-B862-48628AC50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322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9C51-4392-4CF6-9C89-93A2B4F73004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0B0A-6DAD-4227-B862-48628AC50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553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9C51-4392-4CF6-9C89-93A2B4F73004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0B0A-6DAD-4227-B862-48628AC50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214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9C51-4392-4CF6-9C89-93A2B4F73004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0B0A-6DAD-4227-B862-48628AC50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406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D2689C51-4392-4CF6-9C89-93A2B4F73004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176E0B0A-6DAD-4227-B862-48628AC50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552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9C51-4392-4CF6-9C89-93A2B4F73004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0B0A-6DAD-4227-B862-48628AC50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82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9C51-4392-4CF6-9C89-93A2B4F73004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0B0A-6DAD-4227-B862-48628AC50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100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9C51-4392-4CF6-9C89-93A2B4F73004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0B0A-6DAD-4227-B862-48628AC50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342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9C51-4392-4CF6-9C89-93A2B4F73004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0B0A-6DAD-4227-B862-48628AC50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078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9C51-4392-4CF6-9C89-93A2B4F73004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0B0A-6DAD-4227-B862-48628AC50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86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9C51-4392-4CF6-9C89-93A2B4F73004}" type="datetimeFigureOut">
              <a:rPr lang="ru-RU" smtClean="0"/>
              <a:t>16.02.2022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0B0A-6DAD-4227-B862-48628AC50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990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D2689C51-4392-4CF6-9C89-93A2B4F73004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176E0B0A-6DAD-4227-B862-48628AC50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947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A901AD-E95C-4B98-8B31-8699B9151B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6488" y="1103039"/>
            <a:ext cx="9966960" cy="3035808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«Опыт работы службы практической психологии ТМР на уровне первичной профилактики суицидальног</a:t>
            </a:r>
            <a:r>
              <a:rPr lang="ru-RU" sz="3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поведения</a:t>
            </a:r>
            <a:r>
              <a:rPr lang="ru-RU" sz="3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6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3A222FE-C3FE-497F-AF3D-9963C123A4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5568" y="4834890"/>
            <a:ext cx="7891272" cy="1069848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Петрова Светлана Александровна, </a:t>
            </a:r>
          </a:p>
          <a:p>
            <a:r>
              <a:rPr lang="ru-RU" dirty="0">
                <a:solidFill>
                  <a:srgbClr val="FF0000"/>
                </a:solidFill>
              </a:rPr>
              <a:t>педагог-психолог МУ Центр «Стимул»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30E77B-DAD1-4DBD-8015-8CB78F3B81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91" r="47606" b="28108"/>
          <a:stretch/>
        </p:blipFill>
        <p:spPr bwMode="auto">
          <a:xfrm>
            <a:off x="263842" y="0"/>
            <a:ext cx="2443492" cy="14599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3714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B571D9-A747-4B84-B1E1-6DDC7263F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405079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solidFill>
                  <a:srgbClr val="C00000"/>
                </a:solidFill>
              </a:rPr>
              <a:t>Таблица факторов риска развития кризисных состояний</a:t>
            </a:r>
            <a:br>
              <a:rPr lang="ru-RU" sz="4000" dirty="0">
                <a:solidFill>
                  <a:srgbClr val="C00000"/>
                </a:solidFill>
              </a:rPr>
            </a:br>
            <a:r>
              <a:rPr lang="ru-RU" sz="4000" dirty="0">
                <a:solidFill>
                  <a:srgbClr val="C00000"/>
                </a:solidFill>
              </a:rPr>
              <a:t>и наличия суицидальных знаков у обучающихся 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A5AB7E-0449-48F1-BA80-28F00F9D9A9C}"/>
              </a:ext>
            </a:extLst>
          </p:cNvPr>
          <p:cNvSpPr txBox="1"/>
          <p:nvPr/>
        </p:nvSpPr>
        <p:spPr>
          <a:xfrm>
            <a:off x="1063752" y="4389120"/>
            <a:ext cx="7419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заполняется классными руководителями</a:t>
            </a:r>
          </a:p>
        </p:txBody>
      </p:sp>
    </p:spTree>
    <p:extLst>
      <p:ext uri="{BB962C8B-B14F-4D97-AF65-F5344CB8AC3E}">
        <p14:creationId xmlns:p14="http://schemas.microsoft.com/office/powerpoint/2010/main" val="262344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C41C14F3-75F6-4090-A251-C378C62152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3422652"/>
              </p:ext>
            </p:extLst>
          </p:nvPr>
        </p:nvGraphicFramePr>
        <p:xfrm>
          <a:off x="775335" y="466143"/>
          <a:ext cx="11157585" cy="6040900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1096563">
                  <a:extLst>
                    <a:ext uri="{9D8B030D-6E8A-4147-A177-3AD203B41FA5}">
                      <a16:colId xmlns:a16="http://schemas.microsoft.com/office/drawing/2014/main" val="3396161632"/>
                    </a:ext>
                  </a:extLst>
                </a:gridCol>
                <a:gridCol w="647860">
                  <a:extLst>
                    <a:ext uri="{9D8B030D-6E8A-4147-A177-3AD203B41FA5}">
                      <a16:colId xmlns:a16="http://schemas.microsoft.com/office/drawing/2014/main" val="3416416264"/>
                    </a:ext>
                  </a:extLst>
                </a:gridCol>
                <a:gridCol w="8601632">
                  <a:extLst>
                    <a:ext uri="{9D8B030D-6E8A-4147-A177-3AD203B41FA5}">
                      <a16:colId xmlns:a16="http://schemas.microsoft.com/office/drawing/2014/main" val="1599043255"/>
                    </a:ext>
                  </a:extLst>
                </a:gridCol>
                <a:gridCol w="811530">
                  <a:extLst>
                    <a:ext uri="{9D8B030D-6E8A-4147-A177-3AD203B41FA5}">
                      <a16:colId xmlns:a16="http://schemas.microsoft.com/office/drawing/2014/main" val="767682800"/>
                    </a:ext>
                  </a:extLst>
                </a:gridCol>
              </a:tblGrid>
              <a:tr h="2458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</a:rPr>
                        <a:t>№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spc="-20" dirty="0">
                          <a:effectLst/>
                        </a:rPr>
                        <a:t>Факторы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397311"/>
                  </a:ext>
                </a:extLst>
              </a:tr>
              <a:tr h="583757">
                <a:tc rowSpan="8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dirty="0">
                          <a:effectLst/>
                        </a:rPr>
                        <a:t>Факторы социальной ситуации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1.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spc="-25">
                          <a:effectLst/>
                        </a:rPr>
                        <a:t>Изменение места учебы </a:t>
                      </a:r>
                      <a:r>
                        <a:rPr lang="ru-RU" sz="2400">
                          <a:effectLst/>
                        </a:rPr>
                        <a:t>в течение учебного года или смена двух или более школ за весь период обучения 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4663810"/>
                  </a:ext>
                </a:extLst>
              </a:tr>
              <a:tr h="5024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2.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spc="-25">
                          <a:effectLst/>
                        </a:rPr>
                        <a:t>Недавняя перемена места жительства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6698216"/>
                  </a:ext>
                </a:extLst>
              </a:tr>
              <a:tr h="4554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3.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spc="-30" dirty="0">
                          <a:effectLst/>
                        </a:rPr>
                        <a:t>Стойкое отвержение сверстниками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0050313"/>
                  </a:ext>
                </a:extLst>
              </a:tr>
              <a:tr h="452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4.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spc="-25">
                          <a:effectLst/>
                        </a:rPr>
                        <a:t>Разрыв отношений с близким другом, парнем / </a:t>
                      </a:r>
                      <a:r>
                        <a:rPr lang="ru-RU" sz="2400" spc="-35">
                          <a:effectLst/>
                        </a:rPr>
                        <a:t>девушкой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8355580"/>
                  </a:ext>
                </a:extLst>
              </a:tr>
              <a:tr h="5043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5.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spc="-25" dirty="0">
                          <a:effectLst/>
                        </a:rPr>
                        <a:t>Неприятности с законом, унижение, физическое или сексуальное насилие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4654394"/>
                  </a:ext>
                </a:extLst>
              </a:tr>
              <a:tr h="5043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6.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spc="-25" dirty="0">
                          <a:effectLst/>
                        </a:rPr>
                        <a:t>Негативная стигматизация со стороны окружающих (позорные клички, прозвища)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7084561"/>
                  </a:ext>
                </a:extLst>
              </a:tr>
              <a:tr h="5043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7.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spc="-25" dirty="0">
                          <a:effectLst/>
                        </a:rPr>
                        <a:t>Чувство стыда, связанное с нежелательной беременностью, раскрытием факта мастурбации или гомосексуальных контактов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5874258"/>
                  </a:ext>
                </a:extLst>
              </a:tr>
              <a:tr h="453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8.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spc="-25" dirty="0">
                          <a:effectLst/>
                        </a:rPr>
                        <a:t>Неудачные попытки стать лидером или удержать позицию лидера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400" dirty="0">
                          <a:effectLst/>
                        </a:rPr>
                        <a:t> </a:t>
                      </a:r>
                      <a:endParaRPr lang="ru-RU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69991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899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C41C14F3-75F6-4090-A251-C378C62152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6195441"/>
              </p:ext>
            </p:extLst>
          </p:nvPr>
        </p:nvGraphicFramePr>
        <p:xfrm>
          <a:off x="895349" y="605790"/>
          <a:ext cx="10648951" cy="6145473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1045753">
                  <a:extLst>
                    <a:ext uri="{9D8B030D-6E8A-4147-A177-3AD203B41FA5}">
                      <a16:colId xmlns:a16="http://schemas.microsoft.com/office/drawing/2014/main" val="3396161632"/>
                    </a:ext>
                  </a:extLst>
                </a:gridCol>
                <a:gridCol w="506010">
                  <a:extLst>
                    <a:ext uri="{9D8B030D-6E8A-4147-A177-3AD203B41FA5}">
                      <a16:colId xmlns:a16="http://schemas.microsoft.com/office/drawing/2014/main" val="3416416264"/>
                    </a:ext>
                  </a:extLst>
                </a:gridCol>
                <a:gridCol w="8342664">
                  <a:extLst>
                    <a:ext uri="{9D8B030D-6E8A-4147-A177-3AD203B41FA5}">
                      <a16:colId xmlns:a16="http://schemas.microsoft.com/office/drawing/2014/main" val="1599043255"/>
                    </a:ext>
                  </a:extLst>
                </a:gridCol>
                <a:gridCol w="754524">
                  <a:extLst>
                    <a:ext uri="{9D8B030D-6E8A-4147-A177-3AD203B41FA5}">
                      <a16:colId xmlns:a16="http://schemas.microsoft.com/office/drawing/2014/main" val="767682800"/>
                    </a:ext>
                  </a:extLst>
                </a:gridCol>
              </a:tblGrid>
              <a:tr h="742701">
                <a:tc rowSpan="10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dirty="0">
                          <a:effectLst/>
                        </a:rPr>
                        <a:t>Факторы семейной ситуации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</a:rPr>
                        <a:t>1.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spc="-30" dirty="0">
                          <a:effectLst/>
                        </a:rPr>
                        <a:t>Резкое снижение социального или материального статуса родителей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400" dirty="0">
                          <a:effectLst/>
                        </a:rPr>
                        <a:t> </a:t>
                      </a:r>
                      <a:endParaRPr lang="ru-RU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84294"/>
                  </a:ext>
                </a:extLst>
              </a:tr>
              <a:tr h="7427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</a:rPr>
                        <a:t>2.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spc="-25">
                          <a:effectLst/>
                        </a:rPr>
                        <a:t>Тяжелое заболевание близких родственников или самого ребенка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3297780"/>
                  </a:ext>
                </a:extLst>
              </a:tr>
              <a:tr h="5289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</a:rPr>
                        <a:t>3.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spc="-25">
                          <a:effectLst/>
                        </a:rPr>
                        <a:t>Распад семейного очага (развод, измены, сожительство)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1318708"/>
                  </a:ext>
                </a:extLst>
              </a:tr>
              <a:tr h="754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</a:rPr>
                        <a:t>4.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spc="-25">
                          <a:effectLst/>
                        </a:rPr>
                        <a:t>Хронические конфликты между супругами, враждебность между членами семьи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215995"/>
                  </a:ext>
                </a:extLst>
              </a:tr>
              <a:tr h="3617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</a:rPr>
                        <a:t>5.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spc="-30">
                          <a:effectLst/>
                        </a:rPr>
                        <a:t>Неполная семья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7581702"/>
                  </a:ext>
                </a:extLst>
              </a:tr>
              <a:tr h="11236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</a:rPr>
                        <a:t>6.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spc="-25">
                          <a:effectLst/>
                        </a:rPr>
                        <a:t>Высокий уровень требований и санкций в отношении ребенка наряду с отсутствием эмоциональной поддержки со стороны родителей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5524741"/>
                  </a:ext>
                </a:extLst>
              </a:tr>
              <a:tr h="5289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</a:rPr>
                        <a:t>7.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09270" algn="l"/>
                        </a:tabLst>
                      </a:pPr>
                      <a:r>
                        <a:rPr lang="ru-RU" sz="2400" spc="-25">
                          <a:effectLst/>
                        </a:rPr>
                        <a:t>Алкоголизм или наркомания родителей, асоциальная семья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5980386"/>
                  </a:ext>
                </a:extLst>
              </a:tr>
              <a:tr h="3617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8.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09270" algn="l"/>
                        </a:tabLst>
                      </a:pPr>
                      <a:r>
                        <a:rPr lang="ru-RU" sz="2400" spc="-25" dirty="0">
                          <a:effectLst/>
                        </a:rPr>
                        <a:t>Недавняя смерть близкого родственника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9905258"/>
                  </a:ext>
                </a:extLst>
              </a:tr>
              <a:tr h="3617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</a:rPr>
                        <a:t>9.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09270" algn="l"/>
                        </a:tabLst>
                      </a:pPr>
                      <a:r>
                        <a:rPr lang="ru-RU" sz="2400" spc="-25">
                          <a:effectLst/>
                        </a:rPr>
                        <a:t>Наличие в семье психически больных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9150706"/>
                  </a:ext>
                </a:extLst>
              </a:tr>
              <a:tr h="3617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</a:rPr>
                        <a:t>10.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09270" algn="l"/>
                        </a:tabLst>
                      </a:pPr>
                      <a:r>
                        <a:rPr lang="ru-RU" sz="2400" spc="-25" dirty="0">
                          <a:effectLst/>
                        </a:rPr>
                        <a:t>Суициды родственников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400" dirty="0">
                          <a:effectLst/>
                        </a:rPr>
                        <a:t> </a:t>
                      </a:r>
                      <a:endParaRPr lang="ru-RU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49697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047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C41C14F3-75F6-4090-A251-C378C62152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0921754"/>
              </p:ext>
            </p:extLst>
          </p:nvPr>
        </p:nvGraphicFramePr>
        <p:xfrm>
          <a:off x="133350" y="267747"/>
          <a:ext cx="11925299" cy="6552749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585592">
                  <a:extLst>
                    <a:ext uri="{9D8B030D-6E8A-4147-A177-3AD203B41FA5}">
                      <a16:colId xmlns:a16="http://schemas.microsoft.com/office/drawing/2014/main" val="3396161632"/>
                    </a:ext>
                  </a:extLst>
                </a:gridCol>
                <a:gridCol w="497817">
                  <a:extLst>
                    <a:ext uri="{9D8B030D-6E8A-4147-A177-3AD203B41FA5}">
                      <a16:colId xmlns:a16="http://schemas.microsoft.com/office/drawing/2014/main" val="3416416264"/>
                    </a:ext>
                  </a:extLst>
                </a:gridCol>
                <a:gridCol w="10331351">
                  <a:extLst>
                    <a:ext uri="{9D8B030D-6E8A-4147-A177-3AD203B41FA5}">
                      <a16:colId xmlns:a16="http://schemas.microsoft.com/office/drawing/2014/main" val="1599043255"/>
                    </a:ext>
                  </a:extLst>
                </a:gridCol>
                <a:gridCol w="510539">
                  <a:extLst>
                    <a:ext uri="{9D8B030D-6E8A-4147-A177-3AD203B41FA5}">
                      <a16:colId xmlns:a16="http://schemas.microsoft.com/office/drawing/2014/main" val="767682800"/>
                    </a:ext>
                  </a:extLst>
                </a:gridCol>
              </a:tblGrid>
              <a:tr h="308435">
                <a:tc rowSpan="18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dirty="0">
                          <a:effectLst/>
                        </a:rPr>
                        <a:t>Суицидальные знаки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1.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09270" algn="l"/>
                        </a:tabLst>
                      </a:pPr>
                      <a:r>
                        <a:rPr lang="ru-RU" sz="2000" spc="-25" dirty="0">
                          <a:effectLst/>
                        </a:rPr>
                        <a:t>Стремление к изоляции, уединению, подавленность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3617206"/>
                  </a:ext>
                </a:extLst>
              </a:tr>
              <a:tr h="3084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2.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09270" algn="l"/>
                        </a:tabLst>
                      </a:pPr>
                      <a:r>
                        <a:rPr lang="ru-RU" sz="2000" spc="-25" dirty="0">
                          <a:effectLst/>
                        </a:rPr>
                        <a:t>Возбуждение, гиперактивность, нетерпеливость, озлобленность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0222066"/>
                  </a:ext>
                </a:extLst>
              </a:tr>
              <a:tr h="3084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3.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09270" algn="l"/>
                        </a:tabLst>
                      </a:pPr>
                      <a:r>
                        <a:rPr lang="ru-RU" sz="2000" spc="-25" dirty="0">
                          <a:effectLst/>
                        </a:rPr>
                        <a:t>Потеря интереса к увлечениям, спорту, развлечениям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112291"/>
                  </a:ext>
                </a:extLst>
              </a:tr>
              <a:tr h="3084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4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09270" algn="l"/>
                        </a:tabLst>
                      </a:pPr>
                      <a:r>
                        <a:rPr lang="ru-RU" sz="2000" spc="-25" dirty="0">
                          <a:effectLst/>
                        </a:rPr>
                        <a:t>Нерегулярный прием пищи - потеря аппетита и веса, или обжорство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6455560"/>
                  </a:ext>
                </a:extLst>
              </a:tr>
              <a:tr h="3084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5.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09270" algn="l"/>
                        </a:tabLst>
                      </a:pPr>
                      <a:r>
                        <a:rPr lang="ru-RU" sz="2000" spc="-25" dirty="0">
                          <a:effectLst/>
                        </a:rPr>
                        <a:t>Нарушение режима сна - бессонница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4098217"/>
                  </a:ext>
                </a:extLst>
              </a:tr>
              <a:tr h="3084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6.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09270" algn="l"/>
                        </a:tabLst>
                      </a:pPr>
                      <a:r>
                        <a:rPr lang="ru-RU" sz="2000" spc="-25">
                          <a:effectLst/>
                        </a:rPr>
                        <a:t>Резкое изменение в соблюдении правил личной гигиены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181198"/>
                  </a:ext>
                </a:extLst>
              </a:tr>
              <a:tr h="3084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7.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09270" algn="l"/>
                        </a:tabLst>
                      </a:pPr>
                      <a:r>
                        <a:rPr lang="ru-RU" sz="2000" spc="-25">
                          <a:effectLst/>
                        </a:rPr>
                        <a:t>Резкое изменение стиля поведения и способов общения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6758143"/>
                  </a:ext>
                </a:extLst>
              </a:tr>
              <a:tr h="3084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8.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09270" algn="l"/>
                        </a:tabLst>
                      </a:pPr>
                      <a:r>
                        <a:rPr lang="ru-RU" sz="2000">
                          <a:effectLst/>
                        </a:rPr>
                        <a:t>Стремление к рискованным действиям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1237947"/>
                  </a:ext>
                </a:extLst>
              </a:tr>
              <a:tr h="3084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9.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09270" algn="l"/>
                        </a:tabLst>
                      </a:pPr>
                      <a:r>
                        <a:rPr lang="ru-RU" sz="2000">
                          <a:effectLst/>
                        </a:rPr>
                        <a:t>Частые случаи травматизма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1047127"/>
                  </a:ext>
                </a:extLst>
              </a:tr>
              <a:tr h="3084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10.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09270" algn="l"/>
                        </a:tabLst>
                      </a:pPr>
                      <a:r>
                        <a:rPr lang="ru-RU" sz="2000">
                          <a:effectLst/>
                        </a:rPr>
                        <a:t>Употребление наркотиков, алкоголя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3504380"/>
                  </a:ext>
                </a:extLst>
              </a:tr>
              <a:tr h="3084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11.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09270" algn="l"/>
                        </a:tabLst>
                      </a:pPr>
                      <a:r>
                        <a:rPr lang="ru-RU" sz="2000">
                          <a:effectLst/>
                        </a:rPr>
                        <a:t>Интерес к литературе, музыке, связанной с темой смерти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7564787"/>
                  </a:ext>
                </a:extLst>
              </a:tr>
              <a:tr h="3084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12.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09270" algn="l"/>
                        </a:tabLst>
                      </a:pPr>
                      <a:r>
                        <a:rPr lang="ru-RU" sz="2000">
                          <a:effectLst/>
                        </a:rPr>
                        <a:t>Изображение темы смерти в собственной творческой продукции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5054195"/>
                  </a:ext>
                </a:extLst>
              </a:tr>
              <a:tr h="6071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13.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509270" algn="l"/>
                        </a:tabLst>
                      </a:pPr>
                      <a:r>
                        <a:rPr lang="ru-RU" sz="2000" dirty="0">
                          <a:effectLst/>
                        </a:rPr>
                        <a:t>Прямые или косвенные высказывания о возможности суицидальных действий (жизнь надоела, скорее бы все закончилось, вам без меня будет лучше и т.п.)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0786573"/>
                  </a:ext>
                </a:extLst>
              </a:tr>
              <a:tr h="3824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14.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509270" algn="l"/>
                        </a:tabLst>
                      </a:pPr>
                      <a:r>
                        <a:rPr lang="ru-RU" sz="2000" dirty="0">
                          <a:effectLst/>
                        </a:rPr>
                        <a:t>Символическое прощание обучающегося с ближайшим окружением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7406375"/>
                  </a:ext>
                </a:extLst>
              </a:tr>
              <a:tr h="6071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15.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509270" algn="l"/>
                        </a:tabLst>
                      </a:pPr>
                      <a:r>
                        <a:rPr lang="ru-RU" sz="2000" dirty="0">
                          <a:effectLst/>
                        </a:rPr>
                        <a:t>Смена аватара или ник - имени в социальных сетях интернета с нейтрального или позитивного на негативное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1073716"/>
                  </a:ext>
                </a:extLst>
              </a:tr>
              <a:tr h="3852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16.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509270" algn="l"/>
                        </a:tabLst>
                      </a:pPr>
                      <a:r>
                        <a:rPr lang="ru-RU" sz="2000" dirty="0">
                          <a:effectLst/>
                        </a:rPr>
                        <a:t>Интерес, проявляющийся косвенно или прямо к возмож­ным средствам самоубийства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7472999"/>
                  </a:ext>
                </a:extLst>
              </a:tr>
              <a:tr h="3084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17.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09270" algn="l"/>
                        </a:tabLst>
                      </a:pPr>
                      <a:r>
                        <a:rPr lang="ru-RU" sz="2000">
                          <a:effectLst/>
                        </a:rPr>
                        <a:t>Перфекционистские установки подростка, обуславливающие страх неудачи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6519293"/>
                  </a:ext>
                </a:extLst>
              </a:tr>
              <a:tr h="3084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18.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09270" algn="l"/>
                        </a:tabLst>
                      </a:pPr>
                      <a:r>
                        <a:rPr lang="ru-RU" sz="2000" dirty="0">
                          <a:effectLst/>
                        </a:rPr>
                        <a:t>Суицидальные попытки в прошлом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23016" marR="230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7260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022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FBDA4-48EE-41AA-9A6E-61D231E62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Диагностическое направление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0211F7-6E43-4F61-915F-58CE8E34B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2807208"/>
            <a:ext cx="10058400" cy="295351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шкала </a:t>
            </a:r>
            <a:r>
              <a:rPr lang="ru-RU" sz="2800" dirty="0"/>
              <a:t>базовых убеждений</a:t>
            </a:r>
          </a:p>
          <a:p>
            <a:r>
              <a:rPr lang="ru-RU" sz="2800" dirty="0" err="1" smtClean="0"/>
              <a:t>нестандартизированное</a:t>
            </a:r>
            <a:r>
              <a:rPr lang="ru-RU" sz="2800" dirty="0" smtClean="0"/>
              <a:t> </a:t>
            </a:r>
            <a:r>
              <a:rPr lang="ru-RU" sz="2800" dirty="0"/>
              <a:t>интервью</a:t>
            </a:r>
          </a:p>
          <a:p>
            <a:r>
              <a:rPr lang="ru-RU" sz="2800" dirty="0" smtClean="0"/>
              <a:t>карта </a:t>
            </a:r>
            <a:r>
              <a:rPr lang="ru-RU" sz="2800" dirty="0"/>
              <a:t>риска суицида</a:t>
            </a:r>
          </a:p>
        </p:txBody>
      </p:sp>
    </p:spTree>
    <p:extLst>
      <p:ext uri="{BB962C8B-B14F-4D97-AF65-F5344CB8AC3E}">
        <p14:creationId xmlns:p14="http://schemas.microsoft.com/office/powerpoint/2010/main" val="110269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781C8B-C021-4FAB-B103-CB0B413CF3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19" t="28834" r="22656" b="23167"/>
          <a:stretch/>
        </p:blipFill>
        <p:spPr>
          <a:xfrm>
            <a:off x="445769" y="205740"/>
            <a:ext cx="11570220" cy="545211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17F7C90-18FE-4BE7-AB9E-74FC0C73B6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43" t="29534" r="20220" b="58700"/>
          <a:stretch/>
        </p:blipFill>
        <p:spPr>
          <a:xfrm>
            <a:off x="251459" y="5452110"/>
            <a:ext cx="1176453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69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F0621A-1285-47DD-97C6-3AD20C59AB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43" t="41973" r="20220" b="12000"/>
          <a:stretch/>
        </p:blipFill>
        <p:spPr>
          <a:xfrm>
            <a:off x="167426" y="193183"/>
            <a:ext cx="11552349" cy="599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86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A281D53-B711-4005-81F7-3AD0E19081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94" t="32834" r="20781" b="21500"/>
          <a:stretch/>
        </p:blipFill>
        <p:spPr>
          <a:xfrm>
            <a:off x="82188" y="476519"/>
            <a:ext cx="12060407" cy="532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87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C7E3D8-07C9-4C75-A5F4-3047940ACC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50" t="27834" r="18906" b="11409"/>
          <a:stretch/>
        </p:blipFill>
        <p:spPr>
          <a:xfrm>
            <a:off x="457199" y="216473"/>
            <a:ext cx="10961371" cy="631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09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2AFC59-B62C-402F-80AA-F5CF32FC3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378458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C00000"/>
                </a:solidFill>
              </a:rPr>
              <a:t>Методика «Карта риска суицида»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alinga" panose="020B0502040204020203" pitchFamily="34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alinga" panose="020B0502040204020203" pitchFamily="34" charset="0"/>
              </a:rPr>
            </a:b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1B56FB9D-88E6-4558-BB6C-E5F528444D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8151377"/>
              </p:ext>
            </p:extLst>
          </p:nvPr>
        </p:nvGraphicFramePr>
        <p:xfrm>
          <a:off x="702540" y="2019514"/>
          <a:ext cx="10786920" cy="385271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3977640">
                  <a:extLst>
                    <a:ext uri="{9D8B030D-6E8A-4147-A177-3AD203B41FA5}">
                      <a16:colId xmlns:a16="http://schemas.microsoft.com/office/drawing/2014/main" val="1244755472"/>
                    </a:ext>
                  </a:extLst>
                </a:gridCol>
                <a:gridCol w="2583180">
                  <a:extLst>
                    <a:ext uri="{9D8B030D-6E8A-4147-A177-3AD203B41FA5}">
                      <a16:colId xmlns:a16="http://schemas.microsoft.com/office/drawing/2014/main" val="3122333401"/>
                    </a:ext>
                  </a:extLst>
                </a:gridCol>
                <a:gridCol w="1892070">
                  <a:extLst>
                    <a:ext uri="{9D8B030D-6E8A-4147-A177-3AD203B41FA5}">
                      <a16:colId xmlns:a16="http://schemas.microsoft.com/office/drawing/2014/main" val="2007842428"/>
                    </a:ext>
                  </a:extLst>
                </a:gridCol>
                <a:gridCol w="2334030">
                  <a:extLst>
                    <a:ext uri="{9D8B030D-6E8A-4147-A177-3AD203B41FA5}">
                      <a16:colId xmlns:a16="http://schemas.microsoft.com/office/drawing/2014/main" val="3851033514"/>
                    </a:ext>
                  </a:extLst>
                </a:gridCol>
              </a:tblGrid>
              <a:tr h="850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Фактор риска</a:t>
                      </a:r>
                    </a:p>
                  </a:txBody>
                  <a:tcPr marL="58722" marR="587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выявлен</a:t>
                      </a:r>
                    </a:p>
                  </a:txBody>
                  <a:tcPr marL="58722" marR="587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Слабо выражен</a:t>
                      </a:r>
                    </a:p>
                  </a:txBody>
                  <a:tcPr marL="58722" marR="587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Сильно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выражен</a:t>
                      </a:r>
                    </a:p>
                  </a:txBody>
                  <a:tcPr marL="58722" marR="587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4703077"/>
                  </a:ext>
                </a:extLst>
              </a:tr>
              <a:tr h="159364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i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ru-RU" sz="1800" b="1" i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. Биографические данные</a:t>
                      </a:r>
                    </a:p>
                  </a:txBody>
                  <a:tcPr marL="58722" marR="587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800" i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722" marR="587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753777"/>
                  </a:ext>
                </a:extLst>
              </a:tr>
              <a:tr h="32693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1. Ранее имела место попытка суицида</a:t>
                      </a:r>
                    </a:p>
                  </a:txBody>
                  <a:tcPr marL="58722" marR="587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- 0,5</a:t>
                      </a:r>
                    </a:p>
                  </a:txBody>
                  <a:tcPr marL="58722" marR="58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+2</a:t>
                      </a:r>
                    </a:p>
                  </a:txBody>
                  <a:tcPr marL="58722" marR="58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+3</a:t>
                      </a:r>
                    </a:p>
                  </a:txBody>
                  <a:tcPr marL="58722" marR="58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4586152"/>
                  </a:ext>
                </a:extLst>
              </a:tr>
              <a:tr h="326938">
                <a:tc>
                  <a:txBody>
                    <a:bodyPr/>
                    <a:lstStyle/>
                    <a:p>
                      <a:pPr indent="57404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Суицидальные попытка у родственников</a:t>
                      </a:r>
                    </a:p>
                  </a:txBody>
                  <a:tcPr marL="58722" marR="587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740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- 0,5</a:t>
                      </a:r>
                    </a:p>
                  </a:txBody>
                  <a:tcPr marL="58722" marR="58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740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+1</a:t>
                      </a:r>
                    </a:p>
                  </a:txBody>
                  <a:tcPr marL="58722" marR="58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740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+2</a:t>
                      </a:r>
                    </a:p>
                  </a:txBody>
                  <a:tcPr marL="58722" marR="58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8015641"/>
                  </a:ext>
                </a:extLst>
              </a:tr>
              <a:tr h="326938">
                <a:tc>
                  <a:txBody>
                    <a:bodyPr/>
                    <a:lstStyle/>
                    <a:p>
                      <a:pPr indent="57404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Развод или смерть одного из родителей</a:t>
                      </a:r>
                    </a:p>
                  </a:txBody>
                  <a:tcPr marL="58722" marR="587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740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- 0,5</a:t>
                      </a:r>
                    </a:p>
                  </a:txBody>
                  <a:tcPr marL="58722" marR="58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740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+1</a:t>
                      </a:r>
                    </a:p>
                  </a:txBody>
                  <a:tcPr marL="58722" marR="58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740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+2</a:t>
                      </a:r>
                    </a:p>
                  </a:txBody>
                  <a:tcPr marL="58722" marR="58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4506804"/>
                  </a:ext>
                </a:extLst>
              </a:tr>
              <a:tr h="326938">
                <a:tc>
                  <a:txBody>
                    <a:bodyPr/>
                    <a:lstStyle/>
                    <a:p>
                      <a:pPr indent="57404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Недостаток тепла в семье</a:t>
                      </a:r>
                    </a:p>
                  </a:txBody>
                  <a:tcPr marL="58722" marR="587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740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- 0,5</a:t>
                      </a:r>
                    </a:p>
                  </a:txBody>
                  <a:tcPr marL="58722" marR="58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740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+1</a:t>
                      </a:r>
                    </a:p>
                  </a:txBody>
                  <a:tcPr marL="58722" marR="58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740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+2</a:t>
                      </a:r>
                    </a:p>
                  </a:txBody>
                  <a:tcPr marL="58722" marR="58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1425544"/>
                  </a:ext>
                </a:extLst>
              </a:tr>
              <a:tr h="326938">
                <a:tc>
                  <a:txBody>
                    <a:bodyPr/>
                    <a:lstStyle/>
                    <a:p>
                      <a:pPr indent="57404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Полная или частичная безнадзорность</a:t>
                      </a:r>
                    </a:p>
                  </a:txBody>
                  <a:tcPr marL="58722" marR="587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740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- 0,5</a:t>
                      </a:r>
                    </a:p>
                  </a:txBody>
                  <a:tcPr marL="58722" marR="58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740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+ 0,5</a:t>
                      </a:r>
                    </a:p>
                  </a:txBody>
                  <a:tcPr marL="58722" marR="58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740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+1</a:t>
                      </a:r>
                    </a:p>
                  </a:txBody>
                  <a:tcPr marL="58722" marR="58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27291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408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AEC32C-FF5C-4CFE-838A-BD39ED7C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solidFill>
                  <a:srgbClr val="C00000"/>
                </a:solidFill>
              </a:rPr>
              <a:t>Кадровый состав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198BE6-C94A-4AB3-B5E5-AEF1FDEFE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3600" dirty="0"/>
              <a:t>19 ОУ</a:t>
            </a:r>
          </a:p>
          <a:p>
            <a:r>
              <a:rPr lang="ru-RU" sz="3600" dirty="0"/>
              <a:t>7 городских школ</a:t>
            </a:r>
          </a:p>
          <a:p>
            <a:r>
              <a:rPr lang="ru-RU" sz="3600" dirty="0"/>
              <a:t>12 сельских школ</a:t>
            </a:r>
          </a:p>
          <a:p>
            <a:r>
              <a:rPr lang="ru-RU" sz="3600" dirty="0"/>
              <a:t>1 ППМС-Центр</a:t>
            </a:r>
          </a:p>
          <a:p>
            <a:r>
              <a:rPr lang="ru-RU" sz="3600" dirty="0"/>
              <a:t>1 Учреждение дополнительного образования</a:t>
            </a:r>
          </a:p>
          <a:p>
            <a:r>
              <a:rPr lang="ru-RU" sz="3600" dirty="0"/>
              <a:t>13 педагогов-психологов в ОУ</a:t>
            </a:r>
          </a:p>
          <a:p>
            <a:r>
              <a:rPr lang="ru-RU" sz="3600" dirty="0"/>
              <a:t>1 педагог-психолог в УДО</a:t>
            </a:r>
          </a:p>
        </p:txBody>
      </p:sp>
    </p:spTree>
    <p:extLst>
      <p:ext uri="{BB962C8B-B14F-4D97-AF65-F5344CB8AC3E}">
        <p14:creationId xmlns:p14="http://schemas.microsoft.com/office/powerpoint/2010/main" val="111010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C6BA9F18-FF6A-480E-B977-923D2F61D6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2389231"/>
              </p:ext>
            </p:extLst>
          </p:nvPr>
        </p:nvGraphicFramePr>
        <p:xfrm>
          <a:off x="114300" y="0"/>
          <a:ext cx="11750040" cy="660234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8161020">
                  <a:extLst>
                    <a:ext uri="{9D8B030D-6E8A-4147-A177-3AD203B41FA5}">
                      <a16:colId xmlns:a16="http://schemas.microsoft.com/office/drawing/2014/main" val="2385144999"/>
                    </a:ext>
                  </a:extLst>
                </a:gridCol>
                <a:gridCol w="1268730">
                  <a:extLst>
                    <a:ext uri="{9D8B030D-6E8A-4147-A177-3AD203B41FA5}">
                      <a16:colId xmlns:a16="http://schemas.microsoft.com/office/drawing/2014/main" val="1851881901"/>
                    </a:ext>
                  </a:extLst>
                </a:gridCol>
                <a:gridCol w="1291590">
                  <a:extLst>
                    <a:ext uri="{9D8B030D-6E8A-4147-A177-3AD203B41FA5}">
                      <a16:colId xmlns:a16="http://schemas.microsoft.com/office/drawing/2014/main" val="196311616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3905839874"/>
                    </a:ext>
                  </a:extLst>
                </a:gridCol>
              </a:tblGrid>
              <a:tr h="203584">
                <a:tc gridSpan="4">
                  <a:txBody>
                    <a:bodyPr/>
                    <a:lstStyle/>
                    <a:p>
                      <a:pPr indent="5740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II</a:t>
                      </a:r>
                      <a:r>
                        <a:rPr lang="ru-RU" sz="20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Актуальная конфликтная ситуация</a:t>
                      </a:r>
                      <a:endParaRPr lang="ru-RU" sz="20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54152" marR="54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2797931"/>
                  </a:ext>
                </a:extLst>
              </a:tr>
              <a:tr h="203584">
                <a:tc gridSpan="4">
                  <a:txBody>
                    <a:bodyPr/>
                    <a:lstStyle/>
                    <a:p>
                      <a:pPr indent="5740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i="0" dirty="0">
                          <a:effectLst/>
                        </a:rPr>
                        <a:t>А – вид конфликта:</a:t>
                      </a:r>
                      <a:endParaRPr lang="ru-RU" sz="18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54152" marR="54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31233078"/>
                  </a:ext>
                </a:extLst>
              </a:tr>
              <a:tr h="417655">
                <a:tc>
                  <a:txBody>
                    <a:bodyPr/>
                    <a:lstStyle/>
                    <a:p>
                      <a:pPr indent="57404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1. Конфликт с взрослым человеком (педагогом, родителем)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54152" marR="54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740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-0,5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54152" marR="54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740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+ 0,5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54152" marR="54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740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+1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54152" marR="54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352527"/>
                  </a:ext>
                </a:extLst>
              </a:tr>
              <a:tr h="417655">
                <a:tc>
                  <a:txBody>
                    <a:bodyPr/>
                    <a:lstStyle/>
                    <a:p>
                      <a:pPr indent="57404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2. Конфликт со сверстниками, отвержение группой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54152" marR="54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740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- 0,5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54152" marR="54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740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+ 0,5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54152" marR="54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740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+1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54152" marR="54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2047464"/>
                  </a:ext>
                </a:extLst>
              </a:tr>
              <a:tr h="417655">
                <a:tc>
                  <a:txBody>
                    <a:bodyPr/>
                    <a:lstStyle/>
                    <a:p>
                      <a:pPr indent="57404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3. Продолжительный конфликт с близкими людьми, друзьями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54152" marR="54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740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- 0,5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54152" marR="54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740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+ 0,5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54152" marR="54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740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+1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54152" marR="54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947289"/>
                  </a:ext>
                </a:extLst>
              </a:tr>
              <a:tr h="4176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           4. Внутриличностный конфликт, высокая внутренняя напряженность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54152" marR="54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          - 0,5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54152" marR="54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            + 0,5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54152" marR="54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740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+1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54152" marR="54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2202932"/>
                  </a:ext>
                </a:extLst>
              </a:tr>
              <a:tr h="203584">
                <a:tc gridSpan="4">
                  <a:txBody>
                    <a:bodyPr/>
                    <a:lstStyle/>
                    <a:p>
                      <a:pPr indent="5740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</a:rPr>
                        <a:t>Б – поведение в конфликтной ситуации: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54152" marR="54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15525949"/>
                  </a:ext>
                </a:extLst>
              </a:tr>
              <a:tr h="417655">
                <a:tc>
                  <a:txBody>
                    <a:bodyPr/>
                    <a:lstStyle/>
                    <a:p>
                      <a:pPr indent="57404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5. Высказывание с угрозой суицида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54152" marR="54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740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- 0,5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54152" marR="54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740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+2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54152" marR="54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740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+3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54152" marR="54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8066306"/>
                  </a:ext>
                </a:extLst>
              </a:tr>
              <a:tr h="203584">
                <a:tc gridSpan="4">
                  <a:txBody>
                    <a:bodyPr/>
                    <a:lstStyle/>
                    <a:p>
                      <a:pPr indent="5740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</a:rPr>
                        <a:t>В – характер конфликтной ситуации: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54152" marR="54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84909625"/>
                  </a:ext>
                </a:extLst>
              </a:tr>
              <a:tr h="417655">
                <a:tc>
                  <a:txBody>
                    <a:bodyPr/>
                    <a:lstStyle/>
                    <a:p>
                      <a:pPr indent="57404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6. Подобные конфликты имели место ранее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54152" marR="54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740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- 0,5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54152" marR="54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740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+ 0,5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54152" marR="54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740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+1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54152" marR="54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1838827"/>
                  </a:ext>
                </a:extLst>
              </a:tr>
              <a:tr h="4176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           7. Конфликт отягощен неприятностями в других сферах жизни (учеба, здоровье, отвергнутая любовь)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54152" marR="54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           - 0,5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54152" marR="54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740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+ 0,5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54152" marR="54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740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+1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54152" marR="54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875909"/>
                  </a:ext>
                </a:extLst>
              </a:tr>
              <a:tr h="4176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           8. Непредсказуемый исход конфликтной ситуации, ожидание его последствий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54152" marR="54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           - 0,5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54152" marR="54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740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+ 0,5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54152" marR="54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740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+1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54152" marR="54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4941823"/>
                  </a:ext>
                </a:extLst>
              </a:tr>
              <a:tr h="203584">
                <a:tc gridSpan="4">
                  <a:txBody>
                    <a:bodyPr/>
                    <a:lstStyle/>
                    <a:p>
                      <a:pPr indent="5740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</a:rPr>
                        <a:t>Г – эмоциональная окраска конфликтной ситуации: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54152" marR="54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588891579"/>
                  </a:ext>
                </a:extLst>
              </a:tr>
              <a:tr h="417655">
                <a:tc>
                  <a:txBody>
                    <a:bodyPr/>
                    <a:lstStyle/>
                    <a:p>
                      <a:pPr indent="57404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9. Чувство обиды, жалости к себе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54152" marR="54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740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- 0,5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54152" marR="54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740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+1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54152" marR="54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740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+2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54152" marR="54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192847"/>
                  </a:ext>
                </a:extLst>
              </a:tr>
              <a:tr h="41765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buFont typeface="+mj-lt"/>
                        <a:buNone/>
                      </a:pPr>
                      <a:r>
                        <a:rPr lang="ru-RU" sz="1800" dirty="0">
                          <a:effectLst/>
                        </a:rPr>
                        <a:t>          10. Чувство усталости, бессилия, апатия</a:t>
                      </a: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54152" marR="54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  - 0,5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54152" marR="54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740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+1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54152" marR="54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740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+2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54152" marR="54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2907350"/>
                  </a:ext>
                </a:extLst>
              </a:tr>
              <a:tr h="4176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          11. Чувство непреодолимости конфликтной ситуации, безысходности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54152" marR="54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           - 0,5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54152" marR="54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740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+ 0,5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54152" marR="54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740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+2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54152" marR="54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0085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198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BC9B4E1E-F7BD-46C2-BB30-8AE87AD191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4452505"/>
              </p:ext>
            </p:extLst>
          </p:nvPr>
        </p:nvGraphicFramePr>
        <p:xfrm>
          <a:off x="638175" y="354938"/>
          <a:ext cx="10711815" cy="654633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846570">
                  <a:extLst>
                    <a:ext uri="{9D8B030D-6E8A-4147-A177-3AD203B41FA5}">
                      <a16:colId xmlns:a16="http://schemas.microsoft.com/office/drawing/2014/main" val="224805745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969648275"/>
                    </a:ext>
                  </a:extLst>
                </a:gridCol>
                <a:gridCol w="1360170">
                  <a:extLst>
                    <a:ext uri="{9D8B030D-6E8A-4147-A177-3AD203B41FA5}">
                      <a16:colId xmlns:a16="http://schemas.microsoft.com/office/drawing/2014/main" val="2426549397"/>
                    </a:ext>
                  </a:extLst>
                </a:gridCol>
                <a:gridCol w="1190625">
                  <a:extLst>
                    <a:ext uri="{9D8B030D-6E8A-4147-A177-3AD203B41FA5}">
                      <a16:colId xmlns:a16="http://schemas.microsoft.com/office/drawing/2014/main" val="1491966230"/>
                    </a:ext>
                  </a:extLst>
                </a:gridCol>
              </a:tblGrid>
              <a:tr h="427923">
                <a:tc gridSpan="4">
                  <a:txBody>
                    <a:bodyPr/>
                    <a:lstStyle/>
                    <a:p>
                      <a:pPr indent="5740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i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 III</a:t>
                      </a:r>
                      <a:r>
                        <a:rPr lang="ru-RU" sz="2000" b="1" i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. Характеристика личности</a:t>
                      </a:r>
                    </a:p>
                  </a:txBody>
                  <a:tcPr marL="63761" marR="63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14811857"/>
                  </a:ext>
                </a:extLst>
              </a:tr>
              <a:tr h="322198">
                <a:tc gridSpan="4">
                  <a:txBody>
                    <a:bodyPr/>
                    <a:lstStyle/>
                    <a:p>
                      <a:pPr indent="5740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 – волевая сфера личности:</a:t>
                      </a:r>
                    </a:p>
                  </a:txBody>
                  <a:tcPr marL="63761" marR="63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40520842"/>
                  </a:ext>
                </a:extLst>
              </a:tr>
              <a:tr h="33798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1. Самостоятельность, отсутствие зависимости в принятии решения</a:t>
                      </a:r>
                    </a:p>
                  </a:txBody>
                  <a:tcPr marL="63761" marR="63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- 1 </a:t>
                      </a:r>
                    </a:p>
                  </a:txBody>
                  <a:tcPr marL="63761" marR="63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+ 0,5</a:t>
                      </a:r>
                    </a:p>
                  </a:txBody>
                  <a:tcPr marL="63761" marR="63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+1</a:t>
                      </a:r>
                    </a:p>
                  </a:txBody>
                  <a:tcPr marL="63761" marR="63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3203517"/>
                  </a:ext>
                </a:extLst>
              </a:tr>
              <a:tr h="33798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2. Решительность</a:t>
                      </a:r>
                    </a:p>
                  </a:txBody>
                  <a:tcPr marL="63761" marR="63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- 0,5</a:t>
                      </a:r>
                    </a:p>
                  </a:txBody>
                  <a:tcPr marL="63761" marR="63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+ 0,5</a:t>
                      </a:r>
                    </a:p>
                  </a:txBody>
                  <a:tcPr marL="63761" marR="63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+1</a:t>
                      </a:r>
                    </a:p>
                  </a:txBody>
                  <a:tcPr marL="63761" marR="63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5768555"/>
                  </a:ext>
                </a:extLst>
              </a:tr>
              <a:tr h="337986">
                <a:tc>
                  <a:txBody>
                    <a:bodyPr/>
                    <a:lstStyle/>
                    <a:p>
                      <a:pPr indent="57404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Настойчивость</a:t>
                      </a:r>
                    </a:p>
                  </a:txBody>
                  <a:tcPr marL="63761" marR="63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740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- 0,5</a:t>
                      </a:r>
                    </a:p>
                  </a:txBody>
                  <a:tcPr marL="63761" marR="63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740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+ 0,5</a:t>
                      </a:r>
                    </a:p>
                  </a:txBody>
                  <a:tcPr marL="63761" marR="63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740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+1</a:t>
                      </a:r>
                    </a:p>
                  </a:txBody>
                  <a:tcPr marL="63761" marR="63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0752784"/>
                  </a:ext>
                </a:extLst>
              </a:tr>
              <a:tr h="337986">
                <a:tc>
                  <a:txBody>
                    <a:bodyPr/>
                    <a:lstStyle/>
                    <a:p>
                      <a:pPr indent="57404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Сильно выраженное желание достичь своей цели </a:t>
                      </a:r>
                    </a:p>
                  </a:txBody>
                  <a:tcPr marL="63761" marR="63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740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- 1</a:t>
                      </a:r>
                    </a:p>
                  </a:txBody>
                  <a:tcPr marL="63761" marR="63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740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+ 0,5</a:t>
                      </a:r>
                    </a:p>
                  </a:txBody>
                  <a:tcPr marL="63761" marR="63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740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+1</a:t>
                      </a:r>
                    </a:p>
                  </a:txBody>
                  <a:tcPr marL="63761" marR="63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4970293"/>
                  </a:ext>
                </a:extLst>
              </a:tr>
              <a:tr h="322198">
                <a:tc gridSpan="4">
                  <a:txBody>
                    <a:bodyPr/>
                    <a:lstStyle/>
                    <a:p>
                      <a:pPr indent="5740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 – эмоциональная сфера личности:</a:t>
                      </a:r>
                    </a:p>
                  </a:txBody>
                  <a:tcPr marL="63761" marR="63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40627906"/>
                  </a:ext>
                </a:extLst>
              </a:tr>
              <a:tr h="337986">
                <a:tc>
                  <a:txBody>
                    <a:bodyPr/>
                    <a:lstStyle/>
                    <a:p>
                      <a:pPr indent="57404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Болезненное самолюбие, ранимость</a:t>
                      </a:r>
                    </a:p>
                  </a:txBody>
                  <a:tcPr marL="63761" marR="63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740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- 0,5</a:t>
                      </a:r>
                    </a:p>
                  </a:txBody>
                  <a:tcPr marL="63761" marR="63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740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+ 0,5</a:t>
                      </a:r>
                    </a:p>
                  </a:txBody>
                  <a:tcPr marL="63761" marR="63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740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+2</a:t>
                      </a:r>
                    </a:p>
                  </a:txBody>
                  <a:tcPr marL="63761" marR="63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4365453"/>
                  </a:ext>
                </a:extLst>
              </a:tr>
              <a:tr h="337986">
                <a:tc>
                  <a:txBody>
                    <a:bodyPr/>
                    <a:lstStyle/>
                    <a:p>
                      <a:pPr indent="57404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Доверчивость</a:t>
                      </a:r>
                    </a:p>
                  </a:txBody>
                  <a:tcPr marL="63761" marR="63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740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- 0,5</a:t>
                      </a:r>
                    </a:p>
                  </a:txBody>
                  <a:tcPr marL="63761" marR="63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740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+ 0,5</a:t>
                      </a:r>
                    </a:p>
                  </a:txBody>
                  <a:tcPr marL="63761" marR="63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740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+1</a:t>
                      </a:r>
                    </a:p>
                  </a:txBody>
                  <a:tcPr marL="63761" marR="63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8851564"/>
                  </a:ext>
                </a:extLst>
              </a:tr>
              <a:tr h="6611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7. Эмоциональная вязкость («застревание» на своих переживаниях, неумение отвлечься)</a:t>
                      </a:r>
                    </a:p>
                  </a:txBody>
                  <a:tcPr marL="63761" marR="63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- 0,5</a:t>
                      </a:r>
                    </a:p>
                  </a:txBody>
                  <a:tcPr marL="63761" marR="63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+ 1</a:t>
                      </a:r>
                    </a:p>
                  </a:txBody>
                  <a:tcPr marL="63761" marR="63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+2</a:t>
                      </a:r>
                    </a:p>
                  </a:txBody>
                  <a:tcPr marL="63761" marR="63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6353733"/>
                  </a:ext>
                </a:extLst>
              </a:tr>
              <a:tr h="337986">
                <a:tc>
                  <a:txBody>
                    <a:bodyPr/>
                    <a:lstStyle/>
                    <a:p>
                      <a:pPr indent="57404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 Эмоциональная неустойчивость</a:t>
                      </a:r>
                    </a:p>
                  </a:txBody>
                  <a:tcPr marL="63761" marR="63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740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- 0,5</a:t>
                      </a:r>
                    </a:p>
                  </a:txBody>
                  <a:tcPr marL="63761" marR="63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740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+ 2 </a:t>
                      </a:r>
                    </a:p>
                  </a:txBody>
                  <a:tcPr marL="63761" marR="63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740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+3</a:t>
                      </a:r>
                    </a:p>
                  </a:txBody>
                  <a:tcPr marL="63761" marR="63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0169015"/>
                  </a:ext>
                </a:extLst>
              </a:tr>
              <a:tr h="337986">
                <a:tc>
                  <a:txBody>
                    <a:bodyPr/>
                    <a:lstStyle/>
                    <a:p>
                      <a:pPr indent="57404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 Импульсивность</a:t>
                      </a:r>
                    </a:p>
                  </a:txBody>
                  <a:tcPr marL="63761" marR="63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740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- 0,5</a:t>
                      </a:r>
                    </a:p>
                  </a:txBody>
                  <a:tcPr marL="63761" marR="63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740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+ 0,5</a:t>
                      </a:r>
                    </a:p>
                  </a:txBody>
                  <a:tcPr marL="63761" marR="63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740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+2</a:t>
                      </a:r>
                    </a:p>
                  </a:txBody>
                  <a:tcPr marL="63761" marR="63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5472014"/>
                  </a:ext>
                </a:extLst>
              </a:tr>
              <a:tr h="78945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10. Эмоциональная зависимость, потребность в близких эмоциональных контактах</a:t>
                      </a:r>
                    </a:p>
                  </a:txBody>
                  <a:tcPr marL="63761" marR="63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- 0,5</a:t>
                      </a:r>
                    </a:p>
                  </a:txBody>
                  <a:tcPr marL="63761" marR="63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+ 0,5</a:t>
                      </a:r>
                    </a:p>
                  </a:txBody>
                  <a:tcPr marL="63761" marR="63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+2</a:t>
                      </a:r>
                    </a:p>
                  </a:txBody>
                  <a:tcPr marL="63761" marR="63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4187879"/>
                  </a:ext>
                </a:extLst>
              </a:tr>
              <a:tr h="386086">
                <a:tc>
                  <a:txBody>
                    <a:bodyPr/>
                    <a:lstStyle/>
                    <a:p>
                      <a:pPr indent="57404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 Низкая способность к созданию защитных механизмов</a:t>
                      </a:r>
                    </a:p>
                  </a:txBody>
                  <a:tcPr marL="63761" marR="63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740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- 0,5</a:t>
                      </a:r>
                    </a:p>
                  </a:txBody>
                  <a:tcPr marL="63761" marR="63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740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+ 0,5</a:t>
                      </a:r>
                    </a:p>
                  </a:txBody>
                  <a:tcPr marL="63761" marR="63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740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+1,5</a:t>
                      </a:r>
                    </a:p>
                  </a:txBody>
                  <a:tcPr marL="63761" marR="63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7701599"/>
                  </a:ext>
                </a:extLst>
              </a:tr>
              <a:tr h="684458">
                <a:tc>
                  <a:txBody>
                    <a:bodyPr/>
                    <a:lstStyle/>
                    <a:p>
                      <a:pPr indent="57404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 Бескомпромиссность</a:t>
                      </a:r>
                    </a:p>
                  </a:txBody>
                  <a:tcPr marL="63761" marR="63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740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- 0,5</a:t>
                      </a:r>
                    </a:p>
                  </a:txBody>
                  <a:tcPr marL="63761" marR="63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740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+ 0,5</a:t>
                      </a:r>
                    </a:p>
                  </a:txBody>
                  <a:tcPr marL="63761" marR="63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740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+1,5</a:t>
                      </a:r>
                    </a:p>
                  </a:txBody>
                  <a:tcPr marL="63761" marR="63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8196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495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25C316-71E3-491B-B0ED-9E09C0A01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интерпретация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54C7AB-697C-41F6-AB40-895596E67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18415" indent="0" algn="just">
              <a:lnSpc>
                <a:spcPct val="130000"/>
              </a:lnSpc>
              <a:spcAft>
                <a:spcPts val="800"/>
              </a:spcAft>
              <a:buNone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Kalinga" panose="020B0502040204020203" pitchFamily="34" charset="0"/>
              </a:rPr>
              <a:t>Для определения степени выраженности факторов риска у подростков высчитывается алгебраическая сумма и полученный результат соотносится с приве­денной ниже шкалой: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Kalinga" panose="020B0502040204020203" pitchFamily="34" charset="0"/>
            </a:endParaRPr>
          </a:p>
          <a:p>
            <a:pPr marL="115570">
              <a:lnSpc>
                <a:spcPct val="130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Kalinga" panose="020B0502040204020203" pitchFamily="34" charset="0"/>
              </a:rPr>
              <a:t>менее 9 баллов — риск суицида незначителен;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Kalinga" panose="020B0502040204020203" pitchFamily="34" charset="0"/>
            </a:endParaRPr>
          </a:p>
          <a:p>
            <a:pPr marL="109855">
              <a:lnSpc>
                <a:spcPct val="130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Kalinga" panose="020B0502040204020203" pitchFamily="34" charset="0"/>
              </a:rPr>
              <a:t>9-15,5 баллов — риск суицида присутствует;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Kalinga" panose="020B0502040204020203" pitchFamily="34" charset="0"/>
            </a:endParaRPr>
          </a:p>
          <a:p>
            <a:pPr marL="113030">
              <a:lnSpc>
                <a:spcPct val="130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Kalinga" panose="020B0502040204020203" pitchFamily="34" charset="0"/>
              </a:rPr>
              <a:t>более 15,5 балла — риск суицида значителен.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Kalinga" panose="020B0502040204020203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521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7D123C-5F37-4F3D-8DF8-65E202163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>
                <a:solidFill>
                  <a:srgbClr val="C00000"/>
                </a:solidFill>
              </a:rPr>
              <a:t>Информирование родителей о признаках психологического кризиса и суицидальных знаках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DBC65F-443F-4DFF-89EB-704FB50B6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2452878"/>
            <a:ext cx="11452860" cy="4050792"/>
          </a:xfrm>
        </p:spPr>
        <p:txBody>
          <a:bodyPr>
            <a:normAutofit lnSpcReduction="10000"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Kalinga" panose="020B0502040204020203" pitchFamily="34" charset="0"/>
              </a:rPr>
              <a:t>важная информация о суициде 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Kalinga" panose="020B0502040204020203" pitchFamily="34" charset="0"/>
              </a:rPr>
              <a:t>признаки, свидетельствующие о суицидальной угрозе 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Kalinga" panose="020B0502040204020203" pitchFamily="34" charset="0"/>
              </a:rPr>
              <a:t>как разговаривать с подростком в случае обнаружения опасности и что делать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Kalinga" panose="020B0502040204020203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информация о помогающих службах и специалистах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3178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596E19-0C54-4CA4-8974-E27C8FDD9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97575"/>
            <a:ext cx="10058400" cy="1383030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solidFill>
                  <a:srgbClr val="C00000"/>
                </a:solidFill>
              </a:rPr>
              <a:t>Признаки, свидетельствующие о суицидальной угрозе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0A36406-373B-4F33-B4C0-25F7145B9F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3040724"/>
              </p:ext>
            </p:extLst>
          </p:nvPr>
        </p:nvGraphicFramePr>
        <p:xfrm>
          <a:off x="624840" y="1441020"/>
          <a:ext cx="10736580" cy="5229447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4152900">
                  <a:extLst>
                    <a:ext uri="{9D8B030D-6E8A-4147-A177-3AD203B41FA5}">
                      <a16:colId xmlns:a16="http://schemas.microsoft.com/office/drawing/2014/main" val="3286157310"/>
                    </a:ext>
                  </a:extLst>
                </a:gridCol>
                <a:gridCol w="3074670">
                  <a:extLst>
                    <a:ext uri="{9D8B030D-6E8A-4147-A177-3AD203B41FA5}">
                      <a16:colId xmlns:a16="http://schemas.microsoft.com/office/drawing/2014/main" val="516420249"/>
                    </a:ext>
                  </a:extLst>
                </a:gridCol>
                <a:gridCol w="3509010">
                  <a:extLst>
                    <a:ext uri="{9D8B030D-6E8A-4147-A177-3AD203B41FA5}">
                      <a16:colId xmlns:a16="http://schemas.microsoft.com/office/drawing/2014/main" val="2936609819"/>
                    </a:ext>
                  </a:extLst>
                </a:gridCol>
              </a:tblGrid>
              <a:tr h="407062"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800"/>
                        </a:spcAft>
                      </a:pPr>
                      <a:r>
                        <a:rPr lang="ru-RU" sz="2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Поведенческие</a:t>
                      </a:r>
                      <a:endParaRPr lang="ru-RU" sz="2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5141" marR="51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800"/>
                        </a:spcAft>
                      </a:pPr>
                      <a:r>
                        <a:rPr lang="ru-RU" sz="2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Словесные</a:t>
                      </a:r>
                      <a:endParaRPr lang="ru-RU" sz="2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5141" marR="51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800"/>
                        </a:spcAft>
                      </a:pPr>
                      <a:r>
                        <a:rPr lang="ru-RU" sz="2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Эмоциональные</a:t>
                      </a:r>
                      <a:endParaRPr lang="ru-RU" sz="2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5141" marR="51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0130017"/>
                  </a:ext>
                </a:extLst>
              </a:tr>
              <a:tr h="832672">
                <a:tc>
                  <a:txBody>
                    <a:bodyPr/>
                    <a:lstStyle/>
                    <a:p>
                      <a:pPr marL="107950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Любые внезапные изменения в поведении и настроении, особенно, отдаляющие от близких людей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5141" marR="51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marR="107950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Уверения в беспомощности и зависимости от других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5141" marR="51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marR="107950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Амбивалентность (двойственность) переживаний («люблю-ненавижу»)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5141" marR="51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6805378"/>
                  </a:ext>
                </a:extLst>
              </a:tr>
              <a:tr h="620604">
                <a:tc>
                  <a:txBody>
                    <a:bodyPr/>
                    <a:lstStyle/>
                    <a:p>
                      <a:pPr marL="107950">
                        <a:lnSpc>
                          <a:spcPts val="1225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Склонность к опрометчивым и безрассудным поступкам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5141" marR="51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marR="107950">
                        <a:lnSpc>
                          <a:spcPts val="9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Прощание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5141" marR="51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marR="107950">
                        <a:lnSpc>
                          <a:spcPts val="9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Беспомощность, безнадежность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5141" marR="51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4028457"/>
                  </a:ext>
                </a:extLst>
              </a:tr>
              <a:tr h="233927">
                <a:tc>
                  <a:txBody>
                    <a:bodyPr/>
                    <a:lstStyle/>
                    <a:p>
                      <a:pPr marL="107950">
                        <a:lnSpc>
                          <a:spcPts val="9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Чрезмерное употребление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5141" marR="514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marR="107950">
                        <a:lnSpc>
                          <a:spcPts val="9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Разговоры или шутки о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5141" marR="514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107950" marR="107950">
                        <a:lnSpc>
                          <a:spcPts val="9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Переживание горя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5141" marR="51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7813104"/>
                  </a:ext>
                </a:extLst>
              </a:tr>
              <a:tr h="241779">
                <a:tc>
                  <a:txBody>
                    <a:bodyPr/>
                    <a:lstStyle/>
                    <a:p>
                      <a:pPr marL="107950">
                        <a:lnSpc>
                          <a:spcPts val="9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алкоголя или таблеток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5141" marR="51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marR="107950">
                        <a:lnSpc>
                          <a:spcPts val="9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желании умереть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5141" marR="51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7052906"/>
                  </a:ext>
                </a:extLst>
              </a:tr>
              <a:tr h="325171">
                <a:tc>
                  <a:txBody>
                    <a:bodyPr/>
                    <a:lstStyle/>
                    <a:p>
                      <a:pPr marL="107950">
                        <a:lnSpc>
                          <a:spcPts val="9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Посещение врача без очевидной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5141" marR="514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marR="107950">
                        <a:lnSpc>
                          <a:spcPts val="9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Сообщение о конкретном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5141" marR="514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marR="107950">
                        <a:lnSpc>
                          <a:spcPts val="9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Признаки депрессии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5141" marR="514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2074099"/>
                  </a:ext>
                </a:extLst>
              </a:tr>
              <a:tr h="350487">
                <a:tc>
                  <a:txBody>
                    <a:bodyPr/>
                    <a:lstStyle/>
                    <a:p>
                      <a:pPr marL="107950">
                        <a:lnSpc>
                          <a:spcPts val="9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необходимости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5141" marR="51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marR="107950">
                        <a:lnSpc>
                          <a:spcPts val="9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плане суицида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5141" marR="51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marR="10795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5141" marR="51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6971146"/>
                  </a:ext>
                </a:extLst>
              </a:tr>
              <a:tr h="325171">
                <a:tc>
                  <a:txBody>
                    <a:bodyPr/>
                    <a:lstStyle/>
                    <a:p>
                      <a:pPr marL="107950">
                        <a:lnSpc>
                          <a:spcPts val="9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Расставание с дорогами вещами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5141" marR="514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marR="107950">
                        <a:lnSpc>
                          <a:spcPts val="9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Двойственная оценка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5141" marR="514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marR="107950">
                        <a:lnSpc>
                          <a:spcPts val="9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Вина или ощущение неудачи,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5141" marR="514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2235647"/>
                  </a:ext>
                </a:extLst>
              </a:tr>
              <a:tr h="245011">
                <a:tc>
                  <a:txBody>
                    <a:bodyPr/>
                    <a:lstStyle/>
                    <a:p>
                      <a:pPr marL="107950">
                        <a:lnSpc>
                          <a:spcPts val="9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или деньгами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5141" marR="51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marR="107950">
                        <a:lnSpc>
                          <a:spcPts val="9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значимых событий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5141" marR="51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marR="107950">
                        <a:lnSpc>
                          <a:spcPts val="9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поражения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5141" marR="51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278086"/>
                  </a:ext>
                </a:extLst>
              </a:tr>
              <a:tr h="564736">
                <a:tc>
                  <a:txBody>
                    <a:bodyPr/>
                    <a:lstStyle/>
                    <a:p>
                      <a:pPr marL="107950">
                        <a:lnSpc>
                          <a:spcPts val="1175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Приобретение средств совершения суицида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5141" marR="51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marR="107950">
                        <a:lnSpc>
                          <a:spcPts val="900"/>
                        </a:lnSpc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</a:rPr>
                        <a:t>Медленная,</a:t>
                      </a:r>
                    </a:p>
                    <a:p>
                      <a:pPr marL="107950" marR="107950">
                        <a:lnSpc>
                          <a:spcPts val="9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маловыразительная речь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5141" marR="51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marR="107950">
                        <a:lnSpc>
                          <a:spcPts val="9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Чрезмерные опасения или страхи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5141" marR="51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0684110"/>
                  </a:ext>
                </a:extLst>
              </a:tr>
              <a:tr h="691717">
                <a:tc>
                  <a:txBody>
                    <a:bodyPr/>
                    <a:lstStyle/>
                    <a:p>
                      <a:pPr marL="107950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Подведение итогов, приведение дел в порядок, приготовления к уходу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5141" marR="51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marR="107950">
                        <a:lnSpc>
                          <a:spcPts val="900"/>
                        </a:lnSpc>
                        <a:spcAft>
                          <a:spcPts val="300"/>
                        </a:spcAft>
                      </a:pPr>
                      <a:r>
                        <a:rPr lang="ru-RU" sz="1800">
                          <a:effectLst/>
                        </a:rPr>
                        <a:t>Высказывания</a:t>
                      </a:r>
                    </a:p>
                    <a:p>
                      <a:pPr marL="107950" marR="107950">
                        <a:lnSpc>
                          <a:spcPts val="9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самообвинения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5141" marR="51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marR="107950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Чувство собственной малозначимости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5141" marR="51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433651"/>
                  </a:ext>
                </a:extLst>
              </a:tr>
              <a:tr h="391110">
                <a:tc>
                  <a:txBody>
                    <a:bodyPr/>
                    <a:lstStyle/>
                    <a:p>
                      <a:pPr marL="107950">
                        <a:lnSpc>
                          <a:spcPts val="9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Пренебрежение внешним видом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5141" marR="51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5141" marR="51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 marR="107950">
                        <a:lnSpc>
                          <a:spcPts val="9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Рассеянность или растерянность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5141" marR="51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3682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561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2E4087-1ADD-4A06-BF83-EFF4C3081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78" y="164592"/>
            <a:ext cx="10058400" cy="1609344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C00000"/>
                </a:solidFill>
              </a:rPr>
              <a:t>Рекомендации для родителей подростков суицидального риска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72E1E367-1800-4CF6-AE5E-8D599F3F74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5671057"/>
              </p:ext>
            </p:extLst>
          </p:nvPr>
        </p:nvGraphicFramePr>
        <p:xfrm>
          <a:off x="523875" y="1819719"/>
          <a:ext cx="11395710" cy="491807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919784">
                  <a:extLst>
                    <a:ext uri="{9D8B030D-6E8A-4147-A177-3AD203B41FA5}">
                      <a16:colId xmlns:a16="http://schemas.microsoft.com/office/drawing/2014/main" val="3272101998"/>
                    </a:ext>
                  </a:extLst>
                </a:gridCol>
                <a:gridCol w="4579477">
                  <a:extLst>
                    <a:ext uri="{9D8B030D-6E8A-4147-A177-3AD203B41FA5}">
                      <a16:colId xmlns:a16="http://schemas.microsoft.com/office/drawing/2014/main" val="1980099726"/>
                    </a:ext>
                  </a:extLst>
                </a:gridCol>
                <a:gridCol w="3896449">
                  <a:extLst>
                    <a:ext uri="{9D8B030D-6E8A-4147-A177-3AD203B41FA5}">
                      <a16:colId xmlns:a16="http://schemas.microsoft.com/office/drawing/2014/main" val="1900264643"/>
                    </a:ext>
                  </a:extLst>
                </a:gridCol>
              </a:tblGrid>
              <a:tr h="3841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</a:rPr>
                        <a:t>Если Вы слышите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60093" marR="600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Обязательно скажите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60093" marR="600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Запрещено говорить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60093" marR="60093" marT="0" marB="0"/>
                </a:tc>
                <a:extLst>
                  <a:ext uri="{0D108BD9-81ED-4DB2-BD59-A6C34878D82A}">
                    <a16:rowId xmlns:a16="http://schemas.microsoft.com/office/drawing/2014/main" val="25081289"/>
                  </a:ext>
                </a:extLst>
              </a:tr>
              <a:tr h="6446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i="0" dirty="0">
                          <a:effectLst/>
                        </a:rPr>
                        <a:t>«Ненавижу всех…»</a:t>
                      </a:r>
                      <a:endParaRPr lang="ru-RU" sz="14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60093" marR="600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i="1" dirty="0">
                          <a:effectLst/>
                        </a:rPr>
                        <a:t>«Чувствую, что что-то происходит. Давай поговорим об этом»</a:t>
                      </a:r>
                      <a:endParaRPr lang="ru-RU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60093" marR="600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«Когда я был в твоем возрасте…да ты просто несешь чушь!»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60093" marR="60093" marT="0" marB="0"/>
                </a:tc>
                <a:extLst>
                  <a:ext uri="{0D108BD9-81ED-4DB2-BD59-A6C34878D82A}">
                    <a16:rowId xmlns:a16="http://schemas.microsoft.com/office/drawing/2014/main" val="3265832485"/>
                  </a:ext>
                </a:extLst>
              </a:tr>
              <a:tr h="9380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i="0" dirty="0">
                          <a:effectLst/>
                        </a:rPr>
                        <a:t>«Все</a:t>
                      </a:r>
                      <a:endParaRPr lang="ru-RU" sz="1400" i="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i="0" dirty="0">
                          <a:effectLst/>
                        </a:rPr>
                        <a:t>безнадежно</a:t>
                      </a:r>
                      <a:endParaRPr lang="ru-RU" sz="1400" i="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i="0" dirty="0">
                          <a:effectLst/>
                        </a:rPr>
                        <a:t>и бессмысленно»</a:t>
                      </a:r>
                      <a:endParaRPr lang="ru-RU" sz="14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60093" marR="600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i="1">
                          <a:effectLst/>
                        </a:rPr>
                        <a:t>«Чувствую, что ты подавлен. Иногда мы все так чувствуем себя. Давай обсудим, какие у нас проблемы, как их можно разрешить»</a:t>
                      </a:r>
                      <a:endParaRPr lang="ru-RU" sz="14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60093" marR="600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«Подумай о тех, кому хуже, чем тебе»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60093" marR="60093" marT="0" marB="0"/>
                </a:tc>
                <a:extLst>
                  <a:ext uri="{0D108BD9-81ED-4DB2-BD59-A6C34878D82A}">
                    <a16:rowId xmlns:a16="http://schemas.microsoft.com/office/drawing/2014/main" val="1877092075"/>
                  </a:ext>
                </a:extLst>
              </a:tr>
              <a:tr h="7876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i="0" dirty="0">
                          <a:effectLst/>
                        </a:rPr>
                        <a:t>«Всем было бы лучше без меня!»</a:t>
                      </a:r>
                      <a:endParaRPr lang="ru-RU" sz="14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60093" marR="600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i="1">
                          <a:effectLst/>
                        </a:rPr>
                        <a:t>«Ты много значишь для меня, для нас. Меня беспокоит твое настроение. Поговорим об этом»</a:t>
                      </a:r>
                      <a:endParaRPr lang="ru-RU" sz="14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60093" marR="600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«Не говори глупостей. Поговорим о другом.»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60093" marR="60093" marT="0" marB="0"/>
                </a:tc>
                <a:extLst>
                  <a:ext uri="{0D108BD9-81ED-4DB2-BD59-A6C34878D82A}">
                    <a16:rowId xmlns:a16="http://schemas.microsoft.com/office/drawing/2014/main" val="585205840"/>
                  </a:ext>
                </a:extLst>
              </a:tr>
              <a:tr h="6531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i="0" dirty="0">
                          <a:effectLst/>
                        </a:rPr>
                        <a:t>«Вы не понимаете меня!»</a:t>
                      </a:r>
                      <a:endParaRPr lang="ru-RU" sz="14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60093" marR="600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i="1">
                          <a:effectLst/>
                        </a:rPr>
                        <a:t>«Расскажи мне, что ты чувствуешь. Я действительно хочу тебя понять»</a:t>
                      </a:r>
                      <a:endParaRPr lang="ru-RU" sz="14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60093" marR="600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«Где уж мне тебя понять!»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60093" marR="60093" marT="0" marB="0"/>
                </a:tc>
                <a:extLst>
                  <a:ext uri="{0D108BD9-81ED-4DB2-BD59-A6C34878D82A}">
                    <a16:rowId xmlns:a16="http://schemas.microsoft.com/office/drawing/2014/main" val="1469026627"/>
                  </a:ext>
                </a:extLst>
              </a:tr>
              <a:tr h="4297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i="0" dirty="0">
                          <a:effectLst/>
                        </a:rPr>
                        <a:t>«Я совершил ужасный поступок»</a:t>
                      </a:r>
                      <a:endParaRPr lang="ru-RU" sz="14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60093" marR="600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i="1">
                          <a:effectLst/>
                        </a:rPr>
                        <a:t>«Я чувствую, что ты ощущаешь вину. Давай поговорим об этом»</a:t>
                      </a:r>
                      <a:endParaRPr lang="ru-RU" sz="14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60093" marR="600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«И что ты теперь хочешь? Выкладывай  немедленно!»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60093" marR="60093" marT="0" marB="0"/>
                </a:tc>
                <a:extLst>
                  <a:ext uri="{0D108BD9-81ED-4DB2-BD59-A6C34878D82A}">
                    <a16:rowId xmlns:a16="http://schemas.microsoft.com/office/drawing/2014/main" val="3064259166"/>
                  </a:ext>
                </a:extLst>
              </a:tr>
              <a:tr h="5947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i="0" dirty="0">
                          <a:effectLst/>
                        </a:rPr>
                        <a:t>«У меня никогда ничего не получается»</a:t>
                      </a:r>
                      <a:endParaRPr lang="ru-RU" sz="14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60093" marR="600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i="1" dirty="0">
                          <a:effectLst/>
                        </a:rPr>
                        <a:t>«Ты сейчас ощущаешь недостаток сил. Давай обсудим, как это изменить»</a:t>
                      </a:r>
                      <a:endParaRPr lang="ru-RU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60093" marR="600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«Не получается – значит, не старался!»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60093" marR="60093" marT="0" marB="0"/>
                </a:tc>
                <a:extLst>
                  <a:ext uri="{0D108BD9-81ED-4DB2-BD59-A6C34878D82A}">
                    <a16:rowId xmlns:a16="http://schemas.microsoft.com/office/drawing/2014/main" val="1722888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112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D6AA69-E055-4D52-9464-52311BE60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Профилактическое направление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43705B-4B46-4874-A7A5-C354C5BE3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2658618"/>
            <a:ext cx="10411324" cy="2943692"/>
          </a:xfrm>
        </p:spPr>
        <p:txBody>
          <a:bodyPr/>
          <a:lstStyle/>
          <a:p>
            <a:r>
              <a:rPr lang="ru-RU" sz="3200" dirty="0"/>
              <a:t>Программы</a:t>
            </a:r>
          </a:p>
          <a:p>
            <a:r>
              <a:rPr lang="ru-RU" sz="3200" dirty="0"/>
              <a:t>Тренинговые занятия</a:t>
            </a:r>
          </a:p>
          <a:p>
            <a:r>
              <a:rPr lang="ru-RU" sz="3200" dirty="0"/>
              <a:t>Классные часы</a:t>
            </a:r>
          </a:p>
          <a:p>
            <a:r>
              <a:rPr lang="ru-RU" sz="3200" dirty="0"/>
              <a:t>Фестиваль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222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0EEF42D-2111-46EB-96DC-D8A4D571D9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3062765"/>
              </p:ext>
            </p:extLst>
          </p:nvPr>
        </p:nvGraphicFramePr>
        <p:xfrm>
          <a:off x="523875" y="1680211"/>
          <a:ext cx="11144249" cy="479755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68398">
                  <a:extLst>
                    <a:ext uri="{9D8B030D-6E8A-4147-A177-3AD203B41FA5}">
                      <a16:colId xmlns:a16="http://schemas.microsoft.com/office/drawing/2014/main" val="940282495"/>
                    </a:ext>
                  </a:extLst>
                </a:gridCol>
                <a:gridCol w="2528069">
                  <a:extLst>
                    <a:ext uri="{9D8B030D-6E8A-4147-A177-3AD203B41FA5}">
                      <a16:colId xmlns:a16="http://schemas.microsoft.com/office/drawing/2014/main" val="778542410"/>
                    </a:ext>
                  </a:extLst>
                </a:gridCol>
                <a:gridCol w="2728047">
                  <a:extLst>
                    <a:ext uri="{9D8B030D-6E8A-4147-A177-3AD203B41FA5}">
                      <a16:colId xmlns:a16="http://schemas.microsoft.com/office/drawing/2014/main" val="936650292"/>
                    </a:ext>
                  </a:extLst>
                </a:gridCol>
                <a:gridCol w="1970910">
                  <a:extLst>
                    <a:ext uri="{9D8B030D-6E8A-4147-A177-3AD203B41FA5}">
                      <a16:colId xmlns:a16="http://schemas.microsoft.com/office/drawing/2014/main" val="1157344953"/>
                    </a:ext>
                  </a:extLst>
                </a:gridCol>
                <a:gridCol w="3448825">
                  <a:extLst>
                    <a:ext uri="{9D8B030D-6E8A-4147-A177-3AD203B41FA5}">
                      <a16:colId xmlns:a16="http://schemas.microsoft.com/office/drawing/2014/main" val="1515177832"/>
                    </a:ext>
                  </a:extLst>
                </a:gridCol>
              </a:tblGrid>
              <a:tr h="40233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7200" algn="l"/>
                        </a:tabLst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7200" algn="l"/>
                        </a:tabLst>
                      </a:pPr>
                      <a:r>
                        <a:rPr lang="ru-RU" sz="1800" b="1" dirty="0">
                          <a:effectLst/>
                        </a:rPr>
                        <a:t>Классный час «Как прекрасен этот мир»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7200" algn="l"/>
                        </a:tabLst>
                      </a:pPr>
                      <a:r>
                        <a:rPr lang="ru-RU" sz="1800" dirty="0">
                          <a:effectLst/>
                        </a:rPr>
                        <a:t>Формирование жизнеустойчивых позиций через выработку установки на возможность решения любых проблемных ситуаций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7200" algn="l"/>
                        </a:tabLst>
                      </a:pPr>
                      <a:r>
                        <a:rPr lang="ru-RU" sz="1800">
                          <a:effectLst/>
                        </a:rPr>
                        <a:t>Обучающиеся 5-7 классов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7200" algn="l"/>
                        </a:tabLst>
                      </a:pPr>
                      <a:r>
                        <a:rPr lang="ru-RU" sz="1800" dirty="0">
                          <a:effectLst/>
                        </a:rPr>
                        <a:t>В ходе классного часа обучающиеся познакомились с историями людей, которые справились с трудными обстоятельствами. Сформировали представление о значимости умения позитивно мыслить, умения находить выходы из сложных жизненных ситуаций. Осознали необходимость взаимоподдержки, положительного отношения к каждому. Выработали способы «поднятия» настроения.</a:t>
                      </a:r>
                      <a:endParaRPr lang="ru-RU" sz="2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7200" algn="l"/>
                        </a:tabLs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5966654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320F4FAC-5D69-4C41-AC34-449E33E2EF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07674"/>
              </p:ext>
            </p:extLst>
          </p:nvPr>
        </p:nvGraphicFramePr>
        <p:xfrm>
          <a:off x="523874" y="441008"/>
          <a:ext cx="11144250" cy="117398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68399">
                  <a:extLst>
                    <a:ext uri="{9D8B030D-6E8A-4147-A177-3AD203B41FA5}">
                      <a16:colId xmlns:a16="http://schemas.microsoft.com/office/drawing/2014/main" val="381208368"/>
                    </a:ext>
                  </a:extLst>
                </a:gridCol>
                <a:gridCol w="2528069">
                  <a:extLst>
                    <a:ext uri="{9D8B030D-6E8A-4147-A177-3AD203B41FA5}">
                      <a16:colId xmlns:a16="http://schemas.microsoft.com/office/drawing/2014/main" val="3300308454"/>
                    </a:ext>
                  </a:extLst>
                </a:gridCol>
                <a:gridCol w="2728047">
                  <a:extLst>
                    <a:ext uri="{9D8B030D-6E8A-4147-A177-3AD203B41FA5}">
                      <a16:colId xmlns:a16="http://schemas.microsoft.com/office/drawing/2014/main" val="959423754"/>
                    </a:ext>
                  </a:extLst>
                </a:gridCol>
                <a:gridCol w="1970910">
                  <a:extLst>
                    <a:ext uri="{9D8B030D-6E8A-4147-A177-3AD203B41FA5}">
                      <a16:colId xmlns:a16="http://schemas.microsoft.com/office/drawing/2014/main" val="927646967"/>
                    </a:ext>
                  </a:extLst>
                </a:gridCol>
                <a:gridCol w="3448825">
                  <a:extLst>
                    <a:ext uri="{9D8B030D-6E8A-4147-A177-3AD203B41FA5}">
                      <a16:colId xmlns:a16="http://schemas.microsoft.com/office/drawing/2014/main" val="20340525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7200" algn="l"/>
                        </a:tabLst>
                      </a:pPr>
                      <a:r>
                        <a:rPr lang="ru-RU" sz="1800" b="1" i="1">
                          <a:effectLst/>
                        </a:rPr>
                        <a:t>№</a:t>
                      </a:r>
                      <a:endParaRPr lang="ru-RU" sz="2400" b="1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7200" algn="l"/>
                        </a:tabLst>
                      </a:pPr>
                      <a:r>
                        <a:rPr lang="ru-RU" sz="1800" b="1" i="1">
                          <a:effectLst/>
                        </a:rPr>
                        <a:t>Полное название мероприятия и/или реализуемой программы</a:t>
                      </a:r>
                      <a:endParaRPr lang="ru-RU" sz="2400" b="1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7200" algn="l"/>
                        </a:tabLst>
                      </a:pPr>
                      <a:r>
                        <a:rPr lang="ru-RU" sz="1800" b="1" i="1">
                          <a:effectLst/>
                        </a:rPr>
                        <a:t>Цель</a:t>
                      </a:r>
                      <a:endParaRPr lang="ru-RU" sz="2400" b="1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7200" algn="l"/>
                        </a:tabLst>
                      </a:pPr>
                      <a:r>
                        <a:rPr lang="ru-RU" sz="1800" b="1" i="1">
                          <a:effectLst/>
                        </a:rPr>
                        <a:t>Целевая аудитория</a:t>
                      </a:r>
                      <a:endParaRPr lang="ru-RU" sz="2400" b="1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7200" algn="l"/>
                        </a:tabLst>
                      </a:pPr>
                      <a:r>
                        <a:rPr lang="ru-RU" sz="1800" b="1" i="1" dirty="0">
                          <a:effectLst/>
                        </a:rPr>
                        <a:t>Результат</a:t>
                      </a:r>
                      <a:endParaRPr lang="ru-RU" sz="24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2838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272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196E58D1-E12B-465F-9BD9-9065CCFA3D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216034"/>
              </p:ext>
            </p:extLst>
          </p:nvPr>
        </p:nvGraphicFramePr>
        <p:xfrm>
          <a:off x="1273334" y="253079"/>
          <a:ext cx="9645332" cy="636663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05398">
                  <a:extLst>
                    <a:ext uri="{9D8B030D-6E8A-4147-A177-3AD203B41FA5}">
                      <a16:colId xmlns:a16="http://schemas.microsoft.com/office/drawing/2014/main" val="2264966432"/>
                    </a:ext>
                  </a:extLst>
                </a:gridCol>
                <a:gridCol w="2188040">
                  <a:extLst>
                    <a:ext uri="{9D8B030D-6E8A-4147-A177-3AD203B41FA5}">
                      <a16:colId xmlns:a16="http://schemas.microsoft.com/office/drawing/2014/main" val="3018635031"/>
                    </a:ext>
                  </a:extLst>
                </a:gridCol>
                <a:gridCol w="2361121">
                  <a:extLst>
                    <a:ext uri="{9D8B030D-6E8A-4147-A177-3AD203B41FA5}">
                      <a16:colId xmlns:a16="http://schemas.microsoft.com/office/drawing/2014/main" val="3134698232"/>
                    </a:ext>
                  </a:extLst>
                </a:gridCol>
                <a:gridCol w="1705820">
                  <a:extLst>
                    <a:ext uri="{9D8B030D-6E8A-4147-A177-3AD203B41FA5}">
                      <a16:colId xmlns:a16="http://schemas.microsoft.com/office/drawing/2014/main" val="711272311"/>
                    </a:ext>
                  </a:extLst>
                </a:gridCol>
                <a:gridCol w="2984953">
                  <a:extLst>
                    <a:ext uri="{9D8B030D-6E8A-4147-A177-3AD203B41FA5}">
                      <a16:colId xmlns:a16="http://schemas.microsoft.com/office/drawing/2014/main" val="1578912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7200" algn="l"/>
                        </a:tabLs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7200" algn="l"/>
                        </a:tabLst>
                      </a:pPr>
                      <a:r>
                        <a:rPr lang="ru-RU" sz="1800" b="1" i="1" dirty="0">
                          <a:effectLst/>
                        </a:rPr>
                        <a:t>Тренинговое занятие «Смысл жизни и её ценности»</a:t>
                      </a:r>
                      <a:endParaRPr lang="ru-RU" sz="24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7200" algn="l"/>
                        </a:tabLst>
                      </a:pPr>
                      <a:r>
                        <a:rPr lang="ru-RU" sz="1800" dirty="0">
                          <a:effectLst/>
                        </a:rPr>
                        <a:t>Формирование представлений о нравственных ценностях; умения различать истинные и мнимые ценности; побуждение к самосовершенствованию, саморазвитию; способствовать воспитанию ответственного отношения к своей жизни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7200" algn="l"/>
                        </a:tabLst>
                      </a:pPr>
                      <a:r>
                        <a:rPr lang="ru-RU" sz="1800" dirty="0">
                          <a:effectLst/>
                        </a:rPr>
                        <a:t>Обучающиеся 7-9 классов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7200" algn="l"/>
                        </a:tabLst>
                      </a:pPr>
                      <a:r>
                        <a:rPr lang="ru-RU" sz="1800" dirty="0">
                          <a:effectLst/>
                        </a:rPr>
                        <a:t>В ходе занятия обучающиеся выработали собственную иерархию ценностей. Научились различать истинные и мнимые ценности. </a:t>
                      </a:r>
                      <a:endParaRPr lang="ru-RU" sz="24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7200" algn="l"/>
                        </a:tabLst>
                      </a:pPr>
                      <a:r>
                        <a:rPr lang="ru-RU" sz="1800" dirty="0">
                          <a:effectLst/>
                        </a:rPr>
                        <a:t>У обучающихся повысился уровень умения находить конструктивное решение проблем, повысился уровень стрессоустойчивости, уровень знаний о способах адекватного поведения, владения своими эмоциями, снизился уровень тревожности, повысился уровень ответственности за собственную жизнь.</a:t>
                      </a:r>
                      <a:endParaRPr lang="ru-RU" sz="24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7200" algn="l"/>
                        </a:tabLs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8183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506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407D89-79AA-4157-BACB-601E00BEC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38" y="267462"/>
            <a:ext cx="10058400" cy="1609344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C00000"/>
                </a:solidFill>
              </a:rPr>
              <a:t>«Подари улыбку миру»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FEB6291-A110-49B9-81BA-66F540B208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0" b="6489"/>
          <a:stretch/>
        </p:blipFill>
        <p:spPr>
          <a:xfrm>
            <a:off x="241209" y="2107693"/>
            <a:ext cx="5656889" cy="4069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7D72D32-2161-45CA-A4E9-75706522D1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0" b="21000"/>
          <a:stretch/>
        </p:blipFill>
        <p:spPr>
          <a:xfrm>
            <a:off x="6015990" y="2107693"/>
            <a:ext cx="5854791" cy="4069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414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ABA39495-7FF0-4115-896C-5C17882E85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3531018"/>
              </p:ext>
            </p:extLst>
          </p:nvPr>
        </p:nvGraphicFramePr>
        <p:xfrm>
          <a:off x="865632" y="231648"/>
          <a:ext cx="10631424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108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C39FC91-8918-4D31-98DE-3EBF53E11B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0"/>
          <a:stretch/>
        </p:blipFill>
        <p:spPr bwMode="auto">
          <a:xfrm>
            <a:off x="1275009" y="311534"/>
            <a:ext cx="10071278" cy="58835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8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ABA39495-7FF0-4115-896C-5C17882E85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392545"/>
              </p:ext>
            </p:extLst>
          </p:nvPr>
        </p:nvGraphicFramePr>
        <p:xfrm>
          <a:off x="194310" y="297180"/>
          <a:ext cx="12383595" cy="6160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0868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6C037B-4D7B-4E2F-BBA1-9928343EF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solidFill>
                  <a:srgbClr val="C00000"/>
                </a:solidFill>
              </a:rPr>
              <a:t>Мишени работы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F0A8FB-A0C8-43C7-B68E-5CA8A1B4A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Разработка модели психолого-педагогического сопровождения </a:t>
            </a:r>
          </a:p>
          <a:p>
            <a:r>
              <a:rPr lang="ru-RU" sz="3200" dirty="0"/>
              <a:t>Подбор диагностического инструментария</a:t>
            </a:r>
          </a:p>
          <a:p>
            <a:r>
              <a:rPr lang="ru-RU" sz="3200" dirty="0"/>
              <a:t>Разработка методических материалов</a:t>
            </a:r>
          </a:p>
        </p:txBody>
      </p:sp>
    </p:spTree>
    <p:extLst>
      <p:ext uri="{BB962C8B-B14F-4D97-AF65-F5344CB8AC3E}">
        <p14:creationId xmlns:p14="http://schemas.microsoft.com/office/powerpoint/2010/main" val="31728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2877C9-CA31-4718-A792-B6208DD64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solidFill>
                  <a:srgbClr val="C00000"/>
                </a:solidFill>
              </a:rPr>
              <a:t>Цель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AD0CDC-0B4E-45B5-B177-7DC7B6E3E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737342" cy="4050792"/>
          </a:xfrm>
        </p:spPr>
        <p:txBody>
          <a:bodyPr/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3200" dirty="0"/>
              <a:t>профилактика </a:t>
            </a:r>
            <a:r>
              <a:rPr lang="ru-RU" sz="3200" dirty="0" err="1"/>
              <a:t>суицидоопасных</a:t>
            </a:r>
            <a:r>
              <a:rPr lang="ru-RU" sz="3200" dirty="0"/>
              <a:t> кризисов через восстановление или улучшение уровня адаптации подростков;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3200" dirty="0"/>
              <a:t>своевременное выявление начала </a:t>
            </a:r>
            <a:r>
              <a:rPr lang="ru-RU" sz="3200" dirty="0" err="1"/>
              <a:t>пресуицидального</a:t>
            </a:r>
            <a:r>
              <a:rPr lang="ru-RU" sz="3200" dirty="0"/>
              <a:t> периода.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787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A4F94B-4E58-472F-8BD0-9A3F87463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251460"/>
            <a:ext cx="10497312" cy="1609344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C00000"/>
                </a:solidFill>
              </a:rPr>
              <a:t>комплекс мероприятий в рамках сопровождения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3A1629-91F9-4544-AAF6-2FD899FC4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840" y="1860804"/>
            <a:ext cx="11285220" cy="4745736"/>
          </a:xfrm>
        </p:spPr>
        <p:txBody>
          <a:bodyPr>
            <a:normAutofit fontScale="92500"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Обучение классных руководителей более адекватному пониманию суицидального поведения подростков.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Информирование родителей о признаках психологического кризиса и суицидальных знаках.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Разработка рекомендаций по психологической поддержке подростка группы риска для родителей.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Консультации психолога с классными руководителями по проблемам выявления и контроля факторов суицидального риска. 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Разработка рекомендаций по педагогической поддержке подростков группы риска для учителей.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профилактических мероприятий для подростков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Психологическая помощь подросткам группы риска 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714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99036A-3C8A-4DFE-9262-DAA05CFC6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solidFill>
                  <a:srgbClr val="C00000"/>
                </a:solidFill>
              </a:rPr>
              <a:t>Обучение классных руководителей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790932-F98A-4253-AB3A-54BF766A4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610862"/>
          </a:xfrm>
        </p:spPr>
        <p:txBody>
          <a:bodyPr>
            <a:normAutofit fontScale="85000" lnSpcReduction="10000"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Kalinga" panose="020B0502040204020203" pitchFamily="34" charset="0"/>
              </a:rPr>
              <a:t>характеристика суицидального поведения подростков;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Kalinga" panose="020B0502040204020203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Kalinga" panose="020B0502040204020203" pitchFamily="34" charset="0"/>
              </a:rPr>
              <a:t>семейные социальные и возрастные факторы, влияющие на суицидальное поведение подростков;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Kalinga" panose="020B0502040204020203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Kalinga" panose="020B0502040204020203" pitchFamily="34" charset="0"/>
              </a:rPr>
              <a:t>подростковая аутоагрессия и суицид;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Kalinga" panose="020B0502040204020203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Kalinga" panose="020B0502040204020203" pitchFamily="34" charset="0"/>
              </a:rPr>
              <a:t>СМИ, интернет и подростковые суициды;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Kalinga" panose="020B0502040204020203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Kalinga" panose="020B0502040204020203" pitchFamily="34" charset="0"/>
              </a:rPr>
              <a:t>особенности контакта с подростками группы суицидального риска;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Kalinga" panose="020B0502040204020203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Kalinga" panose="020B0502040204020203" pitchFamily="34" charset="0"/>
              </a:rPr>
              <a:t>основы превенции, интервенции и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Kalinga" panose="020B0502040204020203" pitchFamily="34" charset="0"/>
              </a:rPr>
              <a:t>поственции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Kalinga" panose="020B0502040204020203" pitchFamily="34" charset="0"/>
              </a:rPr>
              <a:t> суицидального поведения подростков.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alinga" panose="020B0502040204020203" pitchFamily="34" charset="0"/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913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68265A-9C4E-4775-A6C1-66EF15245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2475738"/>
          </a:xfrm>
        </p:spPr>
        <p:txBody>
          <a:bodyPr>
            <a:normAutofit fontScale="90000"/>
          </a:bodyPr>
          <a:lstStyle/>
          <a:p>
            <a:r>
              <a:rPr lang="ru-RU" sz="4400" dirty="0">
                <a:solidFill>
                  <a:srgbClr val="C00000"/>
                </a:solidFill>
              </a:rPr>
              <a:t>тренинг для педагогов «Предупреждение и профилактика суицида»</a:t>
            </a:r>
            <a:r>
              <a:rPr lang="ru-RU" sz="4400" dirty="0"/>
              <a:t/>
            </a:r>
            <a:br>
              <a:rPr lang="ru-RU" sz="4400" dirty="0"/>
            </a:br>
            <a:endParaRPr lang="ru-RU" sz="4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72DF8F-64A7-46DE-880B-91B49767E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960370"/>
            <a:ext cx="10058400" cy="3680460"/>
          </a:xfrm>
        </p:spPr>
        <p:txBody>
          <a:bodyPr/>
          <a:lstStyle/>
          <a:p>
            <a:pPr marL="0" indent="0">
              <a:buNone/>
            </a:pPr>
            <a:r>
              <a:rPr lang="ru-RU" sz="3300" b="1" i="1" dirty="0"/>
              <a:t>Цель: </a:t>
            </a:r>
            <a:r>
              <a:rPr lang="ru-RU" sz="3300" dirty="0"/>
              <a:t>актуализация проблем суицидального поведения детей; </a:t>
            </a:r>
          </a:p>
          <a:p>
            <a:pPr marL="0" indent="0">
              <a:buNone/>
            </a:pPr>
            <a:r>
              <a:rPr lang="ru-RU" sz="3300" dirty="0"/>
              <a:t>формирование значимости включённости в процесс профилактики.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043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Дерево</Template>
  <TotalTime>1736</TotalTime>
  <Words>1748</Words>
  <Application>Microsoft Office PowerPoint</Application>
  <PresentationFormat>Широкоэкранный</PresentationFormat>
  <Paragraphs>377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40" baseType="lpstr">
      <vt:lpstr>Arial</vt:lpstr>
      <vt:lpstr>Calibri</vt:lpstr>
      <vt:lpstr>Cambria</vt:lpstr>
      <vt:lpstr>Kalinga</vt:lpstr>
      <vt:lpstr>Rockwell</vt:lpstr>
      <vt:lpstr>Rockwell Condensed</vt:lpstr>
      <vt:lpstr>Symbol</vt:lpstr>
      <vt:lpstr>Times New Roman</vt:lpstr>
      <vt:lpstr>Wingdings</vt:lpstr>
      <vt:lpstr>Дерево</vt:lpstr>
      <vt:lpstr>  «Опыт работы службы практической психологии ТМР на уровне первичной профилактики суицидального поведения» </vt:lpstr>
      <vt:lpstr>Кадровый состав</vt:lpstr>
      <vt:lpstr>Презентация PowerPoint</vt:lpstr>
      <vt:lpstr>Презентация PowerPoint</vt:lpstr>
      <vt:lpstr>Мишени работы </vt:lpstr>
      <vt:lpstr>Цель</vt:lpstr>
      <vt:lpstr>комплекс мероприятий в рамках сопровождения</vt:lpstr>
      <vt:lpstr>Обучение классных руководителей</vt:lpstr>
      <vt:lpstr>тренинг для педагогов «Предупреждение и профилактика суицида» </vt:lpstr>
      <vt:lpstr>Таблица факторов риска развития кризисных состояний и наличия суицидальных знаков у обучающихся  </vt:lpstr>
      <vt:lpstr>Презентация PowerPoint</vt:lpstr>
      <vt:lpstr>Презентация PowerPoint</vt:lpstr>
      <vt:lpstr>Презентация PowerPoint</vt:lpstr>
      <vt:lpstr>Диагностическое направление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Методика «Карта риска суицида» </vt:lpstr>
      <vt:lpstr>Презентация PowerPoint</vt:lpstr>
      <vt:lpstr>Презентация PowerPoint</vt:lpstr>
      <vt:lpstr>интерпретация</vt:lpstr>
      <vt:lpstr>Информирование родителей о признаках психологического кризиса и суицидальных знаках </vt:lpstr>
      <vt:lpstr>Признаки, свидетельствующие о суицидальной угрозе</vt:lpstr>
      <vt:lpstr>Рекомендации для родителей подростков суицидального риска</vt:lpstr>
      <vt:lpstr>Профилактическое направление</vt:lpstr>
      <vt:lpstr>Презентация PowerPoint</vt:lpstr>
      <vt:lpstr>Презентация PowerPoint</vt:lpstr>
      <vt:lpstr>«Подари улыбку миру»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«Психологическая безопасность детей и подростков  в рамках комплексных мер  по профилактике суицида»</dc:title>
  <dc:creator>Svetlana Petrova</dc:creator>
  <cp:lastModifiedBy>Елена Станиславовна Боярова</cp:lastModifiedBy>
  <cp:revision>8</cp:revision>
  <dcterms:created xsi:type="dcterms:W3CDTF">2022-02-07T13:32:56Z</dcterms:created>
  <dcterms:modified xsi:type="dcterms:W3CDTF">2022-02-16T08:07:43Z</dcterms:modified>
</cp:coreProperties>
</file>