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63" r:id="rId2"/>
    <p:sldId id="264" r:id="rId3"/>
    <p:sldId id="257" r:id="rId4"/>
    <p:sldId id="258" r:id="rId5"/>
    <p:sldId id="259" r:id="rId6"/>
    <p:sldId id="265" r:id="rId7"/>
    <p:sldId id="266" r:id="rId8"/>
    <p:sldId id="267" r:id="rId9"/>
    <p:sldId id="270" r:id="rId10"/>
    <p:sldId id="269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87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77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68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49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75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092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530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21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18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96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66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64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Проектирование психологически безопасной, комфортной среды ОО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i="1" dirty="0" smtClean="0"/>
              <a:t>Боярова Елена Станиславовна, старший преподаватель </a:t>
            </a:r>
            <a:r>
              <a:rPr lang="ru-RU" sz="2000" i="1" dirty="0" err="1" smtClean="0"/>
              <a:t>ЦВиС</a:t>
            </a:r>
            <a:r>
              <a:rPr lang="ru-RU" sz="2000" i="1" smtClean="0"/>
              <a:t> ГАУ </a:t>
            </a:r>
            <a:r>
              <a:rPr lang="ru-RU" sz="2000" i="1" dirty="0" smtClean="0"/>
              <a:t>ДПО ЯО ИРО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246058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235" y="188640"/>
            <a:ext cx="7886700" cy="603448"/>
          </a:xfrm>
        </p:spPr>
        <p:txBody>
          <a:bodyPr/>
          <a:lstStyle/>
          <a:p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Темы </a:t>
            </a:r>
            <a:r>
              <a:rPr lang="ru-RU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проектирования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472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психологической безопасности в образовательной среде семьи. Семья находящаяся в трудной жизненной ситуации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Условия, методы создания благоприятного психологического климата в семье и организации оптимального общения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Семейная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психотерапия: задачи и методы. Основные аспекты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конструктивного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психолога и родителей. </a:t>
            </a: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механизмы и условия эффективности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взаимодействия. Формы, методы и организация психологического сопровождения родителей в деле поддержания благоприятного психологического климата в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семье.</a:t>
            </a:r>
          </a:p>
          <a:p>
            <a:pPr marL="0" indent="0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помощи родителям в осуществлении педагогического сопровождения учащихся.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мотивации родителей к конструктивному сотрудничеству.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психологически безопасной образовательной среды. Техники психологической профилактики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психологического консультирования в процессе создания психологически безопасной образовательной среды.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реабилитации: тренинги социальных и жизненных умений.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социально–психологического обучения общению, свободному от проявления психологического насилия. Основные методически–организационные условия осуществления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психотехнологий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сопровождения участников.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4915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720080"/>
          </a:xfrm>
        </p:spPr>
        <p:txBody>
          <a:bodyPr/>
          <a:lstStyle/>
          <a:p>
            <a:r>
              <a:rPr lang="ru-RU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для проектирования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78867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проявлений жестокости и насилия по отношению к несовершеннолетним, причинения вреда здоровью, физическому и нравственному развитию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Профилактика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суицидального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обеспечивающие возможность продуктивного развития подростков и молодежи,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типичных кризисных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ситуаций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развития на переходных и кризисных этапах жизни обучающихся: технологии психологической работы с подростками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4844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55776" y="1628800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В.И. </a:t>
            </a:r>
            <a:r>
              <a:rPr lang="ru-RU" sz="2400" dirty="0" err="1"/>
              <a:t>Слободчиков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Рассматривает образовательную среду, как предмет, и как ресурс совместной деятельности и выделяет два основных ее показателя:</a:t>
            </a:r>
            <a:br>
              <a:rPr lang="ru-RU" sz="2400" dirty="0"/>
            </a:br>
            <a:r>
              <a:rPr lang="ru-RU" sz="2400" dirty="0"/>
              <a:t>•</a:t>
            </a:r>
            <a:r>
              <a:rPr lang="ru-RU" sz="2400" dirty="0">
                <a:solidFill>
                  <a:srgbClr val="FF0000"/>
                </a:solidFill>
              </a:rPr>
              <a:t>насыщенность</a:t>
            </a:r>
            <a:r>
              <a:rPr lang="ru-RU" sz="2400" dirty="0"/>
              <a:t> (ресурсный потенциал)</a:t>
            </a:r>
            <a:br>
              <a:rPr lang="ru-RU" sz="2400" dirty="0"/>
            </a:br>
            <a:r>
              <a:rPr lang="ru-RU" sz="2400" dirty="0"/>
              <a:t>•</a:t>
            </a:r>
            <a:r>
              <a:rPr lang="ru-RU" sz="2400" dirty="0">
                <a:solidFill>
                  <a:srgbClr val="FF0000"/>
                </a:solidFill>
              </a:rPr>
              <a:t>структурированность</a:t>
            </a:r>
            <a:r>
              <a:rPr lang="ru-RU" sz="2400" dirty="0"/>
              <a:t> (способ </a:t>
            </a:r>
            <a:r>
              <a:rPr lang="ru-RU" sz="2400" dirty="0" smtClean="0"/>
              <a:t>организации)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7532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dirty="0">
                <a:solidFill>
                  <a:srgbClr val="C00000"/>
                </a:solidFill>
                <a:ea typeface="+mn-ea"/>
                <a:cs typeface="+mn-cs"/>
              </a:rPr>
              <a:t>Компоненты</a:t>
            </a:r>
            <a:r>
              <a:rPr lang="ru-RU" sz="3200" dirty="0">
                <a:solidFill>
                  <a:prstClr val="black"/>
                </a:solidFill>
                <a:ea typeface="+mn-ea"/>
                <a:cs typeface="+mn-cs"/>
              </a:rPr>
              <a:t> образовательной среды</a:t>
            </a:r>
            <a:br>
              <a:rPr lang="ru-RU" sz="3200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/>
              <a:t>Пространственно-семантический</a:t>
            </a:r>
          </a:p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/>
              <a:t>Содержательно-методический</a:t>
            </a:r>
          </a:p>
          <a:p>
            <a:pPr marL="0" indent="0">
              <a:buNone/>
            </a:pPr>
            <a:r>
              <a:rPr lang="ru-RU" dirty="0"/>
              <a:t>•Коммуникативно-организационный</a:t>
            </a:r>
          </a:p>
        </p:txBody>
      </p:sp>
    </p:spTree>
    <p:extLst>
      <p:ext uri="{BB962C8B-B14F-4D97-AF65-F5344CB8AC3E}">
        <p14:creationId xmlns:p14="http://schemas.microsoft.com/office/powerpoint/2010/main" val="126744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Факторы</a:t>
            </a:r>
            <a:r>
              <a:rPr lang="ru-RU" sz="3200" dirty="0" smtClean="0"/>
              <a:t> образовательной среды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Безопасность </a:t>
            </a:r>
            <a:r>
              <a:rPr lang="ru-RU" dirty="0"/>
              <a:t>образовательной среды следует рассматривать как интегральный показатель ее качества.</a:t>
            </a:r>
          </a:p>
          <a:p>
            <a:pPr marL="0" indent="0">
              <a:buNone/>
            </a:pPr>
            <a:r>
              <a:rPr lang="ru-RU" dirty="0" smtClean="0"/>
              <a:t>Безопасная </a:t>
            </a:r>
            <a:r>
              <a:rPr lang="ru-RU" dirty="0"/>
              <a:t>образовательная среда школы – это результат системного взаимодействия ее компонентов с учетом их функциональных взаимосвязей и субъектов образовательного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143358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Компоненты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психологически безопасной комфортной среды: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484784"/>
            <a:ext cx="6347714" cy="4968552"/>
          </a:xfrm>
        </p:spPr>
        <p:txBody>
          <a:bodyPr>
            <a:noAutofit/>
          </a:bodyPr>
          <a:lstStyle/>
          <a:p>
            <a:r>
              <a:rPr lang="ru-RU" dirty="0" smtClean="0"/>
              <a:t>Состояние </a:t>
            </a:r>
            <a:r>
              <a:rPr lang="ru-RU" dirty="0"/>
              <a:t>образовательной среды, свободной от проявления психологического насилия во взаимодействии; способствующее удовлетворению основных потребностей в личностно-доверительном общении; создающее </a:t>
            </a:r>
            <a:r>
              <a:rPr lang="ru-RU" dirty="0" err="1"/>
              <a:t>референтную</a:t>
            </a:r>
            <a:r>
              <a:rPr lang="ru-RU" dirty="0"/>
              <a:t> значимость среды и обеспечивающее психическое здоровье всех ее субъектов.</a:t>
            </a:r>
          </a:p>
          <a:p>
            <a:r>
              <a:rPr lang="ru-RU" dirty="0" smtClean="0"/>
              <a:t>Систему </a:t>
            </a:r>
            <a:r>
              <a:rPr lang="ru-RU" dirty="0"/>
              <a:t>межличностных отношений, которые вызывают у участников образовательного процесса чувство принадлежности (</a:t>
            </a:r>
            <a:r>
              <a:rPr lang="ru-RU" dirty="0" err="1"/>
              <a:t>референтной</a:t>
            </a:r>
            <a:r>
              <a:rPr lang="ru-RU" dirty="0"/>
              <a:t> значимости среды); убеждают ребенка, что он пребывает вне опасности; укрепляют психическое здоровье.</a:t>
            </a:r>
          </a:p>
          <a:p>
            <a:r>
              <a:rPr lang="ru-RU" dirty="0" smtClean="0"/>
              <a:t>Систему </a:t>
            </a:r>
            <a:r>
              <a:rPr lang="ru-RU" dirty="0"/>
              <a:t>мер, направленных на предотвращение угроз для продуктивного устойчивого развития личности</a:t>
            </a:r>
          </a:p>
        </p:txBody>
      </p:sp>
    </p:spTree>
    <p:extLst>
      <p:ext uri="{BB962C8B-B14F-4D97-AF65-F5344CB8AC3E}">
        <p14:creationId xmlns:p14="http://schemas.microsoft.com/office/powerpoint/2010/main" val="403235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29600" cy="71095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психологически безопасной и комфортной среды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539552" y="1115616"/>
            <a:ext cx="4038600" cy="5481736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Контроль и </a:t>
            </a:r>
            <a:r>
              <a:rPr lang="ru-RU" sz="1600" dirty="0"/>
              <a:t>наказание за «проступки»</a:t>
            </a:r>
          </a:p>
          <a:p>
            <a:pPr>
              <a:spcBef>
                <a:spcPts val="0"/>
              </a:spcBef>
            </a:pPr>
            <a:r>
              <a:rPr lang="ru-RU" sz="1600" dirty="0" smtClean="0"/>
              <a:t>Навешивание </a:t>
            </a:r>
            <a:r>
              <a:rPr lang="ru-RU" sz="1600" dirty="0"/>
              <a:t>«ярлыков», фатальность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/>
              <a:t>р</a:t>
            </a:r>
            <a:r>
              <a:rPr lang="ru-RU" sz="1600" dirty="0" smtClean="0"/>
              <a:t>азвития несовершеннолетних </a:t>
            </a:r>
            <a:r>
              <a:rPr lang="ru-RU" sz="1600" dirty="0"/>
              <a:t>с </a:t>
            </a:r>
            <a:r>
              <a:rPr lang="ru-RU" sz="1600" dirty="0" smtClean="0"/>
              <a:t>проявлениями  </a:t>
            </a:r>
            <a:r>
              <a:rPr lang="ru-RU" sz="1600" dirty="0"/>
              <a:t>деструктивного поведения</a:t>
            </a:r>
          </a:p>
          <a:p>
            <a:pPr marL="0">
              <a:spcBef>
                <a:spcPts val="0"/>
              </a:spcBef>
            </a:pPr>
            <a:r>
              <a:rPr lang="ru-RU" sz="1600" dirty="0"/>
              <a:t>Подросток, несовершеннолетний, находится </a:t>
            </a:r>
            <a:r>
              <a:rPr lang="ru-RU" sz="1600" dirty="0" smtClean="0"/>
              <a:t>в </a:t>
            </a:r>
            <a:r>
              <a:rPr lang="ru-RU" sz="1600" dirty="0"/>
              <a:t>стадии развития</a:t>
            </a:r>
          </a:p>
          <a:p>
            <a:pPr>
              <a:spcBef>
                <a:spcPts val="0"/>
              </a:spcBef>
            </a:pPr>
            <a:r>
              <a:rPr lang="ru-RU" sz="1600" dirty="0" smtClean="0"/>
              <a:t>Фиксация «</a:t>
            </a:r>
            <a:r>
              <a:rPr lang="ru-RU" sz="1600" dirty="0"/>
              <a:t>безответственности»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/>
              <a:t>несовершеннолетних и отсутствие </a:t>
            </a:r>
            <a:r>
              <a:rPr lang="ru-RU" sz="1600" dirty="0" smtClean="0"/>
              <a:t>действий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•  Формальные группы</a:t>
            </a:r>
            <a:endParaRPr lang="ru-RU" sz="16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• Формальные </a:t>
            </a:r>
            <a:r>
              <a:rPr lang="ru-RU" sz="1600" dirty="0"/>
              <a:t>связи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• Отсутствие </a:t>
            </a:r>
            <a:r>
              <a:rPr lang="ru-RU" sz="1600" dirty="0"/>
              <a:t>единства в школьном коллективе, </a:t>
            </a:r>
            <a:r>
              <a:rPr lang="ru-RU" sz="1600" dirty="0" smtClean="0"/>
              <a:t>разобщённость</a:t>
            </a:r>
            <a:endParaRPr lang="ru-RU" sz="16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• Отсутствует анализ </a:t>
            </a:r>
            <a:r>
              <a:rPr lang="ru-RU" sz="1600" dirty="0"/>
              <a:t>проблем </a:t>
            </a:r>
            <a:r>
              <a:rPr lang="ru-RU" sz="1600" dirty="0" smtClean="0"/>
              <a:t>взаимодействия.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•  В </a:t>
            </a:r>
            <a:r>
              <a:rPr lang="ru-RU" sz="1600" dirty="0"/>
              <a:t>школе </a:t>
            </a:r>
            <a:r>
              <a:rPr lang="ru-RU" sz="1600" dirty="0" smtClean="0"/>
              <a:t>есть «лучшие</a:t>
            </a:r>
            <a:r>
              <a:rPr lang="ru-RU" sz="1600" dirty="0"/>
              <a:t>» и «худшие</a:t>
            </a:r>
            <a:r>
              <a:rPr lang="ru-RU" sz="1600" dirty="0" smtClean="0"/>
              <a:t>» - отверженные</a:t>
            </a:r>
            <a:endParaRPr lang="ru-RU" sz="16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•  Психологический климат </a:t>
            </a:r>
            <a:r>
              <a:rPr lang="ru-RU" sz="1600" dirty="0"/>
              <a:t>в школе не </a:t>
            </a:r>
            <a:r>
              <a:rPr lang="ru-RU" sz="1600" dirty="0" smtClean="0"/>
              <a:t>способствует </a:t>
            </a:r>
            <a:r>
              <a:rPr lang="ru-RU" sz="1600" dirty="0"/>
              <a:t>решению </a:t>
            </a:r>
            <a:r>
              <a:rPr lang="ru-RU" sz="1600" dirty="0" smtClean="0"/>
              <a:t>проблем</a:t>
            </a:r>
            <a:endParaRPr lang="ru-RU" sz="16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732485" y="1130415"/>
            <a:ext cx="4038600" cy="5466937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</a:pPr>
            <a:r>
              <a:rPr lang="ru-RU" sz="1600" dirty="0"/>
              <a:t>Профилактика правонарушений и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/>
              <a:t>защита прав несовершеннолетних</a:t>
            </a:r>
          </a:p>
          <a:p>
            <a:pPr marL="0">
              <a:spcBef>
                <a:spcPts val="0"/>
              </a:spcBef>
            </a:pPr>
            <a:r>
              <a:rPr lang="ru-RU" sz="1600" dirty="0"/>
              <a:t>Подросток, несовершеннолетний, находится в стадии </a:t>
            </a:r>
            <a:r>
              <a:rPr lang="ru-RU" sz="1600" dirty="0" smtClean="0"/>
              <a:t>развития</a:t>
            </a:r>
            <a:endParaRPr lang="ru-RU" dirty="0" smtClean="0"/>
          </a:p>
          <a:p>
            <a:pPr marL="0">
              <a:spcBef>
                <a:spcPts val="0"/>
              </a:spcBef>
            </a:pPr>
            <a:r>
              <a:rPr lang="ru-RU" sz="1600" dirty="0"/>
              <a:t>Права </a:t>
            </a:r>
            <a:r>
              <a:rPr lang="ru-RU" sz="1600" dirty="0" smtClean="0"/>
              <a:t>– обязанности  - ответственность</a:t>
            </a:r>
            <a:endParaRPr lang="ru-RU" sz="1600" dirty="0"/>
          </a:p>
          <a:p>
            <a:pPr marL="0">
              <a:spcBef>
                <a:spcPts val="0"/>
              </a:spcBef>
            </a:pPr>
            <a:r>
              <a:rPr lang="ru-RU" sz="1600" dirty="0"/>
              <a:t>Построение </a:t>
            </a:r>
            <a:r>
              <a:rPr lang="ru-RU" sz="1600" dirty="0" smtClean="0"/>
              <a:t>сообщества</a:t>
            </a:r>
          </a:p>
          <a:p>
            <a:pPr marL="0">
              <a:spcBef>
                <a:spcPts val="0"/>
              </a:spcBef>
            </a:pPr>
            <a:r>
              <a:rPr lang="ru-RU" sz="1600" dirty="0"/>
              <a:t>Качество связей между </a:t>
            </a:r>
            <a:r>
              <a:rPr lang="ru-RU" sz="1600" dirty="0" smtClean="0"/>
              <a:t>людьми</a:t>
            </a:r>
          </a:p>
          <a:p>
            <a:pPr marL="0">
              <a:spcBef>
                <a:spcPts val="0"/>
              </a:spcBef>
            </a:pPr>
            <a:r>
              <a:rPr lang="ru-RU" sz="1600" dirty="0"/>
              <a:t>Действие на </a:t>
            </a:r>
            <a:r>
              <a:rPr lang="ru-RU" sz="1600" dirty="0" smtClean="0"/>
              <a:t>сплочение</a:t>
            </a:r>
          </a:p>
          <a:p>
            <a:pPr marL="0">
              <a:spcBef>
                <a:spcPts val="0"/>
              </a:spcBef>
            </a:pPr>
            <a:r>
              <a:rPr lang="ru-RU" sz="1600" dirty="0"/>
              <a:t>«Наведение </a:t>
            </a:r>
            <a:r>
              <a:rPr lang="ru-RU" sz="1600" dirty="0" smtClean="0"/>
              <a:t>мостов»</a:t>
            </a:r>
          </a:p>
          <a:p>
            <a:pPr marL="0">
              <a:spcBef>
                <a:spcPts val="0"/>
              </a:spcBef>
            </a:pPr>
            <a:r>
              <a:rPr lang="ru-RU" sz="1600" dirty="0" smtClean="0"/>
              <a:t>Психологический климат</a:t>
            </a:r>
          </a:p>
          <a:p>
            <a:pPr marL="0">
              <a:spcBef>
                <a:spcPts val="0"/>
              </a:spcBef>
            </a:pPr>
            <a:r>
              <a:rPr lang="ru-RU" sz="1600" dirty="0" smtClean="0"/>
              <a:t>Психологическая поддержка и помощь</a:t>
            </a:r>
          </a:p>
          <a:p>
            <a:pPr marL="0">
              <a:spcBef>
                <a:spcPts val="0"/>
              </a:spcBef>
            </a:pPr>
            <a:r>
              <a:rPr lang="ru-RU" sz="1600" dirty="0" smtClean="0"/>
              <a:t>Позитивное общение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7351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Социально - психологические </a:t>
            </a:r>
            <a:r>
              <a:rPr lang="ru-RU" sz="2400" dirty="0">
                <a:solidFill>
                  <a:srgbClr val="C00000"/>
                </a:solidFill>
              </a:rPr>
              <a:t>механизмы </a:t>
            </a:r>
            <a:br>
              <a:rPr lang="ru-RU" sz="2400" dirty="0">
                <a:solidFill>
                  <a:srgbClr val="C00000"/>
                </a:solidFill>
              </a:rPr>
            </a:br>
            <a:r>
              <a:rPr lang="ru-RU" sz="2400" dirty="0">
                <a:solidFill>
                  <a:srgbClr val="C00000"/>
                </a:solidFill>
              </a:rPr>
              <a:t>безопасной образовательной среды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Идентификации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Адаптации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Индивидуализации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Интеграции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1600" dirty="0"/>
              <a:t>Позитивные установки</a:t>
            </a:r>
            <a:r>
              <a:rPr lang="ru-RU" sz="1600" dirty="0" smtClean="0"/>
              <a:t>, позитивный </a:t>
            </a:r>
            <a:r>
              <a:rPr lang="ru-RU" sz="1600" dirty="0"/>
              <a:t>опыт </a:t>
            </a:r>
            <a:r>
              <a:rPr lang="ru-RU" sz="1600" dirty="0" smtClean="0"/>
              <a:t>идентификации</a:t>
            </a:r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r>
              <a:rPr lang="ru-RU" sz="1600" dirty="0"/>
              <a:t>Навыки общения</a:t>
            </a:r>
            <a:r>
              <a:rPr lang="ru-RU" sz="1600" dirty="0" smtClean="0"/>
              <a:t>, социальная </a:t>
            </a:r>
            <a:r>
              <a:rPr lang="ru-RU" sz="1600" dirty="0"/>
              <a:t>поддержка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 •  Субъективное </a:t>
            </a:r>
            <a:r>
              <a:rPr lang="ru-RU" sz="1600" dirty="0"/>
              <a:t>благополучие, </a:t>
            </a:r>
            <a:r>
              <a:rPr lang="ru-RU" sz="1600" dirty="0" err="1" smtClean="0"/>
              <a:t>удовлетворёность</a:t>
            </a:r>
            <a:r>
              <a:rPr lang="ru-RU" sz="1600" smtClean="0"/>
              <a:t>,  </a:t>
            </a:r>
            <a:r>
              <a:rPr lang="ru-RU" sz="1600" dirty="0" err="1" smtClean="0"/>
              <a:t>самоэффективность</a:t>
            </a:r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r>
              <a:rPr lang="ru-RU" sz="1600" dirty="0" smtClean="0"/>
              <a:t>Интеграции</a:t>
            </a:r>
            <a:endParaRPr lang="ru-RU" sz="1600" dirty="0"/>
          </a:p>
          <a:p>
            <a:r>
              <a:rPr lang="ru-RU" sz="1600" dirty="0"/>
              <a:t>Позитивная адаптация, </a:t>
            </a:r>
          </a:p>
          <a:p>
            <a:r>
              <a:rPr lang="ru-RU" sz="1600" dirty="0"/>
              <a:t>жизнеспособность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3795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1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создания психологически безопасной образовательной среды</a:t>
            </a:r>
            <a:endParaRPr lang="ru-RU" sz="18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моделирования психологически безопасной среды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поддержки и защиты личности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Опора на развивающее обучение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в формировании социально-психологической умелости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72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для проектирования</a:t>
            </a:r>
            <a:endParaRPr lang="ru-RU" sz="18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sz="1800" dirty="0">
                <a:solidFill>
                  <a:prstClr val="black"/>
                </a:solidFill>
              </a:rPr>
              <a:t>Основные аспекты </a:t>
            </a:r>
            <a:r>
              <a:rPr lang="en-US" sz="1800" dirty="0">
                <a:solidFill>
                  <a:prstClr val="black"/>
                </a:solidFill>
              </a:rPr>
              <a:t> </a:t>
            </a:r>
            <a:r>
              <a:rPr lang="ru-RU" sz="1800" dirty="0">
                <a:solidFill>
                  <a:prstClr val="black"/>
                </a:solidFill>
              </a:rPr>
              <a:t>профессионального</a:t>
            </a:r>
            <a:r>
              <a:rPr lang="en-US" sz="1800" dirty="0">
                <a:solidFill>
                  <a:prstClr val="black"/>
                </a:solidFill>
              </a:rPr>
              <a:t> </a:t>
            </a:r>
            <a:r>
              <a:rPr lang="ru-RU" sz="1800" dirty="0">
                <a:solidFill>
                  <a:prstClr val="black"/>
                </a:solidFill>
              </a:rPr>
              <a:t>взаимодействия психолога и педагога. </a:t>
            </a:r>
          </a:p>
          <a:p>
            <a:pPr marL="0" lvl="0" indent="0">
              <a:buNone/>
            </a:pPr>
            <a:r>
              <a:rPr lang="ru-RU" sz="1800" dirty="0">
                <a:solidFill>
                  <a:prstClr val="black"/>
                </a:solidFill>
              </a:rPr>
              <a:t>Психологическая безопасность и эмоциональное благополучие участников образовательного процесса.</a:t>
            </a:r>
          </a:p>
          <a:p>
            <a:pPr marL="0" lvl="0" indent="0">
              <a:buNone/>
            </a:pPr>
            <a:r>
              <a:rPr lang="ru-RU" sz="1800" dirty="0">
                <a:solidFill>
                  <a:prstClr val="black"/>
                </a:solidFill>
              </a:rPr>
              <a:t> Формирование </a:t>
            </a:r>
            <a:r>
              <a:rPr lang="ru-RU" sz="1800" dirty="0" err="1">
                <a:solidFill>
                  <a:prstClr val="black"/>
                </a:solidFill>
              </a:rPr>
              <a:t>конфликтологической</a:t>
            </a:r>
            <a:r>
              <a:rPr lang="ru-RU" sz="1800" dirty="0">
                <a:solidFill>
                  <a:prstClr val="black"/>
                </a:solidFill>
              </a:rPr>
              <a:t> компетентности педагога.</a:t>
            </a:r>
          </a:p>
          <a:p>
            <a:pPr marL="0" lvl="0" indent="0">
              <a:buNone/>
            </a:pPr>
            <a:r>
              <a:rPr lang="ru-RU" sz="1800" dirty="0">
                <a:solidFill>
                  <a:prstClr val="black"/>
                </a:solidFill>
              </a:rPr>
              <a:t> Проблема безопасности организации и личной безопасности.</a:t>
            </a:r>
          </a:p>
          <a:p>
            <a:pPr marL="0" lvl="0" indent="0">
              <a:buNone/>
            </a:pPr>
            <a:r>
              <a:rPr lang="ru-RU" sz="1800" dirty="0">
                <a:solidFill>
                  <a:prstClr val="black"/>
                </a:solidFill>
              </a:rPr>
              <a:t> Угрозы современной социальной ситуации развития ребенка. Представления об условиях психологической безопасности образовательной среды школы в группах учителей, учащихся и  их родителей.</a:t>
            </a:r>
          </a:p>
          <a:p>
            <a:pPr marL="0" lvl="0" indent="0">
              <a:buNone/>
            </a:pPr>
            <a:r>
              <a:rPr lang="ru-RU" sz="1800" dirty="0">
                <a:solidFill>
                  <a:prstClr val="black"/>
                </a:solidFill>
              </a:rPr>
              <a:t> Факторы стресса, стратегии борьбы  со стрессами. </a:t>
            </a:r>
          </a:p>
          <a:p>
            <a:pPr marL="0" lvl="0" indent="0">
              <a:buNone/>
            </a:pPr>
            <a:r>
              <a:rPr lang="ru-RU" sz="1800" dirty="0">
                <a:solidFill>
                  <a:prstClr val="black"/>
                </a:solidFill>
              </a:rPr>
              <a:t>Способы эмоциональной </a:t>
            </a:r>
            <a:r>
              <a:rPr lang="ru-RU" sz="1800" dirty="0" err="1">
                <a:solidFill>
                  <a:prstClr val="black"/>
                </a:solidFill>
              </a:rPr>
              <a:t>саморегуляции</a:t>
            </a:r>
            <a:r>
              <a:rPr lang="ru-RU" sz="1800" dirty="0">
                <a:solidFill>
                  <a:prstClr val="black"/>
                </a:solidFill>
              </a:rPr>
              <a:t> участников образовательного процесса.</a:t>
            </a:r>
          </a:p>
          <a:p>
            <a:pPr marL="0" lvl="0" indent="0">
              <a:buNone/>
            </a:pPr>
            <a:r>
              <a:rPr lang="ru-RU" sz="1800" dirty="0">
                <a:solidFill>
                  <a:prstClr val="black"/>
                </a:solidFill>
              </a:rPr>
              <a:t> Практика медиации и восстановительная культура отношений. </a:t>
            </a:r>
          </a:p>
          <a:p>
            <a:pPr marL="0" lvl="0" indent="0">
              <a:buNone/>
            </a:pPr>
            <a:r>
              <a:rPr lang="ru-RU" sz="1800" dirty="0">
                <a:solidFill>
                  <a:prstClr val="black"/>
                </a:solidFill>
              </a:rPr>
              <a:t>Оказание помощи педагогам в осуществлении педагогического сопровождения учащихся. </a:t>
            </a:r>
          </a:p>
          <a:p>
            <a:pPr marL="0" lvl="0" indent="0">
              <a:buNone/>
            </a:pPr>
            <a:r>
              <a:rPr lang="ru-RU" sz="1800" dirty="0">
                <a:solidFill>
                  <a:prstClr val="black"/>
                </a:solidFill>
              </a:rPr>
              <a:t>Повышение мотивации педагогического коллектива к созданию психологически безопасной образовательной среды. </a:t>
            </a:r>
            <a:endParaRPr lang="ru-RU" sz="1800" dirty="0">
              <a:solidFill>
                <a:srgbClr val="5B9BD5">
                  <a:lumMod val="60000"/>
                  <a:lumOff val="40000"/>
                </a:srgbClr>
              </a:solidFill>
            </a:endParaRPr>
          </a:p>
          <a:p>
            <a:pPr marL="0" indent="0">
              <a:buNone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21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354</TotalTime>
  <Words>678</Words>
  <Application>Microsoft Office PowerPoint</Application>
  <PresentationFormat>Экран (4:3)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Проектирование психологически безопасной, комфортной среды ОО</vt:lpstr>
      <vt:lpstr>Презентация PowerPoint</vt:lpstr>
      <vt:lpstr>Компоненты образовательной среды </vt:lpstr>
      <vt:lpstr>Факторы образовательной среды</vt:lpstr>
      <vt:lpstr>Компоненты психологически безопасной комфортной среды:</vt:lpstr>
      <vt:lpstr>Признаки психологически безопасной и комфортной среды</vt:lpstr>
      <vt:lpstr>Социально - психологические механизмы  безопасной образовательной среды</vt:lpstr>
      <vt:lpstr>         Принципы создания психологически безопасной образовательной среды</vt:lpstr>
      <vt:lpstr>Темы для проектирования</vt:lpstr>
      <vt:lpstr>      Темы для проектирования</vt:lpstr>
      <vt:lpstr>Темы для проектирования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В.И. Слободчиков Рассматривает образовательную среду, как предмет, и как ресурс совместной деятельности и выделяет два основных ее показателя: •насыщенность (ресурсный потенциал) •структурированность (способ организации</dc:title>
  <dc:creator>Елена Станиславовна Боярова</dc:creator>
  <cp:lastModifiedBy>Елена Станиславовна Боярова</cp:lastModifiedBy>
  <cp:revision>34</cp:revision>
  <dcterms:created xsi:type="dcterms:W3CDTF">2018-01-11T13:02:10Z</dcterms:created>
  <dcterms:modified xsi:type="dcterms:W3CDTF">2022-06-27T06:43:47Z</dcterms:modified>
</cp:coreProperties>
</file>