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1" r:id="rId2"/>
    <p:sldId id="282" r:id="rId3"/>
    <p:sldId id="349" r:id="rId4"/>
    <p:sldId id="285" r:id="rId5"/>
    <p:sldId id="284" r:id="rId6"/>
    <p:sldId id="290" r:id="rId7"/>
    <p:sldId id="346" r:id="rId8"/>
    <p:sldId id="347" r:id="rId9"/>
    <p:sldId id="348" r:id="rId10"/>
    <p:sldId id="350" r:id="rId11"/>
    <p:sldId id="351" r:id="rId12"/>
    <p:sldId id="352" r:id="rId13"/>
    <p:sldId id="334" r:id="rId14"/>
    <p:sldId id="353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30" r:id="rId27"/>
    <p:sldId id="331" r:id="rId28"/>
    <p:sldId id="332" r:id="rId29"/>
    <p:sldId id="333" r:id="rId30"/>
    <p:sldId id="355" r:id="rId31"/>
    <p:sldId id="354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7B3"/>
    <a:srgbClr val="DD2BD9"/>
    <a:srgbClr val="B31DAF"/>
    <a:srgbClr val="3ECDD4"/>
    <a:srgbClr val="FFD347"/>
    <a:srgbClr val="B47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214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86FEF-B076-4319-A8EA-A1B32319076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67224-8D63-4C22-B31D-63F08508B5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7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2.depositphotos.com/1967477/6351/v/950/depositphotos_63516067-stock-illustration-crowd-children-cartoon-with-blan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F1"/>
              </a:clrFrom>
              <a:clrTo>
                <a:srgbClr val="EF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" y="1"/>
            <a:ext cx="9140924" cy="68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828836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Поликультурное </a:t>
            </a:r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оспитание дошкольников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s://www.culture.ru/storage/images/e9794009-447f-52ac-9df5-865e89f26c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79562"/>
            <a:ext cx="6931025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892" y="457200"/>
            <a:ext cx="867050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endParaRPr lang="ru-RU" sz="1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endParaRPr lang="ru-RU" sz="1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НАРОДОВ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РОССИИ»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pic>
        <p:nvPicPr>
          <p:cNvPr id="8" name="Рисунок 7" descr="https://3.bp.blogspot.com/-5RuaRA0Cm5Y/XpBC1jVmt2I/AAAAAAAAAk8/w4qaj95M11EDnBNTWkxhr8zoO0Abh_JxACLcBGAsYHQ/s1600/hello_html_3db9ec1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329" y="3124200"/>
            <a:ext cx="5940425" cy="33502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9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76200"/>
            <a:ext cx="8686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Календарно-тематическое планирование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20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«Наша Родина – Россия» - </a:t>
            </a:r>
            <a:r>
              <a:rPr lang="ru-RU" sz="2000" b="1" i="1" dirty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русские народные сказки;</a:t>
            </a:r>
          </a:p>
          <a:p>
            <a:pPr algn="ctr"/>
            <a:r>
              <a:rPr lang="ru-RU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20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«Нас много в России!» -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«Сказочные богатыри народов России»;</a:t>
            </a:r>
          </a:p>
          <a:p>
            <a:pPr algn="ctr"/>
            <a:r>
              <a:rPr lang="ru-RU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Ноябрь </a:t>
            </a:r>
            <a:endParaRPr lang="ru-RU" sz="20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«Народы России» - </a:t>
            </a:r>
            <a:r>
              <a:rPr lang="ru-RU" sz="2000" b="1" i="1" dirty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сказки северных народов России;</a:t>
            </a:r>
          </a:p>
          <a:p>
            <a:pPr algn="ctr"/>
            <a:r>
              <a:rPr lang="ru-RU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Декабрь </a:t>
            </a:r>
            <a:endParaRPr lang="ru-RU" sz="20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«Нас много в России!» - </a:t>
            </a:r>
            <a:r>
              <a:rPr lang="ru-RU" sz="2000" b="1" i="1" dirty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сказки Татарстана и Башкирии;</a:t>
            </a:r>
          </a:p>
          <a:p>
            <a:pPr algn="ctr"/>
            <a:r>
              <a:rPr lang="ru-RU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«Нас много в России!» - </a:t>
            </a:r>
            <a:r>
              <a:rPr lang="ru-RU" sz="2000" b="1" i="1" dirty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сказки Удмуртии и  Марий-Эл;</a:t>
            </a:r>
          </a:p>
          <a:p>
            <a:pPr algn="ctr"/>
            <a:r>
              <a:rPr lang="ru-RU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Февраль </a:t>
            </a:r>
            <a:endParaRPr lang="ru-RU" sz="20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«Нас много в России!» - </a:t>
            </a:r>
            <a:r>
              <a:rPr lang="ru-RU" sz="2000" b="1" i="1" dirty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сказки Чувашии и Мордовии;</a:t>
            </a:r>
          </a:p>
          <a:p>
            <a:pPr algn="ctr"/>
            <a:r>
              <a:rPr lang="ru-RU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Март </a:t>
            </a:r>
            <a:endParaRPr lang="ru-RU" sz="20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«Нас много в России!» - </a:t>
            </a:r>
            <a:r>
              <a:rPr lang="ru-RU" sz="2000" b="1" i="1" dirty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сказки Восточной Сибири;</a:t>
            </a:r>
          </a:p>
          <a:p>
            <a:pPr algn="ctr"/>
            <a:r>
              <a:rPr lang="ru-RU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Апрель </a:t>
            </a:r>
            <a:endParaRPr lang="ru-RU" sz="20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«Соседи России» - </a:t>
            </a:r>
            <a:r>
              <a:rPr lang="ru-RU" sz="2000" b="1" i="1" dirty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«Путешествие по сказкам Беларуси и Украины»;</a:t>
            </a:r>
          </a:p>
          <a:p>
            <a:pPr algn="ctr"/>
            <a:r>
              <a:rPr lang="ru-RU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Май </a:t>
            </a:r>
            <a:endParaRPr lang="ru-RU" sz="20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«Соседи России» - </a:t>
            </a:r>
            <a:r>
              <a:rPr lang="ru-RU" sz="2000" b="1" i="1" dirty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сказки Северного Кавказа;</a:t>
            </a:r>
          </a:p>
          <a:p>
            <a:pPr algn="ctr"/>
            <a:r>
              <a:rPr lang="ru-RU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  <a:endParaRPr lang="ru-RU" sz="20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Фестиваль сказок народов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12695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анкета 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теме «Сказка как средство развития речи детей дошкольного возраста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800" b="1" i="1" dirty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i="1" dirty="0" smtClean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астер-класс </a:t>
            </a:r>
            <a:r>
              <a:rPr lang="ru-RU" sz="2800" b="1" i="1" dirty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«Создаем сказку вместе» (помощь в изготовлении «Книги сказок народов России</a:t>
            </a:r>
            <a:r>
              <a:rPr lang="ru-RU" sz="2800" b="1" i="1" dirty="0" smtClean="0">
                <a:solidFill>
                  <a:srgbClr val="DD2BD9"/>
                </a:solidFill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практикум «Сочиняем сказку»;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800" b="1" i="1" dirty="0" smtClean="0">
                <a:solidFill>
                  <a:srgbClr val="0DA7B3"/>
                </a:solidFill>
                <a:latin typeface="Times New Roman" pitchFamily="18" charset="0"/>
                <a:cs typeface="Times New Roman" pitchFamily="18" charset="0"/>
              </a:rPr>
              <a:t>шпаргалка-буклет </a:t>
            </a:r>
            <a:r>
              <a:rPr lang="ru-RU" sz="2800" b="1" i="1" dirty="0">
                <a:solidFill>
                  <a:srgbClr val="0DA7B3"/>
                </a:solidFill>
                <a:latin typeface="Times New Roman" pitchFamily="18" charset="0"/>
                <a:cs typeface="Times New Roman" pitchFamily="18" charset="0"/>
              </a:rPr>
              <a:t>для родителей </a:t>
            </a:r>
            <a:endParaRPr lang="ru-RU" sz="2800" b="1" i="1" dirty="0" smtClean="0">
              <a:solidFill>
                <a:srgbClr val="0DA7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DA7B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0DA7B3"/>
                </a:solidFill>
                <a:latin typeface="Times New Roman" pitchFamily="18" charset="0"/>
                <a:cs typeface="Times New Roman" pitchFamily="18" charset="0"/>
              </a:rPr>
              <a:t>Список сказок народов России </a:t>
            </a:r>
            <a:endParaRPr lang="ru-RU" sz="2800" b="1" i="1" dirty="0" smtClean="0">
              <a:solidFill>
                <a:srgbClr val="0DA7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DA7B3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i="1" dirty="0">
                <a:solidFill>
                  <a:srgbClr val="0DA7B3"/>
                </a:solidFill>
                <a:latin typeface="Times New Roman" pitchFamily="18" charset="0"/>
                <a:cs typeface="Times New Roman" pitchFamily="18" charset="0"/>
              </a:rPr>
              <a:t>домашнего чтения дошкольникам».</a:t>
            </a:r>
          </a:p>
        </p:txBody>
      </p:sp>
    </p:spTree>
    <p:extLst>
      <p:ext uri="{BB962C8B-B14F-4D97-AF65-F5344CB8AC3E}">
        <p14:creationId xmlns:p14="http://schemas.microsoft.com/office/powerpoint/2010/main" val="40581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1.1zoom.ru/b5050/232/352255-admin_2880x1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9440"/>
            <a:ext cx="9143999" cy="68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ro-detey.com/wp-content/uploads/2017/05/depositphotos_12222860_s-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886035" cy="3600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nyaclub.ru/wp-content/uploads/2018/05/%D0%A7%D1%82%D0%BE-%D1%82%D0%B0%D0%BA%D0%BE%D0%B5-%D1%81%D0%B2%D0%BE%D0%B1%D0%BE%D0%B4%D0%BD%D0%BE%D0%B5-%D0%B2%D0%BE%D1%81%D0%BF%D0%B8%D1%82%D0%B0%D0%BD%D0%B8%D0%B5-%D1%80%D0%B5%D0%B1%D1%91%D0%BD%D0%BA%D0%B0-768x506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56" y="-29440"/>
            <a:ext cx="4207446" cy="3183974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tvet.imgsmail.ru/download/5e9d021514cebf1218520d2e93916ca8_i-470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1694" y="-16388"/>
            <a:ext cx="5103629" cy="36861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dn.azbyka.ru/deti/wp-content/uploads/2018/01/pravila-privetstviya-dlya-detey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C4CC69"/>
              </a:clrFrom>
              <a:clrTo>
                <a:srgbClr val="C4CC6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928" y="3029002"/>
            <a:ext cx="6126395" cy="3828998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900igr.net/up/datas/207540/0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19800" y="950609"/>
            <a:ext cx="2277894" cy="47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s://i.mycdn.me/i?r=AzEPZsRbOZEKgBhR0XGMT1RkMm4iSxvCZTU7HwY5zPVzKKaKTM5SRkZCeTgDn6uOyic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29023" y="2159541"/>
            <a:ext cx="3114377" cy="346304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ao-moscow.ru/wp-content/uploads/2016/12/MMkhBv921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345cba086ha3o.cloudfront.net/wp-content/uploads/2017/05/Namaste-58a4caf33df78c345b9bf86d-1068x7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8385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vatit.com/upload/newxvatit/cb17ae09caca535d2e0a1bfbed731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ok-szigetek.com/assets/images/Hong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3148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7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ationwidetracing.co.uk/wp-content/uploads/2017/11/iStock-1662916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476671"/>
            <a:ext cx="6539024" cy="59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azakirova.ucoz.ru/det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92" y="4849378"/>
            <a:ext cx="8442603" cy="20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555" y="116632"/>
            <a:ext cx="878497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«Национальная </a:t>
            </a:r>
            <a:endParaRPr lang="ru-RU" sz="3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доктрина </a:t>
            </a: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2025 года </a:t>
            </a:r>
            <a:endParaRPr lang="ru-RU" sz="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религиозная терпимость;</a:t>
            </a:r>
          </a:p>
          <a:p>
            <a:pPr algn="ctr"/>
            <a:endParaRPr lang="ru-RU" sz="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уважительное 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отношение  к языкам, традициям и культуре других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народов;</a:t>
            </a:r>
          </a:p>
          <a:p>
            <a:pPr algn="ctr"/>
            <a:endParaRPr lang="ru-RU" sz="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мира и межличностных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отношений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межэтнических отношений.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589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nastroy.net/pic/images/post/387674-15227928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3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2.bp.blogspot.com/-yiR3OWYuApU/WO-B1XuItCI/AAAAAAAADaQ/0AD1pB6mucI_OT3CnC2Zh4qNExgOf11ZwCEw/s1600/japan-bo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2005-07.photosight.ru/27/96269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4" y="188640"/>
            <a:ext cx="628863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dn.fishki.net/upload/post/2018/03/29/2552466/617a7d351e94fc7b4cf7e081a796dc9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3069875"/>
            <a:ext cx="3211033" cy="35718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ivetta.ua/wp-content/uploads/2015/09/rukopozhatie-e14428297658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8640"/>
            <a:ext cx="36946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oslovni.hr/media/cache/d7/d9/d7d9bd57105706aca59e8598b3b7c67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3861048"/>
            <a:ext cx="379154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png.pngtree.com/element_origin_min_pic/16/09/26/1457e8c27b21c3a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754384"/>
            <a:ext cx="3595272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.fishki.net/upload/post/201601/08/1804909/file73379299_mano_po_e1343027936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55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tlasreizen.be/_images/Nieuw-Zeela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39431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profit.bg/uploads/userfiles/images/910956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5715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ripmaster.com/uploads/posts/images/d/d3/Lose-Weight-from-Your-Cheeks-Step-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17" y="404664"/>
            <a:ext cx="8532348" cy="56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pdb/231404/cb2c6f16-117d-46aa-9ec7-6103961f2dc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2" cy="565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russkievesti.ru/assets/images/resources/13708/zachem-mushketyoram-byili-takie-velikolepnyie-shlyapyi-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356992"/>
            <a:ext cx="419986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mydailyartdisplay.files.wordpress.com/2017/05/colonial-minuet-by-jennie-augusta-brownscomb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5" y="244470"/>
            <a:ext cx="5171338" cy="36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s://oir.mobi/uploads/posts/2021-05/1621453509_26-oir_mobi-p-kotenok-i-zaichonok-zhivotnie-krasivo-foto-3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1F2ED"/>
              </a:clrFrom>
              <a:clrTo>
                <a:srgbClr val="F1F2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609600"/>
            <a:ext cx="864866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2.depositphotos.com/1967477/5333/v/950/depositphotos_53336423-stock-illustration-happy-smiling-group-of-kid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2501"/>
            <a:ext cx="8388921" cy="64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2581" y="2060848"/>
            <a:ext cx="8388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060848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Поликультурное воспитание – </a:t>
            </a:r>
          </a:p>
          <a:p>
            <a:pPr algn="ctr"/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</a:t>
            </a:r>
            <a:endParaRPr lang="ru-RU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многообразия </a:t>
            </a:r>
            <a:endParaRPr lang="ru-RU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культурных 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ценностей, норм, образцов и форм деятельности, </a:t>
            </a:r>
          </a:p>
          <a:p>
            <a:pPr algn="ctr"/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существующих в данном сообществе и передача этого  наследия молодому  поколению. </a:t>
            </a:r>
          </a:p>
        </p:txBody>
      </p:sp>
    </p:spTree>
    <p:extLst>
      <p:ext uri="{BB962C8B-B14F-4D97-AF65-F5344CB8AC3E}">
        <p14:creationId xmlns:p14="http://schemas.microsoft.com/office/powerpoint/2010/main" val="14620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fs.znanio.ru/d5af0e/1e/4d/dfaac37b726fc6c70b7d8b1072dd8c5eb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381000"/>
            <a:ext cx="8077200" cy="61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greatlakespsychologygroup.com/wp-content/uploads/2014/10/school-4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3664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2.depositphotos.com/1967477/5333/v/950/depositphotos_53336423-stock-illustration-happy-smiling-group-of-kid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01" y="228600"/>
            <a:ext cx="8388921" cy="64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5121" y="2362200"/>
            <a:ext cx="792088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поликультурного воспитания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ДОУ: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в дошкольном учреждении социокультурного пространства и условий для формирования толерантного взаимодействия ребёнка с окружающим миром</a:t>
            </a:r>
          </a:p>
          <a:p>
            <a:pPr algn="ctr"/>
            <a:endParaRPr lang="ru-RU" sz="5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azakirova.ucoz.ru/det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92" y="4849378"/>
            <a:ext cx="8442603" cy="20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1" y="18864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Компоненты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поликультурной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399999"/>
            <a:ext cx="2736304" cy="13338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Личность и общество сверстников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892" y="2060848"/>
            <a:ext cx="2567382" cy="8561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Личность и общество</a:t>
            </a:r>
            <a:endParaRPr lang="ru-RU" sz="32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0217" y="2052930"/>
            <a:ext cx="2477278" cy="864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Личность и семья</a:t>
            </a:r>
            <a:endParaRPr lang="ru-RU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3734" y="3438155"/>
            <a:ext cx="2855832" cy="1295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Личность и значимые взрослые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812274" y="1052736"/>
            <a:ext cx="1064798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82865" y="1052736"/>
            <a:ext cx="1257287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56024" y="9003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691680" y="834971"/>
            <a:ext cx="838334" cy="97976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8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azakirova.ucoz.ru/det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92" y="4849378"/>
            <a:ext cx="8442603" cy="20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8100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Направления реализации поликультурного воспитания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ДОУ:</a:t>
            </a:r>
          </a:p>
          <a:p>
            <a:pPr algn="ctr"/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эмоциональное воздействие;</a:t>
            </a:r>
          </a:p>
          <a:p>
            <a:pPr algn="ctr"/>
            <a:endParaRPr lang="ru-RU" sz="1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информационное насыщение;</a:t>
            </a:r>
          </a:p>
          <a:p>
            <a:pPr algn="ctr"/>
            <a:endParaRPr lang="ru-RU" sz="1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поведенческие нормы.</a:t>
            </a:r>
            <a:endParaRPr lang="ru-RU" sz="36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azakirova.ucoz.ru/det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92" y="5715000"/>
            <a:ext cx="844260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5807" y="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«Мы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мир вокруг нас»</a:t>
            </a: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Первый блок «Страна общения»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Второй блок «Мы - дети России» </a:t>
            </a:r>
          </a:p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Третий  блок «Мы - дети планеты» </a:t>
            </a:r>
          </a:p>
          <a:p>
            <a:pPr algn="ctr"/>
            <a:endParaRPr lang="ru-RU" sz="2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Первый блок «Страна общения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викторина «Ребята, давайте жить дружно!»;</a:t>
            </a:r>
            <a:endParaRPr lang="ru-RU" sz="2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семейная мультимедийная презентация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«Мы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такие разные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вечер-досуг 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детей и родителей «Мое имя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тренинг 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общения «Подарок для всех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коллективная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по рисованию эмблемы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группы.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azakirova.ucoz.ru/det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92" y="5562600"/>
            <a:ext cx="844260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5807" y="0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Второй блок «Мы - дети России» </a:t>
            </a:r>
          </a:p>
          <a:p>
            <a:pPr algn="ctr"/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НОД  </a:t>
            </a:r>
            <a:r>
              <a:rPr lang="ru-RU" sz="2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«Наша страна - Россия</a:t>
            </a:r>
            <a:r>
              <a:rPr lang="ru-RU" sz="2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НОД </a:t>
            </a:r>
            <a:r>
              <a:rPr lang="ru-RU" sz="2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«Москва – столица России</a:t>
            </a:r>
            <a:r>
              <a:rPr lang="ru-RU" sz="2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НОД 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«Санкт - Петербург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НОД </a:t>
            </a:r>
            <a:r>
              <a:rPr lang="ru-RU" sz="2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«Путешествие по городам  </a:t>
            </a:r>
            <a:endParaRPr lang="ru-RU" sz="2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«Золотого  кольца» России»;</a:t>
            </a:r>
          </a:p>
          <a:p>
            <a:pPr algn="ctr"/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НОД </a:t>
            </a:r>
            <a:r>
              <a:rPr lang="ru-RU" sz="2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«Города России</a:t>
            </a:r>
            <a:r>
              <a:rPr lang="ru-RU" sz="2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НОД 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«Дети России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indent="-457200" algn="ctr">
              <a:buFontTx/>
              <a:buChar char="-"/>
            </a:pPr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НОД «В гости к бабушкиным куклам»;</a:t>
            </a:r>
          </a:p>
          <a:p>
            <a:pPr algn="ctr"/>
            <a:endParaRPr lang="ru-RU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развлечение </a:t>
            </a:r>
            <a:r>
              <a:rPr lang="ru-RU" sz="2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«Традиции и игры народов России</a:t>
            </a:r>
            <a:r>
              <a:rPr lang="ru-RU" sz="2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6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azakirova.ucoz.ru/det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92" y="5715000"/>
            <a:ext cx="844260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199" y="0"/>
            <a:ext cx="89619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Третий  блок «Мы - дети планеты» </a:t>
            </a:r>
          </a:p>
          <a:p>
            <a:pPr algn="ctr"/>
            <a:endParaRPr lang="ru-RU" sz="10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НОД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«Мир, в котором мы живем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развлечение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«Дети народов мира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НОД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«Волшебное туристическое агентство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развлечение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«Праздники народов мира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спортивное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развлечение «Подвижные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народов мира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НОД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«Какие бывают приветствия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НОД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«Жилища народов разных стран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развлечение  «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День именинников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развлечение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«КВН по сказкам народа миров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НОД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«Традиции чаепития у разных народов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sz="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НОД-беседа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«Маленький путешественник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i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991</TotalTime>
  <Words>437</Words>
  <Application>Microsoft Office PowerPoint</Application>
  <PresentationFormat>Экран (4:3)</PresentationFormat>
  <Paragraphs>128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 Николаевна Новикова</cp:lastModifiedBy>
  <cp:revision>46</cp:revision>
  <dcterms:created xsi:type="dcterms:W3CDTF">2018-12-06T08:33:20Z</dcterms:created>
  <dcterms:modified xsi:type="dcterms:W3CDTF">2022-06-22T11:03:28Z</dcterms:modified>
</cp:coreProperties>
</file>