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19.05.2022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4632" cy="233169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200" b="1" dirty="0" smtClean="0"/>
              <a:t>I </a:t>
            </a:r>
            <a:r>
              <a:rPr lang="ru-RU" sz="2200" b="1" dirty="0" smtClean="0"/>
              <a:t>Ежегодный родительский форум  «Безопасное детство»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Современные подходы к профилактике деструктивного поведения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4365104"/>
            <a:ext cx="7336904" cy="1752600"/>
          </a:xfrm>
        </p:spPr>
        <p:txBody>
          <a:bodyPr>
            <a:normAutofit/>
          </a:bodyPr>
          <a:lstStyle/>
          <a:p>
            <a:pPr algn="r"/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Елизарова Ю.Г., педагог-психолог МБОУ Бурмакинской СОШ №1</a:t>
            </a:r>
          </a:p>
          <a:p>
            <a:pPr algn="r"/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Самодурова О.А., педагог-психолог МОУ Бурмакинской СОШ №2</a:t>
            </a:r>
            <a:endParaRPr lang="ru-RU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ru-RU" b="1" dirty="0" err="1" smtClean="0"/>
              <a:t>Буллинг</a:t>
            </a:r>
            <a:r>
              <a:rPr lang="ru-RU" dirty="0" smtClean="0"/>
              <a:t> – агрессивное преследование одного из членов коллектива со стороны другого члена коллектива (или группы).</a:t>
            </a:r>
          </a:p>
          <a:p>
            <a:pPr marL="0" indent="0" algn="ctr">
              <a:buNone/>
            </a:pPr>
            <a:r>
              <a:rPr lang="ru-RU" dirty="0" smtClean="0"/>
              <a:t>Характерные признаки травли:</a:t>
            </a:r>
          </a:p>
          <a:p>
            <a:pPr marL="0" indent="0">
              <a:buNone/>
            </a:pPr>
            <a:r>
              <a:rPr lang="ru-RU" dirty="0" smtClean="0"/>
              <a:t>-неравенство сил;</a:t>
            </a:r>
          </a:p>
          <a:p>
            <a:pPr marL="0" indent="0">
              <a:buNone/>
            </a:pPr>
            <a:r>
              <a:rPr lang="ru-RU" dirty="0" smtClean="0"/>
              <a:t>-повторяемость;</a:t>
            </a:r>
          </a:p>
          <a:p>
            <a:pPr marL="0" indent="0">
              <a:buNone/>
            </a:pPr>
            <a:r>
              <a:rPr lang="ru-RU" dirty="0" smtClean="0"/>
              <a:t>-высокая чувствительность жертвы.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618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Кто чаще всего подвергается </a:t>
            </a:r>
            <a:r>
              <a:rPr lang="ru-RU" b="1" dirty="0" err="1" smtClean="0"/>
              <a:t>буллингу</a:t>
            </a:r>
            <a:r>
              <a:rPr lang="ru-RU" b="1" dirty="0" smtClean="0"/>
              <a:t> в школьной среде?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-дети с особенностями внешности;</a:t>
            </a:r>
          </a:p>
          <a:p>
            <a:pPr marL="0" indent="0">
              <a:buNone/>
            </a:pPr>
            <a:r>
              <a:rPr lang="ru-RU" dirty="0" smtClean="0"/>
              <a:t>-имеющие особенности дикции, движений и пр.;</a:t>
            </a:r>
          </a:p>
          <a:p>
            <a:pPr marL="0" indent="0">
              <a:buNone/>
            </a:pPr>
            <a:r>
              <a:rPr lang="ru-RU" dirty="0" smtClean="0"/>
              <a:t>-те, кто выделяются хорошей учебой и примерным поведением или отстающие в учебе;</a:t>
            </a:r>
          </a:p>
          <a:p>
            <a:pPr marL="0" indent="0">
              <a:buNone/>
            </a:pPr>
            <a:r>
              <a:rPr lang="ru-RU" dirty="0" smtClean="0"/>
              <a:t>-те, кого недолюбливают учителя и те, кто ходит в «любимчиках»;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7268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/>
              <a:t>-те, кто недостаточно хорошо знают русский язык;</a:t>
            </a:r>
          </a:p>
          <a:p>
            <a:pPr marL="0" indent="0">
              <a:buNone/>
            </a:pPr>
            <a:r>
              <a:rPr lang="ru-RU" dirty="0" smtClean="0"/>
              <a:t>-дети, отличающиеся манерами поведения, одежды, внешними атрибутами;</a:t>
            </a:r>
          </a:p>
          <a:p>
            <a:pPr marL="0" indent="0">
              <a:buNone/>
            </a:pPr>
            <a:r>
              <a:rPr lang="ru-RU" dirty="0" smtClean="0"/>
              <a:t>-дети из семей с низким материальным достатком;</a:t>
            </a:r>
          </a:p>
          <a:p>
            <a:pPr marL="0" indent="0">
              <a:buNone/>
            </a:pPr>
            <a:r>
              <a:rPr lang="ru-RU" dirty="0" smtClean="0"/>
              <a:t>-ребята с повышенной эмоциональностью;</a:t>
            </a:r>
          </a:p>
          <a:p>
            <a:pPr marL="0" indent="0">
              <a:buNone/>
            </a:pPr>
            <a:r>
              <a:rPr lang="ru-RU" dirty="0" smtClean="0"/>
              <a:t>-испытывающие проблемы с коммуникация-</a:t>
            </a:r>
          </a:p>
          <a:p>
            <a:pPr marL="0" indent="0">
              <a:buNone/>
            </a:pPr>
            <a:r>
              <a:rPr lang="ru-RU" dirty="0" smtClean="0"/>
              <a:t>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720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Формы </a:t>
            </a:r>
            <a:r>
              <a:rPr lang="ru-RU" b="1" dirty="0" err="1" smtClean="0"/>
              <a:t>буллинга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dirty="0" smtClean="0"/>
              <a:t>Прямой </a:t>
            </a:r>
            <a:r>
              <a:rPr lang="ru-RU" dirty="0" err="1" smtClean="0"/>
              <a:t>буллинг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r>
              <a:rPr lang="ru-RU" dirty="0" smtClean="0"/>
              <a:t>-физическая агрессия;</a:t>
            </a:r>
          </a:p>
          <a:p>
            <a:pPr marL="0" indent="0">
              <a:buNone/>
            </a:pPr>
            <a:r>
              <a:rPr lang="ru-RU" dirty="0" smtClean="0"/>
              <a:t>-вербальный </a:t>
            </a:r>
            <a:r>
              <a:rPr lang="ru-RU" dirty="0" err="1" smtClean="0"/>
              <a:t>буллинг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r>
              <a:rPr lang="ru-RU" dirty="0" smtClean="0"/>
              <a:t>-социальный </a:t>
            </a:r>
            <a:r>
              <a:rPr lang="ru-RU" dirty="0" err="1" smtClean="0"/>
              <a:t>буллинг</a:t>
            </a:r>
            <a:r>
              <a:rPr lang="ru-RU" dirty="0" smtClean="0"/>
              <a:t>.</a:t>
            </a:r>
          </a:p>
          <a:p>
            <a:pPr marL="0" indent="0" algn="ctr">
              <a:buNone/>
            </a:pPr>
            <a:r>
              <a:rPr lang="ru-RU" dirty="0" smtClean="0"/>
              <a:t>Косвенный </a:t>
            </a:r>
            <a:r>
              <a:rPr lang="ru-RU" dirty="0" err="1" smtClean="0"/>
              <a:t>буллинг</a:t>
            </a:r>
            <a:r>
              <a:rPr lang="ru-RU" dirty="0" smtClean="0"/>
              <a:t>.</a:t>
            </a:r>
          </a:p>
          <a:p>
            <a:pPr marL="0" indent="0" algn="ctr">
              <a:buNone/>
            </a:pPr>
            <a:r>
              <a:rPr lang="ru-RU" dirty="0" err="1" smtClean="0"/>
              <a:t>Кибербуллинг</a:t>
            </a:r>
            <a:r>
              <a:rPr lang="ru-RU" dirty="0" smtClean="0"/>
              <a:t>.</a:t>
            </a:r>
          </a:p>
          <a:p>
            <a:pPr marL="0" indent="0" algn="ctr">
              <a:buNone/>
            </a:pPr>
            <a:r>
              <a:rPr lang="ru-RU" dirty="0" smtClean="0"/>
              <a:t>А также:</a:t>
            </a:r>
          </a:p>
          <a:p>
            <a:pPr marL="0" indent="0">
              <a:buNone/>
            </a:pPr>
            <a:r>
              <a:rPr lang="ru-RU" dirty="0" smtClean="0"/>
              <a:t>-вымогательство;</a:t>
            </a:r>
          </a:p>
          <a:p>
            <a:pPr marL="0" indent="0">
              <a:buNone/>
            </a:pPr>
            <a:r>
              <a:rPr lang="ru-RU" dirty="0" smtClean="0"/>
              <a:t>-повреждения и иные действия с имуществом.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092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Правильные </a:t>
            </a:r>
            <a:br>
              <a:rPr lang="ru-RU" b="1" dirty="0" smtClean="0"/>
            </a:br>
            <a:r>
              <a:rPr lang="ru-RU" b="1" dirty="0" smtClean="0"/>
              <a:t>действия образовательной организации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1.Наблюдение и анализ.</a:t>
            </a:r>
          </a:p>
          <a:p>
            <a:pPr marL="0" indent="0">
              <a:buNone/>
            </a:pPr>
            <a:r>
              <a:rPr lang="ru-RU" dirty="0" smtClean="0"/>
              <a:t>2.Важно исключить неправильное реагирование на ситуацию.</a:t>
            </a:r>
          </a:p>
          <a:p>
            <a:pPr marL="0" indent="0">
              <a:buNone/>
            </a:pPr>
            <a:r>
              <a:rPr lang="ru-RU" dirty="0" smtClean="0"/>
              <a:t>3.Дать однозначную оценку этому явлению для группы, класса и обозначить травлю как проблему группы.</a:t>
            </a:r>
          </a:p>
          <a:p>
            <a:pPr marL="0" indent="0">
              <a:buNone/>
            </a:pPr>
            <a:r>
              <a:rPr lang="ru-RU" dirty="0" smtClean="0"/>
              <a:t>4.Определенность позиции взрослого человека и его </a:t>
            </a:r>
            <a:r>
              <a:rPr lang="ru-RU" dirty="0" err="1" smtClean="0"/>
              <a:t>проактивная</a:t>
            </a:r>
            <a:r>
              <a:rPr lang="ru-RU" dirty="0" smtClean="0"/>
              <a:t>, гуманистическая позиция.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8682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5.Активизировать моральное чувство и сформулировать выбор.</a:t>
            </a:r>
          </a:p>
          <a:p>
            <a:pPr marL="0" indent="0">
              <a:buNone/>
            </a:pPr>
            <a:r>
              <a:rPr lang="ru-RU" dirty="0" smtClean="0"/>
              <a:t>6.Наблюдать за детьми.</a:t>
            </a:r>
          </a:p>
          <a:p>
            <a:pPr marL="0" indent="0">
              <a:buNone/>
            </a:pPr>
            <a:r>
              <a:rPr lang="ru-RU" dirty="0" smtClean="0"/>
              <a:t>7.С пострадавшим проводить </a:t>
            </a:r>
            <a:r>
              <a:rPr lang="ru-RU" smtClean="0"/>
              <a:t>индивидуаль-ную</a:t>
            </a:r>
            <a:r>
              <a:rPr lang="ru-RU" dirty="0" smtClean="0"/>
              <a:t> работу по предотвращению последствий </a:t>
            </a:r>
            <a:r>
              <a:rPr lang="ru-RU" dirty="0" err="1" smtClean="0"/>
              <a:t>буллинга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8.Проводить работу с классом по сплочению.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1381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>Элементы восстановительных приемов в работе классного руководителя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Элемент «Восстановительные вопросы».</a:t>
            </a:r>
          </a:p>
          <a:p>
            <a:pPr marL="0" indent="0">
              <a:buNone/>
            </a:pPr>
            <a:r>
              <a:rPr lang="ru-RU" dirty="0" smtClean="0"/>
              <a:t>Элемент «Организация коммуникации в круге».</a:t>
            </a:r>
          </a:p>
          <a:p>
            <a:pPr marL="0" indent="0">
              <a:buNone/>
            </a:pPr>
            <a:r>
              <a:rPr lang="ru-RU" dirty="0" smtClean="0"/>
              <a:t>Элемент «Обращение к нереализованному позитивному стремлению».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099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204864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Благодарим за внимание!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    Деструктивное поведение</a:t>
            </a:r>
            <a:r>
              <a:rPr lang="ru-RU" dirty="0" smtClean="0"/>
              <a:t> - разрушительное поведение, отклоняющееся от медицинских и психологических норм, приводящее к нарушению качества жизни человека, снижению критичности к своему поведению, когнитивным искажениям восприятия и понимания происходящего, снижению самооценки и эмоциональным нарушениям, что, в итоге, приводит к состоянию социальной </a:t>
            </a:r>
            <a:r>
              <a:rPr lang="ru-RU" dirty="0" err="1" smtClean="0"/>
              <a:t>дезадаптации</a:t>
            </a:r>
            <a:r>
              <a:rPr lang="ru-RU" dirty="0" smtClean="0"/>
              <a:t> личности, вплоть до ее полной изоляции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86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Признаки деструктивного поведения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ru-RU" dirty="0" smtClean="0"/>
              <a:t>поведение, которое не соответствует общепринятым или официально установленным социальным нормам,</a:t>
            </a:r>
          </a:p>
          <a:p>
            <a:pPr lvl="0"/>
            <a:r>
              <a:rPr lang="ru-RU" dirty="0" smtClean="0"/>
              <a:t>вызывает негативную оценку со стороны других людей (социальные санкции),</a:t>
            </a:r>
          </a:p>
          <a:p>
            <a:pPr lvl="0"/>
            <a:r>
              <a:rPr lang="ru-RU" dirty="0" smtClean="0"/>
              <a:t>наносит реальный ущерб самой личности или окружающим людям,</a:t>
            </a:r>
          </a:p>
          <a:p>
            <a:pPr lvl="0"/>
            <a:r>
              <a:rPr lang="ru-RU" dirty="0" smtClean="0"/>
              <a:t>стойко повторяется (многократно или длительно),</a:t>
            </a:r>
          </a:p>
          <a:p>
            <a:pPr lvl="0"/>
            <a:r>
              <a:rPr lang="ru-RU" dirty="0" smtClean="0"/>
              <a:t>рассматривается в пределах медицинской нормы,</a:t>
            </a:r>
          </a:p>
          <a:p>
            <a:pPr lvl="0"/>
            <a:r>
              <a:rPr lang="ru-RU" dirty="0" smtClean="0"/>
              <a:t>сопровождается явлениями социальной </a:t>
            </a:r>
            <a:r>
              <a:rPr lang="ru-RU" dirty="0" err="1" smtClean="0"/>
              <a:t>дезадаптации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/>
              <a:t>Формы деструктивного поведения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u="sng" dirty="0" smtClean="0"/>
              <a:t>Деструкция, направленная вовне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•	уничтожение или причинение ущерба другому человека (убийство), разрушение его личности - </a:t>
            </a:r>
            <a:r>
              <a:rPr lang="ru-RU" b="1" dirty="0" smtClean="0"/>
              <a:t>жестокое обращение; агрессивное поведение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•	разрушение социума или определенных общественных отношений - </a:t>
            </a:r>
            <a:r>
              <a:rPr lang="ru-RU" b="1" dirty="0" err="1" smtClean="0"/>
              <a:t>моббинг</a:t>
            </a:r>
            <a:r>
              <a:rPr lang="ru-RU" b="1" dirty="0" smtClean="0"/>
              <a:t>, неблагоприятный психологический климат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•	разрушение неодушевленных предметов, архитектурных памятников и других произведений искусства - </a:t>
            </a:r>
            <a:r>
              <a:rPr lang="ru-RU" b="1" dirty="0" smtClean="0"/>
              <a:t>вандализм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•	разрушение природной среды (экологический терроризм) – </a:t>
            </a:r>
            <a:r>
              <a:rPr lang="ru-RU" b="1" dirty="0" smtClean="0"/>
              <a:t>экоцид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u="sng" dirty="0" err="1" smtClean="0"/>
              <a:t>Аутодеструкция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•	умышленное физическое уничтожение человеком самого себя и саморазрушение личности - </a:t>
            </a:r>
            <a:r>
              <a:rPr lang="ru-RU" b="1" dirty="0" smtClean="0"/>
              <a:t>суициды и </a:t>
            </a:r>
            <a:r>
              <a:rPr lang="ru-RU" b="1" dirty="0" err="1" smtClean="0"/>
              <a:t>саморазрущающее</a:t>
            </a:r>
            <a:r>
              <a:rPr lang="ru-RU" b="1" dirty="0" smtClean="0"/>
              <a:t> поведение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•	злоупотребление </a:t>
            </a:r>
            <a:r>
              <a:rPr lang="ru-RU" dirty="0" err="1" smtClean="0"/>
              <a:t>психоактивными</a:t>
            </a:r>
            <a:r>
              <a:rPr lang="ru-RU" dirty="0" smtClean="0"/>
              <a:t> веществами (алкоголизм, токсикомания, наркотическая зависимость) - </a:t>
            </a:r>
            <a:r>
              <a:rPr lang="ru-RU" b="1" dirty="0" err="1" smtClean="0"/>
              <a:t>зависимость</a:t>
            </a:r>
            <a:r>
              <a:rPr lang="ru-RU" b="1" dirty="0" smtClean="0"/>
              <a:t> ПАВ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•	патологическая нехимическая зависимость: </a:t>
            </a:r>
            <a:r>
              <a:rPr lang="ru-RU" b="1" dirty="0" err="1" smtClean="0"/>
              <a:t>интернет-аддикция</a:t>
            </a:r>
            <a:r>
              <a:rPr lang="ru-RU" b="1" dirty="0" smtClean="0"/>
              <a:t>, </a:t>
            </a:r>
            <a:r>
              <a:rPr lang="ru-RU" b="1" dirty="0" err="1" smtClean="0"/>
              <a:t>гэмблинг</a:t>
            </a:r>
            <a:r>
              <a:rPr lang="ru-RU" b="1" dirty="0" smtClean="0"/>
              <a:t> (патологическую страсть к азартным играм</a:t>
            </a:r>
            <a:r>
              <a:rPr lang="ru-RU" dirty="0" smtClean="0"/>
              <a:t>), и другие, приводящие к деструктивным изменениям личности </a:t>
            </a:r>
            <a:r>
              <a:rPr lang="ru-RU" b="1" dirty="0" smtClean="0"/>
              <a:t>- </a:t>
            </a:r>
            <a:r>
              <a:rPr lang="ru-RU" b="1" dirty="0" err="1" smtClean="0"/>
              <a:t>гаджет-аддикции</a:t>
            </a:r>
            <a:r>
              <a:rPr lang="ru-RU" b="1" dirty="0" smtClean="0"/>
              <a:t>; пищевые нарушения </a:t>
            </a:r>
            <a:r>
              <a:rPr lang="ru-RU" dirty="0" smtClean="0"/>
              <a:t>и т.д.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Теории понимания причин деструктивного поведения</a:t>
            </a:r>
            <a:endParaRPr lang="ru-RU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853136"/>
          </a:xfrm>
        </p:spPr>
        <p:txBody>
          <a:bodyPr>
            <a:normAutofit/>
          </a:bodyPr>
          <a:lstStyle/>
          <a:p>
            <a:r>
              <a:rPr lang="ru-RU" sz="1800" b="1" u="sng" dirty="0" smtClean="0"/>
              <a:t>Теория контроля</a:t>
            </a:r>
            <a:r>
              <a:rPr lang="ru-RU" sz="1800" b="1" dirty="0" smtClean="0"/>
              <a:t>. </a:t>
            </a:r>
            <a:r>
              <a:rPr lang="ru-RU" sz="1800" dirty="0" smtClean="0"/>
              <a:t>(У. </a:t>
            </a:r>
            <a:r>
              <a:rPr lang="ru-RU" sz="1800" dirty="0" err="1" smtClean="0"/>
              <a:t>Реклесс</a:t>
            </a:r>
            <a:r>
              <a:rPr lang="ru-RU" sz="1800" dirty="0" smtClean="0"/>
              <a:t>, И. </a:t>
            </a:r>
            <a:r>
              <a:rPr lang="ru-RU" sz="1800" dirty="0" err="1" smtClean="0"/>
              <a:t>Най</a:t>
            </a:r>
            <a:r>
              <a:rPr lang="ru-RU" sz="1800" dirty="0" smtClean="0"/>
              <a:t>, и Т. </a:t>
            </a:r>
            <a:r>
              <a:rPr lang="ru-RU" sz="1800" dirty="0" err="1" smtClean="0"/>
              <a:t>Хирши</a:t>
            </a:r>
            <a:r>
              <a:rPr lang="ru-RU" sz="1800" dirty="0" smtClean="0"/>
              <a:t>). Контролирующее влияние на человека общественных связей. Те, кто хочет быть частью общества, стараются уважать писаные и неписаные законы. </a:t>
            </a:r>
            <a:r>
              <a:rPr lang="ru-RU" sz="1800" b="1" dirty="0" smtClean="0"/>
              <a:t>Обычно деструктивное поведение детей связано с тем, что у них нет друзей, которые уважали бы социальные нормы. </a:t>
            </a:r>
          </a:p>
          <a:p>
            <a:r>
              <a:rPr lang="ru-RU" sz="1800" b="1" u="sng" dirty="0" smtClean="0"/>
              <a:t>Теория аномии</a:t>
            </a:r>
            <a:r>
              <a:rPr lang="ru-RU" sz="1800" dirty="0" smtClean="0"/>
              <a:t> (Р. Мертон) Деструкция - результат аномии. Аномией называют особое состояние личности, которое связано с потерей ценностных ориентаций. </a:t>
            </a:r>
            <a:r>
              <a:rPr lang="ru-RU" sz="1800" b="1" dirty="0" smtClean="0"/>
              <a:t>Причины деструктивного поведения объясняются тем, что личность растерянна и не знает, как ей действовать в неоднозначной обстановке. </a:t>
            </a:r>
          </a:p>
          <a:p>
            <a:r>
              <a:rPr lang="ru-RU" sz="1800" b="1" u="sng" dirty="0" smtClean="0"/>
              <a:t>Теория ярлыков</a:t>
            </a:r>
            <a:r>
              <a:rPr lang="ru-RU" sz="1800" b="1" dirty="0" smtClean="0"/>
              <a:t>. (</a:t>
            </a:r>
            <a:r>
              <a:rPr lang="ru-RU" sz="1800" dirty="0" smtClean="0"/>
              <a:t>Г. Беккер) </a:t>
            </a:r>
            <a:r>
              <a:rPr lang="ru-RU" sz="1800" b="1" dirty="0" smtClean="0"/>
              <a:t>Если на ребенке ставят клеймо </a:t>
            </a:r>
            <a:r>
              <a:rPr lang="ru-RU" sz="1800" b="1" dirty="0" err="1" smtClean="0"/>
              <a:t>девианта</a:t>
            </a:r>
            <a:r>
              <a:rPr lang="ru-RU" sz="1800" b="1" dirty="0" smtClean="0"/>
              <a:t>, то он начинает себя вести соответствующим образом.</a:t>
            </a:r>
            <a:r>
              <a:rPr lang="ru-RU" sz="1800" dirty="0" smtClean="0"/>
              <a:t> </a:t>
            </a:r>
            <a:r>
              <a:rPr lang="ru-RU" sz="1800" b="1" dirty="0" smtClean="0"/>
              <a:t>Возникает первичное деструктивное поведение. Если «ярлык» продолжает существовать, и поведение подростка оценивается исключительно с этой позиции то развивается вторичное деструктивное поведение, которое является реакцией на ярлык.</a:t>
            </a:r>
            <a:r>
              <a:rPr lang="ru-RU" sz="1800" dirty="0" smtClean="0"/>
              <a:t> </a:t>
            </a:r>
            <a:endParaRPr lang="ru-RU" sz="1800" b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/>
              <a:t>Психопрофилактическая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u="sng" dirty="0" smtClean="0"/>
              <a:t> Работа с педагогами</a:t>
            </a:r>
            <a:r>
              <a:rPr lang="ru-RU" dirty="0" smtClean="0"/>
              <a:t> (консультации, семинары, тренинги на тему бесконфликтного общения; реализация программы по профилактике эмоционального выгорания педагогов)</a:t>
            </a:r>
          </a:p>
          <a:p>
            <a:r>
              <a:rPr lang="ru-RU" dirty="0" smtClean="0"/>
              <a:t> </a:t>
            </a:r>
            <a:r>
              <a:rPr lang="ru-RU" b="1" u="sng" dirty="0" smtClean="0"/>
              <a:t>Работа с родителями</a:t>
            </a:r>
            <a:r>
              <a:rPr lang="ru-RU" dirty="0" smtClean="0"/>
              <a:t> (психологические консультации, родительские собрания на тему бесконфликтного общения, работа в рамках </a:t>
            </a:r>
            <a:r>
              <a:rPr lang="ru-RU" dirty="0" err="1" smtClean="0"/>
              <a:t>ППк</a:t>
            </a:r>
            <a:r>
              <a:rPr lang="ru-RU" dirty="0" smtClean="0"/>
              <a:t> ОУ)</a:t>
            </a:r>
          </a:p>
          <a:p>
            <a:r>
              <a:rPr lang="ru-RU" b="1" u="sng" dirty="0" smtClean="0"/>
              <a:t> Работа с воспитанниками 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-Мультфильмы (для более старших детей – в формате </a:t>
            </a:r>
            <a:r>
              <a:rPr lang="ru-RU" dirty="0" err="1" smtClean="0"/>
              <a:t>киноклуба</a:t>
            </a:r>
            <a:r>
              <a:rPr lang="ru-RU" dirty="0" smtClean="0"/>
              <a:t>)</a:t>
            </a:r>
          </a:p>
          <a:p>
            <a:pPr>
              <a:buNone/>
            </a:pPr>
            <a:r>
              <a:rPr lang="ru-RU" dirty="0" smtClean="0"/>
              <a:t>    - Игры-ситуации</a:t>
            </a:r>
          </a:p>
          <a:p>
            <a:pPr>
              <a:buNone/>
            </a:pPr>
            <a:r>
              <a:rPr lang="ru-RU" dirty="0" smtClean="0"/>
              <a:t>    - Сказкотерапия</a:t>
            </a:r>
          </a:p>
          <a:p>
            <a:pPr>
              <a:buNone/>
            </a:pPr>
            <a:r>
              <a:rPr lang="ru-RU" dirty="0" smtClean="0"/>
              <a:t>    - Куклотерапия</a:t>
            </a:r>
          </a:p>
          <a:p>
            <a:pPr>
              <a:buNone/>
            </a:pPr>
            <a:r>
              <a:rPr lang="ru-RU" dirty="0" smtClean="0"/>
              <a:t>    - Песочная терапия</a:t>
            </a:r>
          </a:p>
          <a:p>
            <a:pPr>
              <a:buNone/>
            </a:pPr>
            <a:r>
              <a:rPr lang="ru-RU" dirty="0" smtClean="0"/>
              <a:t>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323528" y="332656"/>
            <a:ext cx="4038600" cy="4525963"/>
          </a:xfrm>
        </p:spPr>
        <p:txBody>
          <a:bodyPr>
            <a:normAutofit/>
          </a:bodyPr>
          <a:lstStyle/>
          <a:p>
            <a:r>
              <a:rPr lang="ru-RU" sz="1800" b="1" dirty="0" smtClean="0"/>
              <a:t>Куклотерапия </a:t>
            </a:r>
            <a:r>
              <a:rPr lang="ru-RU" sz="1800" dirty="0" smtClean="0"/>
              <a:t> — метод психологической помощи детям, подросткам и их семьям, заключающийся в коррекции их поведения посредством использования  кукол.</a:t>
            </a:r>
          </a:p>
          <a:p>
            <a:endParaRPr lang="ru-RU" sz="1800" dirty="0" smtClean="0"/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572000" y="332656"/>
            <a:ext cx="4038600" cy="4525963"/>
          </a:xfrm>
        </p:spPr>
        <p:txBody>
          <a:bodyPr>
            <a:normAutofit/>
          </a:bodyPr>
          <a:lstStyle/>
          <a:p>
            <a:r>
              <a:rPr lang="ru-RU" sz="1800" b="1" dirty="0" smtClean="0"/>
              <a:t>Песочная терапия  </a:t>
            </a:r>
            <a:r>
              <a:rPr lang="ru-RU" sz="1800" dirty="0" smtClean="0"/>
              <a:t>- </a:t>
            </a:r>
            <a:r>
              <a:rPr lang="ru-RU" sz="1800" b="1" dirty="0" smtClean="0"/>
              <a:t> </a:t>
            </a:r>
            <a:r>
              <a:rPr lang="ru-RU" sz="1800" dirty="0" smtClean="0"/>
              <a:t>метод, предоставляющий  ребенку возможность избавиться от психологических травм с помощью перенесения на плоскость песочницы фантазий, формирования контроля над своими внутренними побуждениями.</a:t>
            </a:r>
          </a:p>
          <a:p>
            <a:endParaRPr lang="ru-RU" sz="1800" dirty="0"/>
          </a:p>
        </p:txBody>
      </p:sp>
      <p:pic>
        <p:nvPicPr>
          <p:cNvPr id="7" name="Picture 2" descr="C:\Users\admin\Documents\ОЛЕСЯ\куклотерапия\мастерская куклотерапия семинар ноябрь 2014\фото\дети с куклами\IMG_306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276872"/>
            <a:ext cx="3719649" cy="2479766"/>
          </a:xfrm>
          <a:prstGeom prst="rect">
            <a:avLst/>
          </a:prstGeom>
          <a:noFill/>
        </p:spPr>
      </p:pic>
      <p:pic>
        <p:nvPicPr>
          <p:cNvPr id="8" name="Содержимое 16" descr="perchatochnaya-kukla"/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5093639"/>
            <a:ext cx="1463073" cy="1764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Users\admin\Downloads\bn3JtubcHlA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27784" y="4844391"/>
            <a:ext cx="1418009" cy="2013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ownloads\IMG_917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55976" y="3068960"/>
            <a:ext cx="4571998" cy="28666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/>
              <a:t>Особенности личностных характеристик подростка, склонного к деструктивному поведению: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-отсутствие мотивации достижения;</a:t>
            </a:r>
          </a:p>
          <a:p>
            <a:pPr marL="0" indent="0">
              <a:buNone/>
            </a:pPr>
            <a:r>
              <a:rPr lang="ru-RU" sz="2800" dirty="0" smtClean="0"/>
              <a:t>-высокий уровень самосознания, отсутствие навыков рефлексии;</a:t>
            </a:r>
          </a:p>
          <a:p>
            <a:pPr marL="0" indent="0">
              <a:buNone/>
            </a:pPr>
            <a:r>
              <a:rPr lang="ru-RU" sz="2800" dirty="0" smtClean="0"/>
              <a:t>-</a:t>
            </a:r>
            <a:r>
              <a:rPr lang="ru-RU" sz="2800" dirty="0" err="1" smtClean="0"/>
              <a:t>несформированность</a:t>
            </a:r>
            <a:r>
              <a:rPr lang="ru-RU" sz="2800" dirty="0" smtClean="0"/>
              <a:t> функции прогноза;</a:t>
            </a:r>
          </a:p>
          <a:p>
            <a:pPr marL="0" indent="0">
              <a:buNone/>
            </a:pPr>
            <a:r>
              <a:rPr lang="ru-RU" sz="2800" dirty="0" smtClean="0"/>
              <a:t>-слабое развитие самоконтроля, самодисциплины;</a:t>
            </a:r>
          </a:p>
          <a:p>
            <a:pPr marL="0" indent="0">
              <a:buNone/>
            </a:pPr>
            <a:r>
              <a:rPr lang="ru-RU" sz="2800" dirty="0" smtClean="0"/>
              <a:t>-эмоциональная неустойчивость;</a:t>
            </a:r>
          </a:p>
          <a:p>
            <a:pPr marL="0" indent="0">
              <a:buNone/>
            </a:pPr>
            <a:r>
              <a:rPr lang="ru-RU" sz="2800" dirty="0" smtClean="0"/>
              <a:t>-низкий уровень самооценки ;</a:t>
            </a:r>
          </a:p>
          <a:p>
            <a:pPr marL="0" indent="0">
              <a:buNone/>
            </a:pPr>
            <a:r>
              <a:rPr lang="ru-RU" sz="2800" dirty="0" smtClean="0"/>
              <a:t>-тенденция к уходу от реальности в стрессовой ситуации;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06536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-противоречивость самооценки и уровня притязаний;</a:t>
            </a:r>
          </a:p>
          <a:p>
            <a:pPr marL="0" indent="0" algn="just">
              <a:buNone/>
            </a:pPr>
            <a:r>
              <a:rPr lang="ru-RU" dirty="0" smtClean="0"/>
              <a:t>-тип реакции на </a:t>
            </a:r>
            <a:r>
              <a:rPr lang="ru-RU" dirty="0" err="1" smtClean="0"/>
              <a:t>фрустрирующую</a:t>
            </a:r>
            <a:r>
              <a:rPr lang="ru-RU" dirty="0" smtClean="0"/>
              <a:t> ситуацию с фиксацией на самозащите, обусловленной неуверенностью в себе.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2323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37</TotalTime>
  <Words>915</Words>
  <Application>Microsoft Office PowerPoint</Application>
  <PresentationFormat>Экран (4:3)</PresentationFormat>
  <Paragraphs>87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Franklin Gothic Book</vt:lpstr>
      <vt:lpstr>Franklin Gothic Medium</vt:lpstr>
      <vt:lpstr>Wingdings 2</vt:lpstr>
      <vt:lpstr>Трек</vt:lpstr>
      <vt:lpstr>I Ежегодный родительский форум  «Безопасное детство»   Современные подходы к профилактике деструктивного поведения  </vt:lpstr>
      <vt:lpstr>Презентация PowerPoint</vt:lpstr>
      <vt:lpstr>Признаки деструктивного поведения</vt:lpstr>
      <vt:lpstr>Формы деструктивного поведения</vt:lpstr>
      <vt:lpstr>Теории понимания причин деструктивного поведения</vt:lpstr>
      <vt:lpstr>Психопрофилактическая работа</vt:lpstr>
      <vt:lpstr>Презентация PowerPoint</vt:lpstr>
      <vt:lpstr>Особенности личностных характеристик подростка, склонного к деструктивному поведению:</vt:lpstr>
      <vt:lpstr>Презентация PowerPoint</vt:lpstr>
      <vt:lpstr>Презентация PowerPoint</vt:lpstr>
      <vt:lpstr>Кто чаще всего подвергается буллингу в школьной среде?</vt:lpstr>
      <vt:lpstr>Презентация PowerPoint</vt:lpstr>
      <vt:lpstr>Формы буллинга</vt:lpstr>
      <vt:lpstr>Правильные  действия образовательной организации</vt:lpstr>
      <vt:lpstr>Презентация PowerPoint</vt:lpstr>
      <vt:lpstr>Элементы восстановительных приемов в работе классного руководителя</vt:lpstr>
      <vt:lpstr>Благодарим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Ежегодный родительский форум  «Безопасное детство»   Современные подходы к профилактике деструктивного поведения</dc:title>
  <dc:creator>admin</dc:creator>
  <cp:lastModifiedBy>Елена Станиславовна Боярова</cp:lastModifiedBy>
  <cp:revision>12</cp:revision>
  <dcterms:created xsi:type="dcterms:W3CDTF">2022-04-21T21:00:38Z</dcterms:created>
  <dcterms:modified xsi:type="dcterms:W3CDTF">2022-05-19T12:47:16Z</dcterms:modified>
</cp:coreProperties>
</file>