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2" r:id="rId4"/>
    <p:sldId id="271" r:id="rId5"/>
    <p:sldId id="258" r:id="rId6"/>
    <p:sldId id="259" r:id="rId7"/>
    <p:sldId id="283" r:id="rId8"/>
    <p:sldId id="264" r:id="rId9"/>
    <p:sldId id="263" r:id="rId1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54" autoAdjust="0"/>
    <p:restoredTop sz="94660"/>
  </p:normalViewPr>
  <p:slideViewPr>
    <p:cSldViewPr>
      <p:cViewPr>
        <p:scale>
          <a:sx n="76" d="100"/>
          <a:sy n="76" d="100"/>
        </p:scale>
        <p:origin x="-1242" y="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B2E130-FE96-48ED-9F59-B67ADBDE003C}" type="doc">
      <dgm:prSet loTypeId="urn:microsoft.com/office/officeart/2005/8/layout/target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0712D14-DAAE-424B-9B09-39A00EF0DBAA}">
      <dgm:prSet phldrT="[Текст]"/>
      <dgm:spPr/>
      <dgm:t>
        <a:bodyPr/>
        <a:lstStyle/>
        <a:p>
          <a:pPr algn="ctr"/>
          <a:r>
            <a:rPr lang="ru-RU" i="1" dirty="0">
              <a:solidFill>
                <a:schemeClr val="accent2"/>
              </a:solidFill>
            </a:rPr>
            <a:t>Вводный кейс </a:t>
          </a:r>
          <a:endParaRPr lang="ru-RU" dirty="0">
            <a:solidFill>
              <a:schemeClr val="accent2"/>
            </a:solidFill>
          </a:endParaRPr>
        </a:p>
      </dgm:t>
    </dgm:pt>
    <dgm:pt modelId="{DB51CEC3-9499-4FF8-AFE3-4342762AFAC8}" type="parTrans" cxnId="{ABE6DC1C-A1FD-4DFA-8535-FB44536431D3}">
      <dgm:prSet/>
      <dgm:spPr/>
      <dgm:t>
        <a:bodyPr/>
        <a:lstStyle/>
        <a:p>
          <a:endParaRPr lang="ru-RU"/>
        </a:p>
      </dgm:t>
    </dgm:pt>
    <dgm:pt modelId="{3BE67C3E-3BBA-48B0-865A-A60D1C504B90}" type="sibTrans" cxnId="{ABE6DC1C-A1FD-4DFA-8535-FB44536431D3}">
      <dgm:prSet/>
      <dgm:spPr/>
      <dgm:t>
        <a:bodyPr/>
        <a:lstStyle/>
        <a:p>
          <a:endParaRPr lang="ru-RU"/>
        </a:p>
      </dgm:t>
    </dgm:pt>
    <dgm:pt modelId="{52D121A4-E370-4E7C-95F9-DED0EEEEE373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accent2"/>
              </a:solidFill>
            </a:rPr>
            <a:t>Описание службы медиации в детском саду </a:t>
          </a:r>
        </a:p>
      </dgm:t>
    </dgm:pt>
    <dgm:pt modelId="{85CBAA2B-E0EF-44EF-A600-D411AAB9DCD7}" type="parTrans" cxnId="{1A7BFB47-7BFB-4273-9013-E8B69E7193A2}">
      <dgm:prSet/>
      <dgm:spPr/>
      <dgm:t>
        <a:bodyPr/>
        <a:lstStyle/>
        <a:p>
          <a:endParaRPr lang="ru-RU"/>
        </a:p>
      </dgm:t>
    </dgm:pt>
    <dgm:pt modelId="{CB21FEA3-C7FB-4638-BEE0-5DC88B510E7D}" type="sibTrans" cxnId="{1A7BFB47-7BFB-4273-9013-E8B69E7193A2}">
      <dgm:prSet/>
      <dgm:spPr/>
      <dgm:t>
        <a:bodyPr/>
        <a:lstStyle/>
        <a:p>
          <a:endParaRPr lang="ru-RU"/>
        </a:p>
      </dgm:t>
    </dgm:pt>
    <dgm:pt modelId="{91D70267-A311-4AC5-BBBD-212B167BCC8A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accent2"/>
              </a:solidFill>
            </a:rPr>
            <a:t>Принципы и подходы к организации</a:t>
          </a:r>
        </a:p>
      </dgm:t>
    </dgm:pt>
    <dgm:pt modelId="{0FF6DB85-547E-4047-873E-B1CB248997BF}" type="parTrans" cxnId="{CD8EB094-9BFC-46A7-A345-DD305469A8CB}">
      <dgm:prSet/>
      <dgm:spPr/>
      <dgm:t>
        <a:bodyPr/>
        <a:lstStyle/>
        <a:p>
          <a:endParaRPr lang="ru-RU"/>
        </a:p>
      </dgm:t>
    </dgm:pt>
    <dgm:pt modelId="{5DC1D28D-5F32-40ED-A4BF-B50FCEE89C9C}" type="sibTrans" cxnId="{CD8EB094-9BFC-46A7-A345-DD305469A8CB}">
      <dgm:prSet/>
      <dgm:spPr/>
      <dgm:t>
        <a:bodyPr/>
        <a:lstStyle/>
        <a:p>
          <a:endParaRPr lang="ru-RU"/>
        </a:p>
      </dgm:t>
    </dgm:pt>
    <dgm:pt modelId="{C91A80D7-04C6-43E1-BE0E-A316B6BC655E}">
      <dgm:prSet phldrT="[Текст]"/>
      <dgm:spPr/>
      <dgm:t>
        <a:bodyPr/>
        <a:lstStyle/>
        <a:p>
          <a:pPr algn="ctr"/>
          <a:r>
            <a:rPr lang="ru-RU" i="1" dirty="0"/>
            <a:t>Информационный и </a:t>
          </a:r>
          <a:r>
            <a:rPr lang="ru-RU" i="1" dirty="0" err="1"/>
            <a:t>тренинговый</a:t>
          </a:r>
          <a:r>
            <a:rPr lang="ru-RU" i="1" dirty="0"/>
            <a:t> кейс</a:t>
          </a:r>
          <a:endParaRPr lang="ru-RU" dirty="0"/>
        </a:p>
      </dgm:t>
    </dgm:pt>
    <dgm:pt modelId="{8F7ABCD1-5A5C-40E4-8A35-9D27D65B3B15}" type="parTrans" cxnId="{8A3B1421-B227-4EF4-A3E1-DCA092BA8F0C}">
      <dgm:prSet/>
      <dgm:spPr/>
      <dgm:t>
        <a:bodyPr/>
        <a:lstStyle/>
        <a:p>
          <a:endParaRPr lang="ru-RU"/>
        </a:p>
      </dgm:t>
    </dgm:pt>
    <dgm:pt modelId="{60C6C1C8-88DB-4404-B63D-19A81455B527}" type="sibTrans" cxnId="{8A3B1421-B227-4EF4-A3E1-DCA092BA8F0C}">
      <dgm:prSet/>
      <dgm:spPr/>
      <dgm:t>
        <a:bodyPr/>
        <a:lstStyle/>
        <a:p>
          <a:endParaRPr lang="ru-RU"/>
        </a:p>
      </dgm:t>
    </dgm:pt>
    <dgm:pt modelId="{8C2FD2D5-71A5-4BCC-BB34-7D4F32DF81B7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accent2"/>
              </a:solidFill>
            </a:rPr>
            <a:t>Нормативно-правовая документация</a:t>
          </a:r>
        </a:p>
      </dgm:t>
    </dgm:pt>
    <dgm:pt modelId="{2CC3F8FE-2235-4B6E-AB0F-44E17101D475}" type="parTrans" cxnId="{FB8D5BAF-7D0F-4BF2-AA42-CEA9A5EF8B45}">
      <dgm:prSet/>
      <dgm:spPr/>
      <dgm:t>
        <a:bodyPr/>
        <a:lstStyle/>
        <a:p>
          <a:endParaRPr lang="ru-RU"/>
        </a:p>
      </dgm:t>
    </dgm:pt>
    <dgm:pt modelId="{165347A2-CC89-44D9-8D5D-27E6C30F8408}" type="sibTrans" cxnId="{FB8D5BAF-7D0F-4BF2-AA42-CEA9A5EF8B45}">
      <dgm:prSet/>
      <dgm:spPr/>
      <dgm:t>
        <a:bodyPr/>
        <a:lstStyle/>
        <a:p>
          <a:endParaRPr lang="ru-RU"/>
        </a:p>
      </dgm:t>
    </dgm:pt>
    <dgm:pt modelId="{C9D4FE96-D446-4AE0-A03D-2927999B2B52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accent2"/>
              </a:solidFill>
            </a:rPr>
            <a:t>Описание  реализуемых программ и практик</a:t>
          </a:r>
        </a:p>
      </dgm:t>
    </dgm:pt>
    <dgm:pt modelId="{5414A8BE-2D1C-4D37-B248-D0997E642DDD}" type="parTrans" cxnId="{2A47D702-3164-4CF8-A2F2-C40E10EB6653}">
      <dgm:prSet/>
      <dgm:spPr/>
      <dgm:t>
        <a:bodyPr/>
        <a:lstStyle/>
        <a:p>
          <a:endParaRPr lang="ru-RU"/>
        </a:p>
      </dgm:t>
    </dgm:pt>
    <dgm:pt modelId="{709CE6E6-F4EC-4BEB-A402-83B2DE265719}" type="sibTrans" cxnId="{2A47D702-3164-4CF8-A2F2-C40E10EB6653}">
      <dgm:prSet/>
      <dgm:spPr/>
      <dgm:t>
        <a:bodyPr/>
        <a:lstStyle/>
        <a:p>
          <a:endParaRPr lang="ru-RU"/>
        </a:p>
      </dgm:t>
    </dgm:pt>
    <dgm:pt modelId="{F28A4290-CDFA-446D-B6E4-107550FCE96D}">
      <dgm:prSet phldrT="[Текст]"/>
      <dgm:spPr/>
      <dgm:t>
        <a:bodyPr/>
        <a:lstStyle/>
        <a:p>
          <a:r>
            <a:rPr lang="ru-RU" i="1" dirty="0"/>
            <a:t>Стратегический кейс</a:t>
          </a:r>
          <a:endParaRPr lang="ru-RU" dirty="0"/>
        </a:p>
      </dgm:t>
    </dgm:pt>
    <dgm:pt modelId="{6100AB45-87BF-4799-8BB3-229E5E59FF4C}" type="parTrans" cxnId="{925EF7AF-BA0C-4F5E-9032-A2670A6772E4}">
      <dgm:prSet/>
      <dgm:spPr/>
      <dgm:t>
        <a:bodyPr/>
        <a:lstStyle/>
        <a:p>
          <a:endParaRPr lang="ru-RU"/>
        </a:p>
      </dgm:t>
    </dgm:pt>
    <dgm:pt modelId="{97287A38-420E-4F64-963F-7F19D1D970C3}" type="sibTrans" cxnId="{925EF7AF-BA0C-4F5E-9032-A2670A6772E4}">
      <dgm:prSet/>
      <dgm:spPr/>
      <dgm:t>
        <a:bodyPr/>
        <a:lstStyle/>
        <a:p>
          <a:endParaRPr lang="ru-RU"/>
        </a:p>
      </dgm:t>
    </dgm:pt>
    <dgm:pt modelId="{CA65AA8F-4CE4-44BA-A9FE-E95E07D43E69}">
      <dgm:prSet phldrT="[Текст]"/>
      <dgm:spPr/>
      <dgm:t>
        <a:bodyPr/>
        <a:lstStyle/>
        <a:p>
          <a:r>
            <a:rPr lang="ru-RU" b="1" dirty="0">
              <a:solidFill>
                <a:schemeClr val="accent2"/>
              </a:solidFill>
            </a:rPr>
            <a:t>Управленческие решения </a:t>
          </a:r>
        </a:p>
      </dgm:t>
    </dgm:pt>
    <dgm:pt modelId="{96B60F24-8DA0-487A-9DC3-75F56E20CFEF}" type="parTrans" cxnId="{B22EA613-7E85-45F3-A4E0-F64D5FF8A1A0}">
      <dgm:prSet/>
      <dgm:spPr/>
      <dgm:t>
        <a:bodyPr/>
        <a:lstStyle/>
        <a:p>
          <a:endParaRPr lang="ru-RU"/>
        </a:p>
      </dgm:t>
    </dgm:pt>
    <dgm:pt modelId="{67A4ECB3-A075-4DAD-B03F-E6F4E4B222E9}" type="sibTrans" cxnId="{B22EA613-7E85-45F3-A4E0-F64D5FF8A1A0}">
      <dgm:prSet/>
      <dgm:spPr/>
      <dgm:t>
        <a:bodyPr/>
        <a:lstStyle/>
        <a:p>
          <a:endParaRPr lang="ru-RU"/>
        </a:p>
      </dgm:t>
    </dgm:pt>
    <dgm:pt modelId="{9B14B01B-446C-4DA0-91B5-E96D4D831540}">
      <dgm:prSet phldrT="[Текст]"/>
      <dgm:spPr/>
      <dgm:t>
        <a:bodyPr/>
        <a:lstStyle/>
        <a:p>
          <a:r>
            <a:rPr lang="ru-RU" b="1" dirty="0">
              <a:solidFill>
                <a:schemeClr val="accent2"/>
              </a:solidFill>
            </a:rPr>
            <a:t>Варианты становления службы медиации в детском саду</a:t>
          </a:r>
        </a:p>
      </dgm:t>
    </dgm:pt>
    <dgm:pt modelId="{F323CC24-F102-48BF-AB49-8BF10A342390}" type="parTrans" cxnId="{37B0A723-A014-401E-9D32-C0AAB514E90F}">
      <dgm:prSet/>
      <dgm:spPr/>
      <dgm:t>
        <a:bodyPr/>
        <a:lstStyle/>
        <a:p>
          <a:endParaRPr lang="ru-RU"/>
        </a:p>
      </dgm:t>
    </dgm:pt>
    <dgm:pt modelId="{59032AA8-3FBA-4E24-8D65-034C1A818E23}" type="sibTrans" cxnId="{37B0A723-A014-401E-9D32-C0AAB514E90F}">
      <dgm:prSet/>
      <dgm:spPr/>
      <dgm:t>
        <a:bodyPr/>
        <a:lstStyle/>
        <a:p>
          <a:endParaRPr lang="ru-RU"/>
        </a:p>
      </dgm:t>
    </dgm:pt>
    <dgm:pt modelId="{5B82D9BC-CEE0-442C-9407-CD4985D69393}" type="pres">
      <dgm:prSet presAssocID="{ABB2E130-FE96-48ED-9F59-B67ADBDE003C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14B281D-DFFE-44B8-BF91-576C1C811254}" type="pres">
      <dgm:prSet presAssocID="{ABB2E130-FE96-48ED-9F59-B67ADBDE003C}" presName="outerBox" presStyleCnt="0"/>
      <dgm:spPr/>
    </dgm:pt>
    <dgm:pt modelId="{EF9C813A-68D4-4C6D-AA78-3F7CAC863BB8}" type="pres">
      <dgm:prSet presAssocID="{ABB2E130-FE96-48ED-9F59-B67ADBDE003C}" presName="outerBoxParent" presStyleLbl="node1" presStyleIdx="0" presStyleCnt="3" custLinFactNeighborX="911" custLinFactNeighborY="7602"/>
      <dgm:spPr/>
      <dgm:t>
        <a:bodyPr/>
        <a:lstStyle/>
        <a:p>
          <a:endParaRPr lang="ru-RU"/>
        </a:p>
      </dgm:t>
    </dgm:pt>
    <dgm:pt modelId="{DF45F577-687E-4F95-8F06-658B318507BA}" type="pres">
      <dgm:prSet presAssocID="{ABB2E130-FE96-48ED-9F59-B67ADBDE003C}" presName="outerBoxChildren" presStyleCnt="0"/>
      <dgm:spPr/>
    </dgm:pt>
    <dgm:pt modelId="{5404C86E-104F-4B2D-B572-922E3D5B287C}" type="pres">
      <dgm:prSet presAssocID="{52D121A4-E370-4E7C-95F9-DED0EEEEE373}" presName="oChild" presStyleLbl="fgAcc1" presStyleIdx="0" presStyleCnt="6" custScaleX="1333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D209A6-548E-426B-AF13-8D556A0F65D0}" type="pres">
      <dgm:prSet presAssocID="{CB21FEA3-C7FB-4638-BEE0-5DC88B510E7D}" presName="outerSibTrans" presStyleCnt="0"/>
      <dgm:spPr/>
    </dgm:pt>
    <dgm:pt modelId="{32CB880C-32A7-4CCA-BEC5-67BD1CCCA861}" type="pres">
      <dgm:prSet presAssocID="{91D70267-A311-4AC5-BBBD-212B167BCC8A}" presName="oChild" presStyleLbl="fgAcc1" presStyleIdx="1" presStyleCnt="6" custScaleX="133333" custScaleY="902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8BC2C8-FA08-4201-B106-AF0DAC91D776}" type="pres">
      <dgm:prSet presAssocID="{ABB2E130-FE96-48ED-9F59-B67ADBDE003C}" presName="middleBox" presStyleCnt="0"/>
      <dgm:spPr/>
    </dgm:pt>
    <dgm:pt modelId="{25D6C873-A2F6-469B-9F20-6ED53CA1B5E3}" type="pres">
      <dgm:prSet presAssocID="{ABB2E130-FE96-48ED-9F59-B67ADBDE003C}" presName="middleBoxParent" presStyleLbl="node1" presStyleIdx="1" presStyleCnt="3" custScaleX="101246" custScaleY="112841" custLinFactNeighborX="928" custLinFactNeighborY="-5631"/>
      <dgm:spPr/>
      <dgm:t>
        <a:bodyPr/>
        <a:lstStyle/>
        <a:p>
          <a:endParaRPr lang="ru-RU"/>
        </a:p>
      </dgm:t>
    </dgm:pt>
    <dgm:pt modelId="{2E3D1BD6-FAA3-4A70-A7E4-9C59C4A59EC1}" type="pres">
      <dgm:prSet presAssocID="{ABB2E130-FE96-48ED-9F59-B67ADBDE003C}" presName="middleBoxChildren" presStyleCnt="0"/>
      <dgm:spPr/>
    </dgm:pt>
    <dgm:pt modelId="{A24BF9CF-D1BC-42D3-99B1-7692378A0659}" type="pres">
      <dgm:prSet presAssocID="{8C2FD2D5-71A5-4BCC-BB34-7D4F32DF81B7}" presName="mChild" presStyleLbl="fgAcc1" presStyleIdx="2" presStyleCnt="6" custScaleX="115542" custLinFactNeighborX="17862" custLinFactNeighborY="527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090B52-C63D-4EFB-A8F9-B71BC1283EA3}" type="pres">
      <dgm:prSet presAssocID="{165347A2-CC89-44D9-8D5D-27E6C30F8408}" presName="middleSibTrans" presStyleCnt="0"/>
      <dgm:spPr/>
    </dgm:pt>
    <dgm:pt modelId="{4FF4C574-111F-4D17-A699-4082C485C854}" type="pres">
      <dgm:prSet presAssocID="{C9D4FE96-D446-4AE0-A03D-2927999B2B52}" presName="mChild" presStyleLbl="fgAcc1" presStyleIdx="3" presStyleCnt="6" custScaleX="115541" custLinFactNeighborX="17862" custLinFactNeighborY="108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B03982-7036-42C7-9680-A9BD19EDAE5B}" type="pres">
      <dgm:prSet presAssocID="{ABB2E130-FE96-48ED-9F59-B67ADBDE003C}" presName="centerBox" presStyleCnt="0"/>
      <dgm:spPr/>
    </dgm:pt>
    <dgm:pt modelId="{11173DD3-186C-4457-A1F4-5DECCDD17334}" type="pres">
      <dgm:prSet presAssocID="{ABB2E130-FE96-48ED-9F59-B67ADBDE003C}" presName="centerBoxParent" presStyleLbl="node1" presStyleIdx="2" presStyleCnt="3" custLinFactNeighborX="5633" custLinFactNeighborY="-2999"/>
      <dgm:spPr/>
      <dgm:t>
        <a:bodyPr/>
        <a:lstStyle/>
        <a:p>
          <a:endParaRPr lang="ru-RU"/>
        </a:p>
      </dgm:t>
    </dgm:pt>
    <dgm:pt modelId="{73F5E5A2-B552-4388-8623-482867017F89}" type="pres">
      <dgm:prSet presAssocID="{ABB2E130-FE96-48ED-9F59-B67ADBDE003C}" presName="centerBoxChildren" presStyleCnt="0"/>
      <dgm:spPr/>
    </dgm:pt>
    <dgm:pt modelId="{AF3C9B68-6B92-4BAF-9210-2A9540484F81}" type="pres">
      <dgm:prSet presAssocID="{CA65AA8F-4CE4-44BA-A9FE-E95E07D43E69}" presName="cChild" presStyleLbl="fgAcc1" presStyleIdx="4" presStyleCnt="6" custScaleX="80477" custLinFactX="5980" custLinFactNeighborX="100000" custLinFactNeighborY="-18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1E57E3-40EA-4269-8C26-629A30573D14}" type="pres">
      <dgm:prSet presAssocID="{67A4ECB3-A075-4DAD-B03F-E6F4E4B222E9}" presName="centerSibTrans" presStyleCnt="0"/>
      <dgm:spPr/>
    </dgm:pt>
    <dgm:pt modelId="{F2D01174-F161-45A1-B2ED-41D51478D6D7}" type="pres">
      <dgm:prSet presAssocID="{9B14B01B-446C-4DA0-91B5-E96D4D831540}" presName="cChild" presStyleLbl="fgAcc1" presStyleIdx="5" presStyleCnt="6" custLinFactX="8637" custLinFactNeighborX="100000" custLinFactNeighborY="-18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E6DC1C-A1FD-4DFA-8535-FB44536431D3}" srcId="{ABB2E130-FE96-48ED-9F59-B67ADBDE003C}" destId="{20712D14-DAAE-424B-9B09-39A00EF0DBAA}" srcOrd="0" destOrd="0" parTransId="{DB51CEC3-9499-4FF8-AFE3-4342762AFAC8}" sibTransId="{3BE67C3E-3BBA-48B0-865A-A60D1C504B90}"/>
    <dgm:cxn modelId="{FA136C77-FA70-4A01-943E-8B03A5045599}" type="presOf" srcId="{20712D14-DAAE-424B-9B09-39A00EF0DBAA}" destId="{EF9C813A-68D4-4C6D-AA78-3F7CAC863BB8}" srcOrd="0" destOrd="0" presId="urn:microsoft.com/office/officeart/2005/8/layout/target2"/>
    <dgm:cxn modelId="{7BA115FE-BA70-4054-B7B8-3B79F20D6B64}" type="presOf" srcId="{8C2FD2D5-71A5-4BCC-BB34-7D4F32DF81B7}" destId="{A24BF9CF-D1BC-42D3-99B1-7692378A0659}" srcOrd="0" destOrd="0" presId="urn:microsoft.com/office/officeart/2005/8/layout/target2"/>
    <dgm:cxn modelId="{A287CBAF-FD7A-4128-AB40-FDE980F5DF55}" type="presOf" srcId="{CA65AA8F-4CE4-44BA-A9FE-E95E07D43E69}" destId="{AF3C9B68-6B92-4BAF-9210-2A9540484F81}" srcOrd="0" destOrd="0" presId="urn:microsoft.com/office/officeart/2005/8/layout/target2"/>
    <dgm:cxn modelId="{0D7AC38B-A494-46E1-B92F-0E6ED6A43D5D}" type="presOf" srcId="{ABB2E130-FE96-48ED-9F59-B67ADBDE003C}" destId="{5B82D9BC-CEE0-442C-9407-CD4985D69393}" srcOrd="0" destOrd="0" presId="urn:microsoft.com/office/officeart/2005/8/layout/target2"/>
    <dgm:cxn modelId="{925EF7AF-BA0C-4F5E-9032-A2670A6772E4}" srcId="{ABB2E130-FE96-48ED-9F59-B67ADBDE003C}" destId="{F28A4290-CDFA-446D-B6E4-107550FCE96D}" srcOrd="2" destOrd="0" parTransId="{6100AB45-87BF-4799-8BB3-229E5E59FF4C}" sibTransId="{97287A38-420E-4F64-963F-7F19D1D970C3}"/>
    <dgm:cxn modelId="{37B0A723-A014-401E-9D32-C0AAB514E90F}" srcId="{F28A4290-CDFA-446D-B6E4-107550FCE96D}" destId="{9B14B01B-446C-4DA0-91B5-E96D4D831540}" srcOrd="1" destOrd="0" parTransId="{F323CC24-F102-48BF-AB49-8BF10A342390}" sibTransId="{59032AA8-3FBA-4E24-8D65-034C1A818E23}"/>
    <dgm:cxn modelId="{DF10C363-6EAA-4254-938B-8EF41F1CA9D7}" type="presOf" srcId="{9B14B01B-446C-4DA0-91B5-E96D4D831540}" destId="{F2D01174-F161-45A1-B2ED-41D51478D6D7}" srcOrd="0" destOrd="0" presId="urn:microsoft.com/office/officeart/2005/8/layout/target2"/>
    <dgm:cxn modelId="{FB8D5BAF-7D0F-4BF2-AA42-CEA9A5EF8B45}" srcId="{C91A80D7-04C6-43E1-BE0E-A316B6BC655E}" destId="{8C2FD2D5-71A5-4BCC-BB34-7D4F32DF81B7}" srcOrd="0" destOrd="0" parTransId="{2CC3F8FE-2235-4B6E-AB0F-44E17101D475}" sibTransId="{165347A2-CC89-44D9-8D5D-27E6C30F8408}"/>
    <dgm:cxn modelId="{EB5BAF1F-4DC6-4CDC-B7AB-979829AF9ADC}" type="presOf" srcId="{52D121A4-E370-4E7C-95F9-DED0EEEEE373}" destId="{5404C86E-104F-4B2D-B572-922E3D5B287C}" srcOrd="0" destOrd="0" presId="urn:microsoft.com/office/officeart/2005/8/layout/target2"/>
    <dgm:cxn modelId="{CD8EB094-9BFC-46A7-A345-DD305469A8CB}" srcId="{20712D14-DAAE-424B-9B09-39A00EF0DBAA}" destId="{91D70267-A311-4AC5-BBBD-212B167BCC8A}" srcOrd="1" destOrd="0" parTransId="{0FF6DB85-547E-4047-873E-B1CB248997BF}" sibTransId="{5DC1D28D-5F32-40ED-A4BF-B50FCEE89C9C}"/>
    <dgm:cxn modelId="{1BA44D49-A050-404A-8A43-1587A8BA5E3D}" type="presOf" srcId="{C9D4FE96-D446-4AE0-A03D-2927999B2B52}" destId="{4FF4C574-111F-4D17-A699-4082C485C854}" srcOrd="0" destOrd="0" presId="urn:microsoft.com/office/officeart/2005/8/layout/target2"/>
    <dgm:cxn modelId="{262D71EC-248E-4AAA-ACF7-0585B0B34C7B}" type="presOf" srcId="{C91A80D7-04C6-43E1-BE0E-A316B6BC655E}" destId="{25D6C873-A2F6-469B-9F20-6ED53CA1B5E3}" srcOrd="0" destOrd="0" presId="urn:microsoft.com/office/officeart/2005/8/layout/target2"/>
    <dgm:cxn modelId="{1A7BFB47-7BFB-4273-9013-E8B69E7193A2}" srcId="{20712D14-DAAE-424B-9B09-39A00EF0DBAA}" destId="{52D121A4-E370-4E7C-95F9-DED0EEEEE373}" srcOrd="0" destOrd="0" parTransId="{85CBAA2B-E0EF-44EF-A600-D411AAB9DCD7}" sibTransId="{CB21FEA3-C7FB-4638-BEE0-5DC88B510E7D}"/>
    <dgm:cxn modelId="{8A3B1421-B227-4EF4-A3E1-DCA092BA8F0C}" srcId="{ABB2E130-FE96-48ED-9F59-B67ADBDE003C}" destId="{C91A80D7-04C6-43E1-BE0E-A316B6BC655E}" srcOrd="1" destOrd="0" parTransId="{8F7ABCD1-5A5C-40E4-8A35-9D27D65B3B15}" sibTransId="{60C6C1C8-88DB-4404-B63D-19A81455B527}"/>
    <dgm:cxn modelId="{B09AE97F-76B0-43B8-BE1D-22C93F525402}" type="presOf" srcId="{91D70267-A311-4AC5-BBBD-212B167BCC8A}" destId="{32CB880C-32A7-4CCA-BEC5-67BD1CCCA861}" srcOrd="0" destOrd="0" presId="urn:microsoft.com/office/officeart/2005/8/layout/target2"/>
    <dgm:cxn modelId="{2A47D702-3164-4CF8-A2F2-C40E10EB6653}" srcId="{C91A80D7-04C6-43E1-BE0E-A316B6BC655E}" destId="{C9D4FE96-D446-4AE0-A03D-2927999B2B52}" srcOrd="1" destOrd="0" parTransId="{5414A8BE-2D1C-4D37-B248-D0997E642DDD}" sibTransId="{709CE6E6-F4EC-4BEB-A402-83B2DE265719}"/>
    <dgm:cxn modelId="{B22EA613-7E85-45F3-A4E0-F64D5FF8A1A0}" srcId="{F28A4290-CDFA-446D-B6E4-107550FCE96D}" destId="{CA65AA8F-4CE4-44BA-A9FE-E95E07D43E69}" srcOrd="0" destOrd="0" parTransId="{96B60F24-8DA0-487A-9DC3-75F56E20CFEF}" sibTransId="{67A4ECB3-A075-4DAD-B03F-E6F4E4B222E9}"/>
    <dgm:cxn modelId="{8C44F42B-70CE-4EC2-AD77-CAAB28768A81}" type="presOf" srcId="{F28A4290-CDFA-446D-B6E4-107550FCE96D}" destId="{11173DD3-186C-4457-A1F4-5DECCDD17334}" srcOrd="0" destOrd="0" presId="urn:microsoft.com/office/officeart/2005/8/layout/target2"/>
    <dgm:cxn modelId="{941B0FE2-6B0B-4401-BD39-EC7FD706B04A}" type="presParOf" srcId="{5B82D9BC-CEE0-442C-9407-CD4985D69393}" destId="{214B281D-DFFE-44B8-BF91-576C1C811254}" srcOrd="0" destOrd="0" presId="urn:microsoft.com/office/officeart/2005/8/layout/target2"/>
    <dgm:cxn modelId="{DCADDD5A-C26E-4549-85F8-D6035150279C}" type="presParOf" srcId="{214B281D-DFFE-44B8-BF91-576C1C811254}" destId="{EF9C813A-68D4-4C6D-AA78-3F7CAC863BB8}" srcOrd="0" destOrd="0" presId="urn:microsoft.com/office/officeart/2005/8/layout/target2"/>
    <dgm:cxn modelId="{CE9A5AD0-17D7-478B-906F-79B987A68290}" type="presParOf" srcId="{214B281D-DFFE-44B8-BF91-576C1C811254}" destId="{DF45F577-687E-4F95-8F06-658B318507BA}" srcOrd="1" destOrd="0" presId="urn:microsoft.com/office/officeart/2005/8/layout/target2"/>
    <dgm:cxn modelId="{466B0360-F2B0-4C47-9FBF-E0CF4C1025BE}" type="presParOf" srcId="{DF45F577-687E-4F95-8F06-658B318507BA}" destId="{5404C86E-104F-4B2D-B572-922E3D5B287C}" srcOrd="0" destOrd="0" presId="urn:microsoft.com/office/officeart/2005/8/layout/target2"/>
    <dgm:cxn modelId="{A2B353C7-9D75-4957-B7D2-73383CCDA866}" type="presParOf" srcId="{DF45F577-687E-4F95-8F06-658B318507BA}" destId="{D9D209A6-548E-426B-AF13-8D556A0F65D0}" srcOrd="1" destOrd="0" presId="urn:microsoft.com/office/officeart/2005/8/layout/target2"/>
    <dgm:cxn modelId="{41F14114-901F-409D-95AF-323334E5C842}" type="presParOf" srcId="{DF45F577-687E-4F95-8F06-658B318507BA}" destId="{32CB880C-32A7-4CCA-BEC5-67BD1CCCA861}" srcOrd="2" destOrd="0" presId="urn:microsoft.com/office/officeart/2005/8/layout/target2"/>
    <dgm:cxn modelId="{A0704985-4DE9-416A-B934-017C2BD1F781}" type="presParOf" srcId="{5B82D9BC-CEE0-442C-9407-CD4985D69393}" destId="{A68BC2C8-FA08-4201-B106-AF0DAC91D776}" srcOrd="1" destOrd="0" presId="urn:microsoft.com/office/officeart/2005/8/layout/target2"/>
    <dgm:cxn modelId="{040806A2-CFBE-4067-9F54-F1CB2FCABC6A}" type="presParOf" srcId="{A68BC2C8-FA08-4201-B106-AF0DAC91D776}" destId="{25D6C873-A2F6-469B-9F20-6ED53CA1B5E3}" srcOrd="0" destOrd="0" presId="urn:microsoft.com/office/officeart/2005/8/layout/target2"/>
    <dgm:cxn modelId="{E08716E1-82D6-4920-B263-EF468B99AF98}" type="presParOf" srcId="{A68BC2C8-FA08-4201-B106-AF0DAC91D776}" destId="{2E3D1BD6-FAA3-4A70-A7E4-9C59C4A59EC1}" srcOrd="1" destOrd="0" presId="urn:microsoft.com/office/officeart/2005/8/layout/target2"/>
    <dgm:cxn modelId="{E4EBB18C-E4E4-481D-8E99-129091D00D0D}" type="presParOf" srcId="{2E3D1BD6-FAA3-4A70-A7E4-9C59C4A59EC1}" destId="{A24BF9CF-D1BC-42D3-99B1-7692378A0659}" srcOrd="0" destOrd="0" presId="urn:microsoft.com/office/officeart/2005/8/layout/target2"/>
    <dgm:cxn modelId="{F4AB67E8-3D68-4D0C-931B-C4C65E47B7DF}" type="presParOf" srcId="{2E3D1BD6-FAA3-4A70-A7E4-9C59C4A59EC1}" destId="{19090B52-C63D-4EFB-A8F9-B71BC1283EA3}" srcOrd="1" destOrd="0" presId="urn:microsoft.com/office/officeart/2005/8/layout/target2"/>
    <dgm:cxn modelId="{863E41DB-3D8C-4410-9AF7-907E35D33646}" type="presParOf" srcId="{2E3D1BD6-FAA3-4A70-A7E4-9C59C4A59EC1}" destId="{4FF4C574-111F-4D17-A699-4082C485C854}" srcOrd="2" destOrd="0" presId="urn:microsoft.com/office/officeart/2005/8/layout/target2"/>
    <dgm:cxn modelId="{7328CA58-0C2D-48CB-9480-5DECF6E51256}" type="presParOf" srcId="{5B82D9BC-CEE0-442C-9407-CD4985D69393}" destId="{B2B03982-7036-42C7-9680-A9BD19EDAE5B}" srcOrd="2" destOrd="0" presId="urn:microsoft.com/office/officeart/2005/8/layout/target2"/>
    <dgm:cxn modelId="{3E4F859B-99D4-461D-A0F3-10EC4026CF44}" type="presParOf" srcId="{B2B03982-7036-42C7-9680-A9BD19EDAE5B}" destId="{11173DD3-186C-4457-A1F4-5DECCDD17334}" srcOrd="0" destOrd="0" presId="urn:microsoft.com/office/officeart/2005/8/layout/target2"/>
    <dgm:cxn modelId="{E0AAA189-63E8-450C-AEDE-47EA4828ED32}" type="presParOf" srcId="{B2B03982-7036-42C7-9680-A9BD19EDAE5B}" destId="{73F5E5A2-B552-4388-8623-482867017F89}" srcOrd="1" destOrd="0" presId="urn:microsoft.com/office/officeart/2005/8/layout/target2"/>
    <dgm:cxn modelId="{81E98911-6628-425E-B5CE-7BAD9786030B}" type="presParOf" srcId="{73F5E5A2-B552-4388-8623-482867017F89}" destId="{AF3C9B68-6B92-4BAF-9210-2A9540484F81}" srcOrd="0" destOrd="0" presId="urn:microsoft.com/office/officeart/2005/8/layout/target2"/>
    <dgm:cxn modelId="{ACB17EF0-4B88-4CD9-ACA3-DBFC6BDE2979}" type="presParOf" srcId="{73F5E5A2-B552-4388-8623-482867017F89}" destId="{361E57E3-40EA-4269-8C26-629A30573D14}" srcOrd="1" destOrd="0" presId="urn:microsoft.com/office/officeart/2005/8/layout/target2"/>
    <dgm:cxn modelId="{44A8A455-C466-4C7A-B4B4-428574A238BE}" type="presParOf" srcId="{73F5E5A2-B552-4388-8623-482867017F89}" destId="{F2D01174-F161-45A1-B2ED-41D51478D6D7}" srcOrd="2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9C813A-68D4-4C6D-AA78-3F7CAC863BB8}">
      <dsp:nvSpPr>
        <dsp:cNvPr id="0" name=""/>
        <dsp:cNvSpPr/>
      </dsp:nvSpPr>
      <dsp:spPr>
        <a:xfrm>
          <a:off x="0" y="0"/>
          <a:ext cx="9036496" cy="5344368"/>
        </a:xfrm>
        <a:prstGeom prst="roundRect">
          <a:avLst>
            <a:gd name="adj" fmla="val 85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4147823" numCol="1" spcCol="1270" anchor="t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i="1" kern="1200" dirty="0">
              <a:solidFill>
                <a:schemeClr val="accent2"/>
              </a:solidFill>
            </a:rPr>
            <a:t>Вводный кейс </a:t>
          </a:r>
          <a:endParaRPr lang="ru-RU" sz="3700" kern="1200" dirty="0">
            <a:solidFill>
              <a:schemeClr val="accent2"/>
            </a:solidFill>
          </a:endParaRPr>
        </a:p>
      </dsp:txBody>
      <dsp:txXfrm>
        <a:off x="133052" y="133052"/>
        <a:ext cx="8770392" cy="5078264"/>
      </dsp:txXfrm>
    </dsp:sp>
    <dsp:sp modelId="{5404C86E-104F-4B2D-B572-922E3D5B287C}">
      <dsp:nvSpPr>
        <dsp:cNvPr id="0" name=""/>
        <dsp:cNvSpPr/>
      </dsp:nvSpPr>
      <dsp:spPr>
        <a:xfrm>
          <a:off x="2" y="1336092"/>
          <a:ext cx="1807294" cy="1928982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accent2"/>
              </a:solidFill>
            </a:rPr>
            <a:t>Описание службы медиации в детском саду </a:t>
          </a:r>
        </a:p>
      </dsp:txBody>
      <dsp:txXfrm>
        <a:off x="55583" y="1391673"/>
        <a:ext cx="1696132" cy="1817820"/>
      </dsp:txXfrm>
    </dsp:sp>
    <dsp:sp modelId="{32CB880C-32A7-4CCA-BEC5-67BD1CCCA861}">
      <dsp:nvSpPr>
        <dsp:cNvPr id="0" name=""/>
        <dsp:cNvSpPr/>
      </dsp:nvSpPr>
      <dsp:spPr>
        <a:xfrm>
          <a:off x="2" y="3334966"/>
          <a:ext cx="1807294" cy="1740444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986775"/>
              <a:satOff val="7962"/>
              <a:lumOff val="17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accent2"/>
              </a:solidFill>
            </a:rPr>
            <a:t>Принципы и подходы к организации</a:t>
          </a:r>
        </a:p>
      </dsp:txBody>
      <dsp:txXfrm>
        <a:off x="53527" y="3388491"/>
        <a:ext cx="1700244" cy="1633394"/>
      </dsp:txXfrm>
    </dsp:sp>
    <dsp:sp modelId="{25D6C873-A2F6-469B-9F20-6ED53CA1B5E3}">
      <dsp:nvSpPr>
        <dsp:cNvPr id="0" name=""/>
        <dsp:cNvSpPr/>
      </dsp:nvSpPr>
      <dsp:spPr>
        <a:xfrm>
          <a:off x="1828659" y="885238"/>
          <a:ext cx="7090545" cy="4221446"/>
        </a:xfrm>
        <a:prstGeom prst="roundRect">
          <a:avLst>
            <a:gd name="adj" fmla="val 105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2375572" numCol="1" spcCol="1270" anchor="t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i="1" kern="1200" dirty="0"/>
            <a:t>Информационный и </a:t>
          </a:r>
          <a:r>
            <a:rPr lang="ru-RU" sz="3700" i="1" kern="1200" dirty="0" err="1"/>
            <a:t>тренинговый</a:t>
          </a:r>
          <a:r>
            <a:rPr lang="ru-RU" sz="3700" i="1" kern="1200" dirty="0"/>
            <a:t> кейс</a:t>
          </a:r>
          <a:endParaRPr lang="ru-RU" sz="3700" kern="1200" dirty="0"/>
        </a:p>
      </dsp:txBody>
      <dsp:txXfrm>
        <a:off x="1958483" y="1015062"/>
        <a:ext cx="6830897" cy="3961798"/>
      </dsp:txXfrm>
    </dsp:sp>
    <dsp:sp modelId="{A24BF9CF-D1BC-42D3-99B1-7692378A0659}">
      <dsp:nvSpPr>
        <dsp:cNvPr id="0" name=""/>
        <dsp:cNvSpPr/>
      </dsp:nvSpPr>
      <dsp:spPr>
        <a:xfrm>
          <a:off x="2123721" y="2680071"/>
          <a:ext cx="1618346" cy="1041942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973551"/>
              <a:satOff val="15924"/>
              <a:lumOff val="34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accent2"/>
              </a:solidFill>
            </a:rPr>
            <a:t>Нормативно-правовая документация</a:t>
          </a:r>
        </a:p>
      </dsp:txBody>
      <dsp:txXfrm>
        <a:off x="2155764" y="2712114"/>
        <a:ext cx="1554260" cy="977856"/>
      </dsp:txXfrm>
    </dsp:sp>
    <dsp:sp modelId="{4FF4C574-111F-4D17-A699-4082C485C854}">
      <dsp:nvSpPr>
        <dsp:cNvPr id="0" name=""/>
        <dsp:cNvSpPr/>
      </dsp:nvSpPr>
      <dsp:spPr>
        <a:xfrm>
          <a:off x="2123728" y="3760191"/>
          <a:ext cx="1618332" cy="1041942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5960326"/>
              <a:satOff val="23887"/>
              <a:lumOff val="5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accent2"/>
              </a:solidFill>
            </a:rPr>
            <a:t>Описание  реализуемых программ и практик</a:t>
          </a:r>
        </a:p>
      </dsp:txBody>
      <dsp:txXfrm>
        <a:off x="2155771" y="3792234"/>
        <a:ext cx="1554246" cy="977856"/>
      </dsp:txXfrm>
    </dsp:sp>
    <dsp:sp modelId="{11173DD3-186C-4457-A1F4-5DECCDD17334}">
      <dsp:nvSpPr>
        <dsp:cNvPr id="0" name=""/>
        <dsp:cNvSpPr/>
      </dsp:nvSpPr>
      <dsp:spPr>
        <a:xfrm>
          <a:off x="3851925" y="2608072"/>
          <a:ext cx="5015255" cy="2137747"/>
        </a:xfrm>
        <a:prstGeom prst="roundRect">
          <a:avLst>
            <a:gd name="adj" fmla="val 105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20664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i="1" kern="1200" dirty="0"/>
            <a:t>Стратегический кейс</a:t>
          </a:r>
          <a:endParaRPr lang="ru-RU" sz="3700" kern="1200" dirty="0"/>
        </a:p>
      </dsp:txBody>
      <dsp:txXfrm>
        <a:off x="3917668" y="2673815"/>
        <a:ext cx="4883769" cy="2006261"/>
      </dsp:txXfrm>
    </dsp:sp>
    <dsp:sp modelId="{AF3C9B68-6B92-4BAF-9210-2A9540484F81}">
      <dsp:nvSpPr>
        <dsp:cNvPr id="0" name=""/>
        <dsp:cNvSpPr/>
      </dsp:nvSpPr>
      <dsp:spPr>
        <a:xfrm>
          <a:off x="3923917" y="3616171"/>
          <a:ext cx="2089405" cy="961986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947101"/>
              <a:satOff val="31849"/>
              <a:lumOff val="69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accent2"/>
              </a:solidFill>
            </a:rPr>
            <a:t>Управленческие решения </a:t>
          </a:r>
        </a:p>
      </dsp:txBody>
      <dsp:txXfrm>
        <a:off x="3953501" y="3645755"/>
        <a:ext cx="2030237" cy="902818"/>
      </dsp:txXfrm>
    </dsp:sp>
    <dsp:sp modelId="{F2D01174-F161-45A1-B2ED-41D51478D6D7}">
      <dsp:nvSpPr>
        <dsp:cNvPr id="0" name=""/>
        <dsp:cNvSpPr/>
      </dsp:nvSpPr>
      <dsp:spPr>
        <a:xfrm>
          <a:off x="6156168" y="3616171"/>
          <a:ext cx="2596276" cy="961986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accent2"/>
              </a:solidFill>
            </a:rPr>
            <a:t>Варианты становления службы медиации в детском саду</a:t>
          </a:r>
        </a:p>
      </dsp:txBody>
      <dsp:txXfrm>
        <a:off x="6185752" y="3645755"/>
        <a:ext cx="2537108" cy="9028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19.04.2022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3285031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19.04.2022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804112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19.04.2022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286046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19.04.2022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5496698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19.04.2022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106025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19.04.2022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901089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19.04.2022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834763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19.04.2022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5784229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19.04.2022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3515980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19.04.2022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1291790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19.04.2022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336690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19.04.2022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7789484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19.04.2022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6249324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19.04.2022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8699881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19.04.2022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6487298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19.04.2022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8400428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19.04.2022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1749686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19.04.2022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523831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19.04.2022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694767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19.04.2022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4304545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19.04.2022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7431117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19.04.2022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2574095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35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AC259-EBD3-4477-8ED1-9C4E8D32F78F}" type="datetimeFigureOut">
              <a:rPr lang="uk-UA" smtClean="0"/>
              <a:t>19.04.2022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107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9"/>
            <a:ext cx="9143999" cy="68546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1EDC-A2B1-4467-8D3F-4DFD9B83CAD8}" type="datetimeFigureOut">
              <a:rPr lang="uk-UA" smtClean="0"/>
              <a:t>19.04.2022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539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628800"/>
            <a:ext cx="7920880" cy="1470025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Детская служба </a:t>
            </a:r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медиации:</a:t>
            </a:r>
            <a:r>
              <a:rPr lang="ru-RU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эффективные практики </a:t>
            </a:r>
            <a:endParaRPr lang="uk-UA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AAF1818-D6EF-4394-9612-F2A813ABBC29}"/>
              </a:ext>
            </a:extLst>
          </p:cNvPr>
          <p:cNvSpPr txBox="1"/>
          <p:nvPr/>
        </p:nvSpPr>
        <p:spPr>
          <a:xfrm>
            <a:off x="3275856" y="5229200"/>
            <a:ext cx="557851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Шемякина Татьяна Анатольевна,</a:t>
            </a:r>
          </a:p>
          <a:p>
            <a:r>
              <a:rPr lang="ru-RU" sz="2800" dirty="0">
                <a:solidFill>
                  <a:srgbClr val="C00000"/>
                </a:solidFill>
              </a:rPr>
              <a:t>заведующий детским садом № 99, </a:t>
            </a:r>
          </a:p>
          <a:p>
            <a:r>
              <a:rPr lang="ru-RU" sz="2800" dirty="0">
                <a:solidFill>
                  <a:srgbClr val="C00000"/>
                </a:solidFill>
              </a:rPr>
              <a:t>город Рыбинск</a:t>
            </a:r>
          </a:p>
        </p:txBody>
      </p:sp>
    </p:spTree>
    <p:extLst>
      <p:ext uri="{BB962C8B-B14F-4D97-AF65-F5344CB8AC3E}">
        <p14:creationId xmlns:p14="http://schemas.microsoft.com/office/powerpoint/2010/main" val="33423648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042D25C-DCE6-4AD1-A0C3-487282A628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Схема 6">
            <a:extLst>
              <a:ext uri="{FF2B5EF4-FFF2-40B4-BE49-F238E27FC236}">
                <a16:creationId xmlns="" xmlns:a16="http://schemas.microsoft.com/office/drawing/2014/main" id="{C05A3C30-245A-4880-9C64-1427B02567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3466673"/>
              </p:ext>
            </p:extLst>
          </p:nvPr>
        </p:nvGraphicFramePr>
        <p:xfrm>
          <a:off x="107504" y="1459034"/>
          <a:ext cx="9036496" cy="5344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3FD386A7-A87A-40C1-ACC5-FC322D8DD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09926"/>
            <a:ext cx="2016224" cy="1730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327968CB-D151-4AF2-97FA-B597C577A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10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Управленческий кейс</a:t>
            </a:r>
            <a:br>
              <a:rPr lang="ru-RU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4000" b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«Медиация в детском саду»</a:t>
            </a:r>
          </a:p>
        </p:txBody>
      </p:sp>
    </p:spTree>
    <p:extLst>
      <p:ext uri="{BB962C8B-B14F-4D97-AF65-F5344CB8AC3E}">
        <p14:creationId xmlns:p14="http://schemas.microsoft.com/office/powerpoint/2010/main" val="11663877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омб 1"/>
          <p:cNvSpPr/>
          <p:nvPr/>
        </p:nvSpPr>
        <p:spPr>
          <a:xfrm>
            <a:off x="2915816" y="1124744"/>
            <a:ext cx="5976664" cy="5112568"/>
          </a:xfrm>
          <a:prstGeom prst="diamond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3">
            <a:schemeClr val="accent5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" name="Группа 2"/>
          <p:cNvGrpSpPr/>
          <p:nvPr/>
        </p:nvGrpSpPr>
        <p:grpSpPr>
          <a:xfrm>
            <a:off x="3707862" y="1569409"/>
            <a:ext cx="2309469" cy="1797319"/>
            <a:chOff x="2201386" y="437808"/>
            <a:chExt cx="2014579" cy="1797319"/>
          </a:xfrm>
          <a:scene3d>
            <a:camera prst="orthographicFront"/>
            <a:lightRig rig="flat" dir="t"/>
          </a:scene3d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2201386" y="437808"/>
              <a:ext cx="2014579" cy="1797319"/>
            </a:xfrm>
            <a:prstGeom prst="roundRect">
              <a:avLst/>
            </a:prstGeom>
            <a:solidFill>
              <a:srgbClr val="00B0F0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2289124" y="525546"/>
              <a:ext cx="1839103" cy="162184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>
                  <a:solidFill>
                    <a:schemeClr val="accent2"/>
                  </a:solidFill>
                </a:rPr>
                <a:t>Организация образователь</a:t>
              </a:r>
              <a:r>
                <a:rPr lang="en-US" b="1" kern="1200" dirty="0">
                  <a:solidFill>
                    <a:schemeClr val="accent2"/>
                  </a:solidFill>
                </a:rPr>
                <a:t>-</a:t>
              </a:r>
              <a:r>
                <a:rPr lang="ru-RU" b="1" kern="1200" dirty="0" err="1">
                  <a:solidFill>
                    <a:schemeClr val="accent2"/>
                  </a:solidFill>
                </a:rPr>
                <a:t>ного</a:t>
              </a:r>
              <a:r>
                <a:rPr lang="ru-RU" b="1" kern="1200" dirty="0">
                  <a:solidFill>
                    <a:schemeClr val="accent2"/>
                  </a:solidFill>
                </a:rPr>
                <a:t> процесса с детьми</a:t>
              </a: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6089202" y="1555696"/>
            <a:ext cx="2227171" cy="1797319"/>
            <a:chOff x="4287837" y="424095"/>
            <a:chExt cx="1932280" cy="1797319"/>
          </a:xfrm>
          <a:scene3d>
            <a:camera prst="orthographicFront"/>
            <a:lightRig rig="flat" dir="t"/>
          </a:scene3d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4287837" y="424095"/>
              <a:ext cx="1932280" cy="1797319"/>
            </a:xfrm>
            <a:prstGeom prst="roundRect">
              <a:avLst/>
            </a:prstGeom>
            <a:solidFill>
              <a:srgbClr val="FFFF00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2941976"/>
                <a:satOff val="10514"/>
                <a:lumOff val="-1451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6"/>
            <p:cNvSpPr/>
            <p:nvPr/>
          </p:nvSpPr>
          <p:spPr>
            <a:xfrm>
              <a:off x="4375575" y="511833"/>
              <a:ext cx="1756804" cy="162184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>
                  <a:solidFill>
                    <a:schemeClr val="accent2"/>
                  </a:solidFill>
                </a:rPr>
                <a:t>Процесс взаимодействия с родителями</a:t>
              </a: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3707862" y="3504984"/>
            <a:ext cx="2200839" cy="1797319"/>
            <a:chOff x="2310016" y="2373383"/>
            <a:chExt cx="1797319" cy="1797319"/>
          </a:xfrm>
          <a:scene3d>
            <a:camera prst="orthographicFront"/>
            <a:lightRig rig="flat" dir="t"/>
          </a:scene3d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2310016" y="2373383"/>
              <a:ext cx="1797319" cy="1797319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5883953"/>
                <a:satOff val="21027"/>
                <a:lumOff val="-2902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8"/>
            <p:cNvSpPr/>
            <p:nvPr/>
          </p:nvSpPr>
          <p:spPr>
            <a:xfrm>
              <a:off x="2397754" y="2461121"/>
              <a:ext cx="1621843" cy="162184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>
                  <a:solidFill>
                    <a:schemeClr val="accent2"/>
                  </a:solidFill>
                </a:rPr>
                <a:t>Процесс управления дошкольным учреждением</a:t>
              </a: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6046957" y="3504984"/>
            <a:ext cx="2269416" cy="1797319"/>
            <a:chOff x="4245591" y="2373383"/>
            <a:chExt cx="1797319" cy="1797319"/>
          </a:xfrm>
          <a:scene3d>
            <a:camera prst="orthographicFront"/>
            <a:lightRig rig="flat" dir="t"/>
          </a:scene3d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4245591" y="2373383"/>
              <a:ext cx="1797319" cy="1797319"/>
            </a:xfrm>
            <a:prstGeom prst="roundRect">
              <a:avLst/>
            </a:prstGeom>
            <a:solidFill>
              <a:srgbClr val="FFC000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8825929"/>
                <a:satOff val="31541"/>
                <a:lumOff val="-4353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10"/>
            <p:cNvSpPr/>
            <p:nvPr/>
          </p:nvSpPr>
          <p:spPr>
            <a:xfrm>
              <a:off x="4333329" y="2461121"/>
              <a:ext cx="1621843" cy="162184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>
                  <a:solidFill>
                    <a:schemeClr val="accent2"/>
                  </a:solidFill>
                </a:rPr>
                <a:t>Процесс организации методической работы с кадрами</a:t>
              </a:r>
            </a:p>
          </p:txBody>
        </p:sp>
      </p:grpSp>
      <p:sp>
        <p:nvSpPr>
          <p:cNvPr id="15" name="Скругленный прямоугольник 14"/>
          <p:cNvSpPr/>
          <p:nvPr/>
        </p:nvSpPr>
        <p:spPr>
          <a:xfrm>
            <a:off x="467544" y="2558141"/>
            <a:ext cx="2304256" cy="14416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effectLst/>
                <a:ea typeface="Calibri"/>
                <a:cs typeface="Times New Roman"/>
              </a:rPr>
              <a:t>Направления использования медиативных технологий</a:t>
            </a:r>
            <a:endParaRPr lang="ru-RU" dirty="0">
              <a:effectLst/>
              <a:ea typeface="Calibri"/>
              <a:cs typeface="Times New Roman"/>
            </a:endParaRPr>
          </a:p>
        </p:txBody>
      </p:sp>
      <p:sp>
        <p:nvSpPr>
          <p:cNvPr id="17" name="Rectangle 2"/>
          <p:cNvSpPr txBox="1">
            <a:spLocks/>
          </p:cNvSpPr>
          <p:nvPr/>
        </p:nvSpPr>
        <p:spPr bwMode="auto">
          <a:xfrm>
            <a:off x="289268" y="483177"/>
            <a:ext cx="871537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3D3F8F"/>
                </a:solidFill>
                <a:latin typeface="Calibri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3D3F8F"/>
                </a:solidFill>
                <a:latin typeface="Calibri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3D3F8F"/>
                </a:solidFill>
                <a:latin typeface="Calibri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3D3F8F"/>
                </a:solidFill>
                <a:latin typeface="Calibri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3D3F8F"/>
                </a:solidFill>
                <a:latin typeface="Calibri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endParaRPr lang="ru-RU" sz="3200" b="1" kern="0" dirty="0">
              <a:solidFill>
                <a:srgbClr val="990000"/>
              </a:solidFill>
            </a:endParaRPr>
          </a:p>
        </p:txBody>
      </p:sp>
      <p:sp>
        <p:nvSpPr>
          <p:cNvPr id="18" name="Rectangle 2"/>
          <p:cNvSpPr txBox="1">
            <a:spLocks/>
          </p:cNvSpPr>
          <p:nvPr/>
        </p:nvSpPr>
        <p:spPr bwMode="auto">
          <a:xfrm>
            <a:off x="533026" y="605952"/>
            <a:ext cx="871537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3D3F8F"/>
                </a:solidFill>
                <a:latin typeface="Calibri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3D3F8F"/>
                </a:solidFill>
                <a:latin typeface="Calibri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3D3F8F"/>
                </a:solidFill>
                <a:latin typeface="Calibri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3D3F8F"/>
                </a:solidFill>
                <a:latin typeface="Calibri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3D3F8F"/>
                </a:solidFill>
                <a:latin typeface="Calibri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Направления деятельности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BB828A95-7459-494B-8C9F-20EC212526C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31" y="3999839"/>
            <a:ext cx="2612723" cy="267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0992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 bwMode="auto">
          <a:xfrm>
            <a:off x="827584" y="188640"/>
            <a:ext cx="8715375" cy="707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3D3F8F"/>
                </a:solidFill>
                <a:latin typeface="Calibri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3D3F8F"/>
                </a:solidFill>
                <a:latin typeface="Calibri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3D3F8F"/>
                </a:solidFill>
                <a:latin typeface="Calibri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3D3F8F"/>
                </a:solidFill>
                <a:latin typeface="Calibri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3D3F8F"/>
                </a:solidFill>
                <a:latin typeface="Calibri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35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Организация работы с педагогами</a:t>
            </a:r>
            <a:endParaRPr lang="ru-RU" sz="35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57A8A1C-B346-4292-A00C-77389765DC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17" t="31296"/>
          <a:stretch/>
        </p:blipFill>
        <p:spPr>
          <a:xfrm rot="5400000">
            <a:off x="5671788" y="1331182"/>
            <a:ext cx="3749436" cy="2880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74A90BB-3567-4D1B-A616-C7D3C8AC00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00488" y="1653262"/>
            <a:ext cx="3840000" cy="288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6014531-569E-488E-BD78-9ADDF42C9B5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04" t="6986" b="15968"/>
          <a:stretch/>
        </p:blipFill>
        <p:spPr>
          <a:xfrm rot="5400000">
            <a:off x="3042288" y="3622716"/>
            <a:ext cx="3138993" cy="280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5439" y="5445224"/>
            <a:ext cx="30240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3399"/>
                </a:solidFill>
              </a:rPr>
              <a:t>Ц</a:t>
            </a:r>
            <a:r>
              <a:rPr lang="ru-RU" sz="2000" dirty="0" smtClean="0">
                <a:solidFill>
                  <a:srgbClr val="003399"/>
                </a:solidFill>
              </a:rPr>
              <a:t>икл </a:t>
            </a:r>
            <a:r>
              <a:rPr lang="ru-RU" sz="2000" dirty="0">
                <a:solidFill>
                  <a:srgbClr val="003399"/>
                </a:solidFill>
              </a:rPr>
              <a:t>мастер-классов </a:t>
            </a:r>
            <a:endParaRPr lang="ru-RU" sz="2000" dirty="0" smtClean="0">
              <a:solidFill>
                <a:srgbClr val="003399"/>
              </a:solidFill>
            </a:endParaRPr>
          </a:p>
          <a:p>
            <a:pPr algn="ctr"/>
            <a:r>
              <a:rPr lang="ru-RU" sz="2000" dirty="0" smtClean="0">
                <a:solidFill>
                  <a:srgbClr val="003399"/>
                </a:solidFill>
              </a:rPr>
              <a:t>по </a:t>
            </a:r>
            <a:r>
              <a:rPr lang="ru-RU" sz="2000" dirty="0">
                <a:solidFill>
                  <a:srgbClr val="003399"/>
                </a:solidFill>
              </a:rPr>
              <a:t>восстановительным </a:t>
            </a:r>
            <a:endParaRPr lang="ru-RU" sz="2000" dirty="0" smtClean="0">
              <a:solidFill>
                <a:srgbClr val="003399"/>
              </a:solidFill>
            </a:endParaRPr>
          </a:p>
          <a:p>
            <a:pPr algn="ctr"/>
            <a:r>
              <a:rPr lang="ru-RU" sz="2000" dirty="0" smtClean="0">
                <a:solidFill>
                  <a:srgbClr val="003399"/>
                </a:solidFill>
              </a:rPr>
              <a:t>практикам</a:t>
            </a:r>
            <a:endParaRPr lang="ru-RU" sz="2000" dirty="0">
              <a:solidFill>
                <a:srgbClr val="003399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BBFFB412-7361-4FB6-8AFD-3A606C1605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680" y="1173262"/>
            <a:ext cx="2580207" cy="193515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203349" y="4783504"/>
            <a:ext cx="26863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3399"/>
                </a:solidFill>
              </a:rPr>
              <a:t>Организация    </a:t>
            </a:r>
            <a:endParaRPr lang="ru-RU" sz="2000" dirty="0">
              <a:solidFill>
                <a:srgbClr val="003399"/>
              </a:solidFill>
            </a:endParaRPr>
          </a:p>
          <a:p>
            <a:pPr algn="ctr"/>
            <a:r>
              <a:rPr lang="ru-RU" sz="2000" dirty="0">
                <a:solidFill>
                  <a:srgbClr val="003399"/>
                </a:solidFill>
              </a:rPr>
              <a:t>внутрифирменного</a:t>
            </a:r>
          </a:p>
          <a:p>
            <a:pPr algn="ctr"/>
            <a:r>
              <a:rPr lang="ru-RU" sz="2000" dirty="0">
                <a:solidFill>
                  <a:srgbClr val="003399"/>
                </a:solidFill>
              </a:rPr>
              <a:t> обучения </a:t>
            </a:r>
          </a:p>
        </p:txBody>
      </p:sp>
    </p:spTree>
    <p:extLst>
      <p:ext uri="{BB962C8B-B14F-4D97-AF65-F5344CB8AC3E}">
        <p14:creationId xmlns:p14="http://schemas.microsoft.com/office/powerpoint/2010/main" val="7328921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/>
          </p:cNvSpPr>
          <p:nvPr/>
        </p:nvSpPr>
        <p:spPr bwMode="auto">
          <a:xfrm>
            <a:off x="827584" y="188640"/>
            <a:ext cx="8715375" cy="707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3D3F8F"/>
                </a:solidFill>
                <a:latin typeface="Calibri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3D3F8F"/>
                </a:solidFill>
                <a:latin typeface="Calibri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3D3F8F"/>
                </a:solidFill>
                <a:latin typeface="Calibri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3D3F8F"/>
                </a:solidFill>
                <a:latin typeface="Calibri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3D3F8F"/>
                </a:solidFill>
                <a:latin typeface="Calibri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35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Организация работы с детьми</a:t>
            </a:r>
            <a:endParaRPr lang="ru-RU" sz="35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3E4295E-2B22-43DF-8C9C-1185E2E03B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1"/>
          <a:stretch/>
        </p:blipFill>
        <p:spPr>
          <a:xfrm>
            <a:off x="3388954" y="2297376"/>
            <a:ext cx="2991923" cy="2700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172BDF59-86C7-4EBD-9B9D-43375CCA6D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59389" y="1637976"/>
            <a:ext cx="3360000" cy="2520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C19BC9C9-7E2B-4146-AAB5-C14639B9158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1"/>
          <a:stretch/>
        </p:blipFill>
        <p:spPr>
          <a:xfrm rot="5400000">
            <a:off x="554281" y="915216"/>
            <a:ext cx="2454478" cy="3060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DFF40C1-E4A7-486C-8254-DC3B6CB11FD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2" t="25401" r="35595" b="20159"/>
          <a:stretch/>
        </p:blipFill>
        <p:spPr>
          <a:xfrm>
            <a:off x="251520" y="3933056"/>
            <a:ext cx="2811163" cy="270946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695576" y="1281713"/>
            <a:ext cx="23881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3399"/>
                </a:solidFill>
              </a:rPr>
              <a:t>Участие во Всемирном дне </a:t>
            </a:r>
          </a:p>
          <a:p>
            <a:pPr algn="ctr"/>
            <a:r>
              <a:rPr lang="ru-RU" sz="2000" dirty="0">
                <a:solidFill>
                  <a:srgbClr val="003399"/>
                </a:solidFill>
              </a:rPr>
              <a:t>Толерантности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474333" y="4579093"/>
            <a:ext cx="24117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3399"/>
                </a:solidFill>
              </a:rPr>
              <a:t>Квест-игра </a:t>
            </a:r>
            <a:endParaRPr lang="ru-RU" sz="2000" dirty="0">
              <a:solidFill>
                <a:srgbClr val="003399"/>
              </a:solidFill>
            </a:endParaRPr>
          </a:p>
          <a:p>
            <a:pPr algn="ctr"/>
            <a:r>
              <a:rPr lang="ru-RU" sz="2000" dirty="0">
                <a:solidFill>
                  <a:srgbClr val="003399"/>
                </a:solidFill>
              </a:rPr>
              <a:t>«Мы разные, </a:t>
            </a:r>
            <a:endParaRPr lang="ru-RU" sz="2000" dirty="0" smtClean="0">
              <a:solidFill>
                <a:srgbClr val="003399"/>
              </a:solidFill>
            </a:endParaRPr>
          </a:p>
          <a:p>
            <a:pPr algn="ctr"/>
            <a:r>
              <a:rPr lang="ru-RU" sz="2000" dirty="0" smtClean="0">
                <a:solidFill>
                  <a:srgbClr val="003399"/>
                </a:solidFill>
              </a:rPr>
              <a:t>но </a:t>
            </a:r>
            <a:r>
              <a:rPr lang="ru-RU" sz="2000" dirty="0">
                <a:solidFill>
                  <a:srgbClr val="003399"/>
                </a:solidFill>
              </a:rPr>
              <a:t>мы вместе»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041104" y="5930809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solidFill>
                  <a:srgbClr val="003399"/>
                </a:solidFill>
              </a:rPr>
              <a:t>Цикл </a:t>
            </a:r>
            <a:r>
              <a:rPr lang="ru-RU" sz="2000" dirty="0">
                <a:solidFill>
                  <a:srgbClr val="003399"/>
                </a:solidFill>
              </a:rPr>
              <a:t>игровых занятий </a:t>
            </a:r>
          </a:p>
          <a:p>
            <a:pPr algn="ctr"/>
            <a:r>
              <a:rPr lang="ru-RU" sz="2000" dirty="0">
                <a:solidFill>
                  <a:srgbClr val="003399"/>
                </a:solidFill>
              </a:rPr>
              <a:t>для воспитанников «Учимся общаться»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167389" y="5086925"/>
            <a:ext cx="37808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3399"/>
                </a:solidFill>
              </a:rPr>
              <a:t>Образовательное </a:t>
            </a:r>
          </a:p>
          <a:p>
            <a:r>
              <a:rPr lang="ru-RU" sz="2000" dirty="0" smtClean="0">
                <a:solidFill>
                  <a:srgbClr val="003399"/>
                </a:solidFill>
              </a:rPr>
              <a:t>событие  </a:t>
            </a:r>
            <a:r>
              <a:rPr lang="ru-RU" sz="2000" dirty="0">
                <a:solidFill>
                  <a:srgbClr val="003399"/>
                </a:solidFill>
              </a:rPr>
              <a:t>«Остров дружбы»</a:t>
            </a:r>
          </a:p>
        </p:txBody>
      </p:sp>
    </p:spTree>
    <p:extLst>
      <p:ext uri="{BB962C8B-B14F-4D97-AF65-F5344CB8AC3E}">
        <p14:creationId xmlns:p14="http://schemas.microsoft.com/office/powerpoint/2010/main" val="31490541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 bwMode="auto">
          <a:xfrm>
            <a:off x="827584" y="188640"/>
            <a:ext cx="8715375" cy="707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3D3F8F"/>
                </a:solidFill>
                <a:latin typeface="Calibri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3D3F8F"/>
                </a:solidFill>
                <a:latin typeface="Calibri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3D3F8F"/>
                </a:solidFill>
                <a:latin typeface="Calibri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3D3F8F"/>
                </a:solidFill>
                <a:latin typeface="Calibri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3D3F8F"/>
                </a:solidFill>
                <a:latin typeface="Calibri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35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Организация работы с родителями</a:t>
            </a:r>
            <a:endParaRPr lang="ru-RU" sz="35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22180C3-FB27-4CB1-A96D-85A4016021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2456" y="1555035"/>
            <a:ext cx="3407999" cy="2556000"/>
          </a:xfrm>
          <a:prstGeom prst="rect">
            <a:avLst/>
          </a:prstGeom>
        </p:spPr>
      </p:pic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ECE4DF35-67FE-4CD8-89BE-475B4826AB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35304" y="3062913"/>
            <a:ext cx="3408001" cy="2556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818640" y="4489035"/>
            <a:ext cx="2843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3399"/>
                </a:solidFill>
              </a:rPr>
              <a:t>Организация </a:t>
            </a:r>
          </a:p>
          <a:p>
            <a:pPr algn="ctr"/>
            <a:r>
              <a:rPr lang="ru-RU" sz="2000" dirty="0">
                <a:solidFill>
                  <a:srgbClr val="003399"/>
                </a:solidFill>
              </a:rPr>
              <a:t>родительских собраний </a:t>
            </a:r>
          </a:p>
          <a:p>
            <a:pPr algn="ctr"/>
            <a:r>
              <a:rPr lang="ru-RU" sz="2000" dirty="0">
                <a:solidFill>
                  <a:srgbClr val="003399"/>
                </a:solidFill>
              </a:rPr>
              <a:t>в форме круга сообщества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9C2502F5-44C7-4EB9-9284-FB36F5DCDE13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8" t="21085" r="10224" b="27990"/>
          <a:stretch/>
        </p:blipFill>
        <p:spPr bwMode="auto">
          <a:xfrm>
            <a:off x="5564569" y="1129035"/>
            <a:ext cx="3412410" cy="238852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48836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2674401-8E65-47E9-8DE7-228150331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87" y="108112"/>
            <a:ext cx="8229600" cy="1143000"/>
          </a:xfrm>
        </p:spPr>
        <p:txBody>
          <a:bodyPr/>
          <a:lstStyle/>
          <a:p>
            <a:r>
              <a:rPr lang="ru-RU" sz="3600" b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Результаты деятельности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1E776A4-B81E-455B-9FEC-37BE612F1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268760"/>
            <a:ext cx="6408712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i="1" dirty="0">
                <a:solidFill>
                  <a:srgbClr val="003399"/>
                </a:solidFill>
              </a:rPr>
              <a:t>Показатели результативности и эффективности деятельности: </a:t>
            </a:r>
            <a:endParaRPr lang="ru-RU" dirty="0">
              <a:solidFill>
                <a:srgbClr val="003399"/>
              </a:solidFill>
            </a:endParaRPr>
          </a:p>
          <a:p>
            <a:r>
              <a:rPr lang="ru-RU" dirty="0">
                <a:solidFill>
                  <a:srgbClr val="003399"/>
                </a:solidFill>
              </a:rPr>
              <a:t>положительная динамика изменений психоэмоционального состояния воспитанников, их статуса в коллективе и в социуме;</a:t>
            </a:r>
          </a:p>
          <a:p>
            <a:r>
              <a:rPr lang="ru-RU" dirty="0">
                <a:solidFill>
                  <a:srgbClr val="003399"/>
                </a:solidFill>
              </a:rPr>
              <a:t> повышение качества предоставляемых услуг; </a:t>
            </a:r>
          </a:p>
          <a:p>
            <a:r>
              <a:rPr lang="ru-RU" dirty="0">
                <a:solidFill>
                  <a:srgbClr val="003399"/>
                </a:solidFill>
              </a:rPr>
              <a:t>улучшение ресурсного обеспечения детского сада, совершенствование материально-технической базы путем создания сенсорной комнаты; </a:t>
            </a:r>
          </a:p>
          <a:p>
            <a:r>
              <a:rPr lang="ru-RU" dirty="0">
                <a:solidFill>
                  <a:srgbClr val="003399"/>
                </a:solidFill>
              </a:rPr>
              <a:t> положительная  динамика повышения уровня квалификации педагогических кадров; </a:t>
            </a:r>
          </a:p>
          <a:p>
            <a:r>
              <a:rPr lang="ru-RU" dirty="0">
                <a:solidFill>
                  <a:srgbClr val="003399"/>
                </a:solidFill>
              </a:rPr>
              <a:t>высокий % удовлетворенности качеством образовательных услуг родителей,</a:t>
            </a:r>
          </a:p>
          <a:p>
            <a:r>
              <a:rPr lang="ru-RU" dirty="0">
                <a:solidFill>
                  <a:srgbClr val="003399"/>
                </a:solidFill>
              </a:rPr>
              <a:t>Диссимиляция накопленного опыта среди руководителей детский садов города и возрастание интереса к деятельности служб медиации.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626E562-A389-4F87-9EB2-554BA09ED44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08204" y="2384884"/>
            <a:ext cx="3024336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706988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328D6D7-5F01-4B63-A220-F0E5688C1F8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20" y="1600200"/>
            <a:ext cx="3974151" cy="34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D0E14ADE-CD65-4484-81EC-D59B6B9601C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00617"/>
            <a:ext cx="4968551" cy="4525963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301E8ABE-24BF-491E-B81B-708864ACF003}"/>
              </a:ext>
            </a:extLst>
          </p:cNvPr>
          <p:cNvSpPr txBox="1">
            <a:spLocks/>
          </p:cNvSpPr>
          <p:nvPr/>
        </p:nvSpPr>
        <p:spPr>
          <a:xfrm>
            <a:off x="914400" y="28590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Приглашаем к сотрудничеству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EA4A5FF-BAB2-4ED0-BC70-8B5B68C1901F}"/>
              </a:ext>
            </a:extLst>
          </p:cNvPr>
          <p:cNvSpPr txBox="1"/>
          <p:nvPr/>
        </p:nvSpPr>
        <p:spPr>
          <a:xfrm>
            <a:off x="5580112" y="5073134"/>
            <a:ext cx="2437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3399"/>
                </a:solidFill>
              </a:rPr>
              <a:t>Наш адрес: г. Рыбинск,</a:t>
            </a:r>
          </a:p>
          <a:p>
            <a:r>
              <a:rPr lang="ru-RU" dirty="0">
                <a:solidFill>
                  <a:srgbClr val="003399"/>
                </a:solidFill>
              </a:rPr>
              <a:t>улица 9 Мая, дом 10а</a:t>
            </a:r>
          </a:p>
        </p:txBody>
      </p:sp>
    </p:spTree>
    <p:extLst>
      <p:ext uri="{BB962C8B-B14F-4D97-AF65-F5344CB8AC3E}">
        <p14:creationId xmlns:p14="http://schemas.microsoft.com/office/powerpoint/2010/main" val="15140310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229</Words>
  <Application>Microsoft Office PowerPoint</Application>
  <PresentationFormat>Экран (4:3)</PresentationFormat>
  <Paragraphs>52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Тема Office</vt:lpstr>
      <vt:lpstr>Специальное оформление</vt:lpstr>
      <vt:lpstr>Детская служба медиации: эффективные практики </vt:lpstr>
      <vt:lpstr>Управленческий кейс «Медиация в детском саду»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деятельности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 презентации</dc:title>
  <dc:creator>Павел</dc:creator>
  <cp:lastModifiedBy>1</cp:lastModifiedBy>
  <cp:revision>47</cp:revision>
  <dcterms:created xsi:type="dcterms:W3CDTF">2009-01-08T12:15:48Z</dcterms:created>
  <dcterms:modified xsi:type="dcterms:W3CDTF">2022-04-19T19:50:06Z</dcterms:modified>
</cp:coreProperties>
</file>