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403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40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9526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11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3772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77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419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67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84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03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48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22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9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10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6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0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79D2-81A2-41D9-861E-EF805668405A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375E1A-52AD-4714-A89B-652B47B5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73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cdtk.ru/" TargetMode="External"/><Relationship Id="rId2" Type="http://schemas.openxmlformats.org/officeDocument/2006/relationships/hyperlink" Target="https://disk.yandex.ru/d/bVERtLtUTExvJ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DF46B-123D-E45F-A9A8-446B807C7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600" y="719356"/>
            <a:ext cx="8915399" cy="2262781"/>
          </a:xfrm>
        </p:spPr>
        <p:txBody>
          <a:bodyPr>
            <a:noAutofit/>
          </a:bodyPr>
          <a:lstStyle/>
          <a:p>
            <a:r>
              <a:rPr lang="ru-RU" sz="4800" dirty="0"/>
              <a:t>Примерная программа воспитания для детского лагеря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A5D2FE-E2EC-B8E7-D20D-00B0E8C53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3905" y="3875864"/>
            <a:ext cx="5687736" cy="1864453"/>
          </a:xfrm>
        </p:spPr>
        <p:txBody>
          <a:bodyPr>
            <a:noAutofit/>
          </a:bodyPr>
          <a:lstStyle/>
          <a:p>
            <a:r>
              <a:rPr lang="ru-RU" sz="2400" dirty="0"/>
              <a:t>Центр воспитания и социализации ГАУ ДПО ЯО ИРО</a:t>
            </a:r>
          </a:p>
          <a:p>
            <a:r>
              <a:rPr lang="ru-RU" sz="2400" dirty="0" err="1"/>
              <a:t>Т.Д.Яковлева</a:t>
            </a:r>
            <a:r>
              <a:rPr lang="ru-RU" sz="2400" dirty="0"/>
              <a:t>, </a:t>
            </a:r>
          </a:p>
          <a:p>
            <a:r>
              <a:rPr lang="ru-RU" sz="2400" dirty="0"/>
              <a:t>старший преподаватель</a:t>
            </a:r>
          </a:p>
        </p:txBody>
      </p:sp>
    </p:spTree>
    <p:extLst>
      <p:ext uri="{BB962C8B-B14F-4D97-AF65-F5344CB8AC3E}">
        <p14:creationId xmlns:p14="http://schemas.microsoft.com/office/powerpoint/2010/main" val="782938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BEBE1-B352-AC46-FEB8-972AB1542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297" y="204661"/>
            <a:ext cx="10368793" cy="141282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400"/>
              </a:spcBef>
              <a:spcAft>
                <a:spcPts val="1400"/>
              </a:spcAft>
            </a:pPr>
            <a:r>
              <a:rPr lang="ru-RU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Содержание, виды и формы воспитательно деятельности</a:t>
            </a:r>
            <a:b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B7175C-F240-B4EC-AF05-8FA4ABD49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76" y="1892736"/>
            <a:ext cx="8753403" cy="59451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ИНВАРИАНТНЫЕ МОДУЛИ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(обязательные для всех детских лагерей)</a:t>
            </a:r>
            <a:endParaRPr lang="ru-RU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«Будущее России»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«Ключевые мероприятия детского лагеря»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«Отрядная работа»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«Коллективно-творческое дело (КТД)»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«Самоуправление» (на уровне лагеря и на уровне отряда)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«Дополнительное образование» 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Модуль «Здоровый образ жизни»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Модуль «Организация предметно-эстетической среды»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Модуль «Профилактика и безопасность»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Модуль «Работа с вожатыми/воспитателями»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Droid Sans Fallback"/>
              <a:cs typeface="Droid Sans Devanagari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Droid Sans Fallback"/>
              <a:cs typeface="Droid Sans Devanaga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618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9021C-121A-8B12-8373-642282DB6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sz="1800" dirty="0">
                <a:effectLst/>
                <a:latin typeface="Times New Roman" panose="02020603050405020304" pitchFamily="18" charset="0"/>
                <a:ea typeface="Droid Sans Fallback"/>
                <a:cs typeface="Droid Sans Devanagari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A8D9A4-478B-4FA3-E602-8DC696975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933" y="1540189"/>
            <a:ext cx="7570175" cy="377762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ВАРИАТИВНЫЕ МОДУЛИ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Модуль «Работа с родителями»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Times New Roman" panose="02020603050405020304" pitchFamily="18" charset="0"/>
              </a:rPr>
              <a:t>Модуль «Экскурсии и походы»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«Профориентация»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Times New Roman" panose="02020603050405020304" pitchFamily="18" charset="0"/>
              </a:rPr>
              <a:t>Модуль «Детское медиапространство»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Модуль «Цифровая среда воспитания»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Модуль «Социальное партнерство»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endParaRPr lang="ru-RU" sz="1800" dirty="0">
              <a:effectLst/>
              <a:ea typeface="Droid Sans Fallback"/>
              <a:cs typeface="Droid Sans Devanagari"/>
            </a:endParaRPr>
          </a:p>
          <a:p>
            <a:endParaRPr lang="ru-RU" sz="1800" dirty="0">
              <a:effectLst/>
              <a:ea typeface="Droid Sans Fallback"/>
              <a:cs typeface="Droid Sans Devanaga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69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D16DD-6816-457C-1A97-DB8345A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424" y="306333"/>
            <a:ext cx="8911687" cy="128089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Воспитательный потенциал детского лагеря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04890-8103-B96F-B7C5-407EAD6C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587223"/>
            <a:ext cx="8915400" cy="5140748"/>
          </a:xfrm>
        </p:spPr>
        <p:txBody>
          <a:bodyPr>
            <a:normAutofit fontScale="77500" lnSpcReduction="20000"/>
          </a:bodyPr>
          <a:lstStyle/>
          <a:p>
            <a:pPr indent="539750" algn="just">
              <a:lnSpc>
                <a:spcPct val="150000"/>
              </a:lnSpc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добровольность в выборе деятельности и формы ее реализации в детском демократическом сообществе, активность и самостоятельность ребенка в выборе содержания и результативности деятельности</a:t>
            </a:r>
            <a:endParaRPr lang="ru-RU" sz="23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творческий характер деятельности</a:t>
            </a:r>
            <a:endParaRPr lang="ru-RU" sz="23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многопрофильность </a:t>
            </a:r>
            <a:endParaRPr lang="ru-RU" sz="23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обязательной оценки результативности деятельности ребенка, официального статуса </a:t>
            </a:r>
            <a:endParaRPr lang="ru-RU" sz="23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опыт неформального общения, взаимодействия, сотрудничества с детьми и взрослыми; опыт жизнедеятельности и общения в коллективах высокого уровня развития, где наиболее успешно проходит самоактуализация личности</a:t>
            </a:r>
            <a:endParaRPr lang="ru-RU" sz="2300" dirty="0">
              <a:effectLst/>
              <a:ea typeface="Droid Sans Fallback"/>
              <a:cs typeface="Droid Sans Devanaga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737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1058D-B0E3-4E66-0F7A-7BDA97C8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Анализ воспитательного процесса и результатов воспитания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BA714F-665F-C900-1743-BD094583C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650" y="2456268"/>
            <a:ext cx="7427562" cy="3777622"/>
          </a:xfrm>
        </p:spPr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Результаты воспитания, социализации и саморазвития детей</a:t>
            </a:r>
          </a:p>
          <a:p>
            <a:endParaRPr lang="ru-RU" sz="1800" dirty="0">
              <a:effectLst/>
              <a:ea typeface="Droid Sans Fallback"/>
              <a:cs typeface="Droid Sans Devanagari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Состояние </a:t>
            </a: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Times New Roman" panose="02020603050405020304" pitchFamily="18" charset="0"/>
              </a:rPr>
              <a:t>организуемой в детском лагере совместной деятельности детей и взрослых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775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59AA05-DFD6-641C-CC5C-8DD79F62B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252" y="293615"/>
            <a:ext cx="8911687" cy="1501629"/>
          </a:xfrm>
        </p:spPr>
        <p:txBody>
          <a:bodyPr>
            <a:normAutofit fontScale="90000"/>
          </a:bodyPr>
          <a:lstStyle/>
          <a:p>
            <a:pPr indent="450215" algn="ctr">
              <a:spcBef>
                <a:spcPts val="600"/>
              </a:spcBef>
              <a:spcAft>
                <a:spcPts val="1400"/>
              </a:spcAft>
            </a:pP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     </a:t>
            </a:r>
            <a:r>
              <a:rPr lang="ru-RU" sz="27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КАЛЕНДАРНЫЙ ПЛАН ВОСПИТАТЕЛЬНОЙ РАБОТЫ ДЕТСКОГО ЛАГЕРЯ </a:t>
            </a:r>
            <a:br>
              <a:rPr lang="ru-RU" sz="27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ea typeface="Times New Roman" panose="02020603050405020304" pitchFamily="18" charset="0"/>
              </a:rPr>
              <a:t>на ___________ год</a:t>
            </a:r>
            <a:br>
              <a:rPr lang="ru-RU" dirty="0">
                <a:effectLst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D9A5710-7468-3C2D-B6C3-BD3891C739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35" y="2173778"/>
            <a:ext cx="10964351" cy="3365801"/>
          </a:xfrm>
        </p:spPr>
      </p:pic>
    </p:spTree>
    <p:extLst>
      <p:ext uri="{BB962C8B-B14F-4D97-AF65-F5344CB8AC3E}">
        <p14:creationId xmlns:p14="http://schemas.microsoft.com/office/powerpoint/2010/main" val="672351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9CD61-FB7F-47A7-9E34-C86E47EC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Пакет документов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D423AB6-D8C2-FD82-9299-81C79047E4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706" y="1432594"/>
            <a:ext cx="7138736" cy="5041405"/>
          </a:xfrm>
        </p:spPr>
      </p:pic>
    </p:spTree>
    <p:extLst>
      <p:ext uri="{BB962C8B-B14F-4D97-AF65-F5344CB8AC3E}">
        <p14:creationId xmlns:p14="http://schemas.microsoft.com/office/powerpoint/2010/main" val="3039696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35A555-EFFC-8A06-A47E-E1A28B7F1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576" y="365125"/>
            <a:ext cx="9659224" cy="533233"/>
          </a:xfrm>
        </p:spPr>
        <p:txBody>
          <a:bodyPr>
            <a:normAutofit fontScale="90000"/>
          </a:bodyPr>
          <a:lstStyle/>
          <a:p>
            <a:r>
              <a:rPr lang="ru-RU" dirty="0"/>
              <a:t>Нормативно-правовая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423613-3151-CBB0-6E13-0754D6283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8358"/>
            <a:ext cx="10515600" cy="5959642"/>
          </a:xfrm>
        </p:spPr>
        <p:txBody>
          <a:bodyPr>
            <a:normAutofit fontScale="70000" lnSpcReduction="20000"/>
          </a:bodyPr>
          <a:lstStyle/>
          <a:p>
            <a:pPr indent="539750"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Конвенция о правах ребенка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273-ФЗ «Об образовании в Российской Федерации».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№ 304-ФЗ «О внесении изменений в Федеральный закон «Об образовании в Российской Федерации» по вопросам воспитания обучающихся»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24.07.1998 № 124-ФЗ «Об основных гарантиях прав ребенка в Российской Федерации»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30.12.2020 № 489-ФЗ «О молодежной политике в Российской Федерации»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Приказы №№286,287 Министерства просвещения Российской Федерации об утверждении ФГОС начального общего образования и ФГОС основного общего образования от 31 мая 2021 года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развития воспитания в Российской Федерации на период до 2025</a:t>
            </a: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21.07.2020 № 474 «О национальных целях развития Российской Федерации на период до 2030 года» 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План основных мероприятий, проводимых в рамках Десятилетия детства, на период до 2027 года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Российской Федерации «Развитие образования»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проект «Успех каждого ребенка»</a:t>
            </a:r>
            <a:endParaRPr lang="ru-RU" sz="20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endParaRPr lang="ru-RU" sz="1800" dirty="0">
              <a:effectLst/>
              <a:latin typeface="Times New Roman" panose="02020603050405020304" pitchFamily="18" charset="0"/>
              <a:ea typeface="Droid Sans Fallback"/>
              <a:cs typeface="Droid Sans Devanaga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44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B9CAE7-05EF-9990-DF2B-03E3F0C4B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04" y="2037346"/>
            <a:ext cx="7654507" cy="4379495"/>
          </a:xfrm>
        </p:spPr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ru-RU" dirty="0"/>
              <a:t>Ссылки на документы:</a:t>
            </a:r>
          </a:p>
          <a:p>
            <a:pPr>
              <a:lnSpc>
                <a:spcPct val="250000"/>
              </a:lnSpc>
            </a:pPr>
            <a:r>
              <a:rPr lang="ru-RU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https://disk.yandex.ru/d/bVERtLtUTExvJA</a:t>
            </a:r>
            <a:endParaRPr lang="ru-RU" sz="1800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>
              <a:lnSpc>
                <a:spcPct val="250000"/>
              </a:lnSpc>
            </a:pPr>
            <a:r>
              <a:rPr lang="ru-RU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https://fcdtk.ru/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30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53E39-9E57-FAE2-EFA7-E898B292E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Направления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943143-DFF4-80E8-48B7-CEF7DF918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2766" y="2133600"/>
            <a:ext cx="7821845" cy="3777622"/>
          </a:xfrm>
        </p:spPr>
        <p:txBody>
          <a:bodyPr>
            <a:normAutofit lnSpcReduction="10000"/>
          </a:bodyPr>
          <a:lstStyle/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Родина и природа </a:t>
            </a: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еловек, дружба, семья </a:t>
            </a:r>
            <a:endParaRPr lang="ru-RU" sz="24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нания </a:t>
            </a: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доровье </a:t>
            </a: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руд</a:t>
            </a:r>
          </a:p>
          <a:p>
            <a:pPr indent="539750"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ультура и красота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17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2D7CB-8406-11E0-1D39-47EAAF3E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9464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Ценностно-целевые основы воспитания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AC5353-CBD8-9EED-A1E0-1AC398BA4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081" y="1400962"/>
            <a:ext cx="9877148" cy="5234730"/>
          </a:xfrm>
        </p:spPr>
        <p:txBody>
          <a:bodyPr>
            <a:normAutofit fontScale="85000" lnSpcReduction="10000"/>
          </a:bodyPr>
          <a:lstStyle/>
          <a:p>
            <a:pPr marL="685800" indent="0" algn="just">
              <a:lnSpc>
                <a:spcPct val="150000"/>
              </a:lnSpc>
              <a:buNone/>
            </a:pPr>
            <a:r>
              <a:rPr lang="ru-RU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Задачи воспитания определены</a:t>
            </a:r>
            <a:r>
              <a:rPr lang="ru-RU" sz="2100" i="1" dirty="0">
                <a:solidFill>
                  <a:srgbClr val="000000"/>
                </a:solidFill>
                <a:effectLst/>
                <a:ea typeface="№Е"/>
              </a:rPr>
              <a:t> с учетом интеллектуально-когнитивной, эмоционально-оценочной, </a:t>
            </a:r>
            <a:r>
              <a:rPr lang="ru-RU" sz="2100" i="1" dirty="0" err="1">
                <a:solidFill>
                  <a:srgbClr val="000000"/>
                </a:solidFill>
                <a:effectLst/>
                <a:ea typeface="№Е"/>
              </a:rPr>
              <a:t>деятельностно</a:t>
            </a:r>
            <a:r>
              <a:rPr lang="ru-RU" sz="2100" i="1" dirty="0">
                <a:solidFill>
                  <a:srgbClr val="000000"/>
                </a:solidFill>
                <a:effectLst/>
                <a:ea typeface="№Е"/>
              </a:rPr>
              <a:t>-практической составляющих развития личности;</a:t>
            </a:r>
            <a:endParaRPr lang="ru-RU" sz="2100" dirty="0">
              <a:effectLst/>
              <a:ea typeface="№Е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2100" i="1" dirty="0">
                <a:solidFill>
                  <a:srgbClr val="000000"/>
                </a:solidFill>
                <a:effectLst/>
                <a:ea typeface="№Е"/>
              </a:rPr>
              <a:t> </a:t>
            </a:r>
            <a:r>
              <a:rPr lang="ru-RU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усвоение знаний, норм, духовно-нравственных ценностей, традиций, которые выработало российское общество (социально значимых знаний);</a:t>
            </a:r>
            <a:endParaRPr lang="ru-RU" sz="2100" dirty="0">
              <a:effectLst/>
              <a:ea typeface="№Е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формирование и развитие позитивных личностных отношений к этим нормам, ценностям, традициям (их освоение, принятие);</a:t>
            </a:r>
            <a:endParaRPr lang="ru-RU" sz="2100" dirty="0">
              <a:effectLst/>
              <a:ea typeface="№Е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приобретение соответствующего этим нормам, ценностям, традициям социокультурного опыта поведения, общения, межличностных и социальных отношений, применения полученных знаний и сформированных отношений на практике (опыта нравственных поступков, социально значимых дел).</a:t>
            </a:r>
            <a:endParaRPr lang="ru-RU" sz="2100" dirty="0">
              <a:effectLst/>
              <a:ea typeface="№Е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59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FC8DE-D911-2BDF-2047-B2425541B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6405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Методологические основы </a:t>
            </a:r>
            <a:b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 принципы воспитательной деятельности</a:t>
            </a:r>
            <a:br>
              <a:rPr lang="ru-RU" sz="1800" dirty="0">
                <a:effectLst/>
                <a:latin typeface="Times New Roman" panose="02020603050405020304" pitchFamily="18" charset="0"/>
                <a:ea typeface="Droid Sans Fallback"/>
                <a:cs typeface="Droid Sans Devanagari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7CD9B3-721A-7C91-0502-96835987A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6467" y="2316060"/>
            <a:ext cx="8400517" cy="5550568"/>
          </a:xfrm>
        </p:spPr>
        <p:txBody>
          <a:bodyPr>
            <a:normAutofit/>
          </a:bodyPr>
          <a:lstStyle/>
          <a:p>
            <a:pPr marL="685800" indent="54038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принцип гуманистической направленности</a:t>
            </a:r>
            <a:endParaRPr lang="ru-RU" sz="1800" dirty="0">
              <a:effectLst/>
              <a:ea typeface="№Е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принцип ценностного единства и совместности</a:t>
            </a:r>
            <a:endParaRPr lang="ru-RU" sz="18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принцип </a:t>
            </a:r>
            <a:r>
              <a:rPr lang="ru-RU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культуросообразности</a:t>
            </a:r>
            <a:endParaRPr lang="ru-RU" sz="1800" dirty="0">
              <a:effectLst/>
              <a:ea typeface="№Е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принцип следования нравственному примеру</a:t>
            </a:r>
            <a:endParaRPr lang="ru-RU" sz="18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принцип безопасной жизнедеятельности</a:t>
            </a:r>
            <a:endParaRPr lang="ru-RU" sz="1800" dirty="0">
              <a:effectLst/>
              <a:ea typeface="№Е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принцип совместной деятельности ребенка и взрослого</a:t>
            </a:r>
            <a:endParaRPr lang="ru-RU" sz="18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принцип инклюзивности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852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9150A6-2356-41E2-34F8-B9AE989F7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О терминах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AFF1DA-E4BC-2226-7C6B-15B5203A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indent="540385"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Уклад</a:t>
            </a:r>
            <a:endParaRPr lang="ru-RU" dirty="0">
              <a:effectLst/>
              <a:ea typeface="№Е"/>
            </a:endParaRPr>
          </a:p>
          <a:p>
            <a:pPr marL="685800" indent="540385"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Воспитывающая среда </a:t>
            </a:r>
          </a:p>
          <a:p>
            <a:pPr marL="685800" indent="540385"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Воспитывающие общности (сообщества) в детском лагере:</a:t>
            </a:r>
            <a:endParaRPr lang="ru-RU" dirty="0">
              <a:effectLst/>
              <a:ea typeface="№Е"/>
            </a:endParaRPr>
          </a:p>
          <a:p>
            <a:pPr marL="971550" indent="-285750" algn="just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детские (одновозрастные и разновозрастные отряды) </a:t>
            </a:r>
          </a:p>
          <a:p>
            <a:pPr marL="971550" indent="-285750" algn="just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детско-взрослые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106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9FCD8-CE89-2FAF-12CC-B5D3F905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76838"/>
            <a:ext cx="8911687" cy="1107346"/>
          </a:xfrm>
        </p:spPr>
        <p:txBody>
          <a:bodyPr>
            <a:normAutofit/>
          </a:bodyPr>
          <a:lstStyle/>
          <a:p>
            <a:r>
              <a:rPr lang="ru-RU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Основные направления воспитания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3BE7C6-04F4-2C7D-DAA6-7D4558D94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580" y="1256582"/>
            <a:ext cx="9852170" cy="6087979"/>
          </a:xfrm>
        </p:spPr>
        <p:txBody>
          <a:bodyPr>
            <a:normAutofit/>
          </a:bodyPr>
          <a:lstStyle/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гражданское воспитание</a:t>
            </a:r>
          </a:p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воспитание патриотизма, любви к своему народу и уважения к другим народам России, формирование общероссийской культурной идентичности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духовно-нравственное развитие и воспитание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эстетическое воспитание</a:t>
            </a:r>
            <a:endParaRPr lang="ru-RU" sz="1800" dirty="0">
              <a:solidFill>
                <a:srgbClr val="000000"/>
              </a:solidFill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экологическое воспитание</a:t>
            </a:r>
          </a:p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трудовое воспитание</a:t>
            </a:r>
            <a:endParaRPr lang="ru-RU" sz="1800" dirty="0">
              <a:solidFill>
                <a:srgbClr val="000000"/>
              </a:solidFill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физическое воспитание и воспитание культуры здорового образа жизни и безопасности</a:t>
            </a:r>
            <a:endParaRPr lang="ru-RU" sz="1800" dirty="0">
              <a:solidFill>
                <a:srgbClr val="000000"/>
              </a:solidFill>
              <a:ea typeface="Droid Sans Fallback"/>
              <a:cs typeface="Droid Sans Devanagari"/>
            </a:endParaRPr>
          </a:p>
          <a:p>
            <a:pPr indent="539750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познавательное направление воспитания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94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B5975B-5BA2-B923-111D-E67883F20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409" y="113456"/>
            <a:ext cx="9743114" cy="1069392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000A"/>
                </a:solidFill>
                <a:effectLst/>
                <a:ea typeface="Droid Sans Fallback"/>
                <a:cs typeface="Droid Sans Devanagari"/>
              </a:rPr>
              <a:t>Основные традиции и уникальность воспитательной деятельности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99003E-F369-596B-C37F-A464B4089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409" y="1518407"/>
            <a:ext cx="10092656" cy="4983061"/>
          </a:xfrm>
        </p:spPr>
        <p:txBody>
          <a:bodyPr>
            <a:normAutofit lnSpcReduction="10000"/>
          </a:bodyPr>
          <a:lstStyle/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совместная деятельность детей и взрослых</a:t>
            </a: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для каждого ребенка предполагается роль в совместных делах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приобретение детьми нового социального опыта и освоения новых социальных ролей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проведение общих мероприятий детского лагеря</a:t>
            </a: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включение детей в процесс организации жизнедеятельности временного детского коллектива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формирование коллективов, установление в них доброжелательных и товарищеских взаимоотношений;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обмен опытом между детьми в формате «дети-детям»;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a typeface="Droid Sans Fallback"/>
                <a:cs typeface="Droid Sans Devanagari"/>
              </a:rPr>
              <a:t>р</a:t>
            </a:r>
            <a:r>
              <a:rPr lang="ru-RU" sz="1800" dirty="0">
                <a:solidFill>
                  <a:srgbClr val="000000"/>
                </a:solidFill>
                <a:effectLst/>
                <a:ea typeface="Droid Sans Fallback"/>
                <a:cs typeface="Droid Sans Devanagari"/>
              </a:rPr>
              <a:t>оли детей и педагогов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pPr indent="540385" algn="just">
              <a:lnSpc>
                <a:spcPct val="110000"/>
              </a:lnSpc>
            </a:pPr>
            <a:r>
              <a:rPr lang="ru-RU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никальность воспитательного процесса в детском лагере: кратковременность, автономность, сборность</a:t>
            </a:r>
            <a:endParaRPr lang="ru-RU" sz="1800" dirty="0">
              <a:effectLst/>
              <a:ea typeface="Droid Sans Fallback"/>
              <a:cs typeface="Droid Sans Devanaga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25204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721</Words>
  <Application>Microsoft Office PowerPoint</Application>
  <PresentationFormat>Широкоэкранный</PresentationFormat>
  <Paragraphs>99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Примерная программа воспитания для детского лагеря</vt:lpstr>
      <vt:lpstr>Нормативно-правовая база</vt:lpstr>
      <vt:lpstr>Презентация PowerPoint</vt:lpstr>
      <vt:lpstr>Направления программы</vt:lpstr>
      <vt:lpstr>Ценностно-целевые основы воспитания</vt:lpstr>
      <vt:lpstr>Методологические основы  и принципы воспитательной деятельности </vt:lpstr>
      <vt:lpstr>О терминах</vt:lpstr>
      <vt:lpstr>Основные направления воспитания </vt:lpstr>
      <vt:lpstr>Основные традиции и уникальность воспитательной деятельности </vt:lpstr>
      <vt:lpstr>Содержание, виды и формы воспитательно деятельности </vt:lpstr>
      <vt:lpstr> </vt:lpstr>
      <vt:lpstr>Воспитательный потенциал детского лагеря </vt:lpstr>
      <vt:lpstr>Анализ воспитательного процесса и результатов воспитания</vt:lpstr>
      <vt:lpstr>      КАЛЕНДАРНЫЙ ПЛАН ВОСПИТАТЕЛЬНОЙ РАБОТЫ ДЕТСКОГО ЛАГЕРЯ  на ___________ год </vt:lpstr>
      <vt:lpstr>Пакет документов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Kozlova</dc:creator>
  <cp:lastModifiedBy>Kozlova</cp:lastModifiedBy>
  <cp:revision>4</cp:revision>
  <dcterms:created xsi:type="dcterms:W3CDTF">2022-05-21T08:41:58Z</dcterms:created>
  <dcterms:modified xsi:type="dcterms:W3CDTF">2022-05-23T06:37:31Z</dcterms:modified>
</cp:coreProperties>
</file>