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2" r:id="rId3"/>
    <p:sldId id="257" r:id="rId4"/>
    <p:sldId id="305" r:id="rId5"/>
    <p:sldId id="298" r:id="rId6"/>
    <p:sldId id="317" r:id="rId7"/>
    <p:sldId id="304" r:id="rId8"/>
    <p:sldId id="306" r:id="rId9"/>
    <p:sldId id="307" r:id="rId10"/>
    <p:sldId id="308" r:id="rId11"/>
    <p:sldId id="314" r:id="rId12"/>
    <p:sldId id="312" r:id="rId13"/>
    <p:sldId id="316" r:id="rId14"/>
    <p:sldId id="315" r:id="rId15"/>
    <p:sldId id="311" r:id="rId16"/>
    <p:sldId id="313" r:id="rId17"/>
    <p:sldId id="30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E74141D-A846-44EA-A90B-D13EB699EF08}">
          <p14:sldIdLst>
            <p14:sldId id="272"/>
            <p14:sldId id="257"/>
            <p14:sldId id="305"/>
            <p14:sldId id="298"/>
            <p14:sldId id="317"/>
            <p14:sldId id="304"/>
            <p14:sldId id="306"/>
            <p14:sldId id="307"/>
            <p14:sldId id="308"/>
            <p14:sldId id="314"/>
            <p14:sldId id="312"/>
            <p14:sldId id="316"/>
            <p14:sldId id="315"/>
            <p14:sldId id="311"/>
            <p14:sldId id="313"/>
            <p14:sldId id="30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D35"/>
    <a:srgbClr val="B9D4ED"/>
    <a:srgbClr val="A52C36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86400" autoAdjust="0"/>
  </p:normalViewPr>
  <p:slideViewPr>
    <p:cSldViewPr snapToGrid="0">
      <p:cViewPr>
        <p:scale>
          <a:sx n="68" d="100"/>
          <a:sy n="68" d="100"/>
        </p:scale>
        <p:origin x="-2220" y="-7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7F7DC-EA7D-471D-8F25-886BA78AA730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04E70-4D33-4879-A359-84E47AFB6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8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33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65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82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18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07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47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22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23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0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91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91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42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0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5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26.05.2022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26.05.2022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0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26.05.2022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26.05.2022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26.05.2022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26.05.2022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0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rtual-jurist.ru/new-1598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.rukobr.ru/npd-doc?npmid=99&amp;npid=902342540&amp;anchor=ZA00MC22N0#ZA00MC22N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.rukobr.ru/npd-doc?npmid=99&amp;npid=90234254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2" y="0"/>
            <a:ext cx="10238482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  <a:endParaRPr lang="ru-RU" sz="2800" b="1" dirty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7" name="Прямоугольник 6"/>
          <p:cNvSpPr/>
          <p:nvPr/>
        </p:nvSpPr>
        <p:spPr>
          <a:xfrm>
            <a:off x="1662250" y="2676092"/>
            <a:ext cx="99964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/>
              </a:rPr>
              <a:t>Обеспечение безопасности </a:t>
            </a:r>
            <a:r>
              <a:rPr lang="ru-RU" sz="4400" b="1" dirty="0" smtClean="0">
                <a:latin typeface="Times New Roman"/>
              </a:rPr>
              <a:t>детей в лагерях с дневным пребыванием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358" y="5098854"/>
            <a:ext cx="4406683" cy="923326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ctr" defTabSz="913108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</a:t>
            </a:r>
          </a:p>
          <a:p>
            <a:pPr algn="ctr" defTabSz="913108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социализации и воспитания</a:t>
            </a:r>
          </a:p>
          <a:p>
            <a:pPr algn="ctr" defTabSz="913108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Перфилов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В.П.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3" name="Прямоугольник 2"/>
          <p:cNvSpPr/>
          <p:nvPr/>
        </p:nvSpPr>
        <p:spPr>
          <a:xfrm>
            <a:off x="6035040" y="939100"/>
            <a:ext cx="595063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/>
                <a:ea typeface="Times New Roman"/>
              </a:rPr>
              <a:t> </a:t>
            </a:r>
            <a:r>
              <a:rPr lang="ru-RU" sz="2200" dirty="0" smtClean="0">
                <a:latin typeface="Times New Roman"/>
                <a:ea typeface="Times New Roman"/>
              </a:rPr>
              <a:t>- в </a:t>
            </a:r>
            <a:r>
              <a:rPr lang="ru-RU" sz="2200" dirty="0">
                <a:latin typeface="Times New Roman"/>
                <a:ea typeface="Times New Roman"/>
              </a:rPr>
              <a:t>технической мастерской, кружках, секциях </a:t>
            </a:r>
            <a:r>
              <a:rPr lang="ru-RU" sz="2200" dirty="0" smtClean="0">
                <a:latin typeface="Times New Roman"/>
                <a:ea typeface="Times New Roman"/>
              </a:rPr>
              <a:t>и </a:t>
            </a:r>
            <a:r>
              <a:rPr lang="ru-RU" sz="2200" dirty="0">
                <a:latin typeface="Times New Roman"/>
                <a:ea typeface="Times New Roman"/>
              </a:rPr>
              <a:t>т.д. руководители кружков несут ответственность за обеспечение безопасности жизни и здоровья детей, отвечают за исправность инструментов, электроприборов, наличие запирающих устройств электрических шкафов и рубильников, движущихся частей станков, механизмов и другого оборудования, достаточное естественное и искусственное освещение, использование материалов, безопасных для здоровья</a:t>
            </a:r>
            <a:r>
              <a:rPr lang="ru-RU" sz="2200" dirty="0" smtClean="0">
                <a:latin typeface="Times New Roman"/>
                <a:ea typeface="Times New Roman"/>
              </a:rPr>
              <a:t>.</a:t>
            </a:r>
          </a:p>
          <a:p>
            <a:pPr algn="just"/>
            <a:endParaRPr lang="ru-RU" sz="2200" dirty="0">
              <a:latin typeface="Times New Roman"/>
              <a:ea typeface="Times New Roman"/>
            </a:endParaRPr>
          </a:p>
          <a:p>
            <a:pPr algn="just"/>
            <a:r>
              <a:rPr lang="ru-RU" sz="2200" dirty="0" smtClean="0">
                <a:latin typeface="Times New Roman"/>
                <a:ea typeface="Times New Roman"/>
              </a:rPr>
              <a:t>- перед </a:t>
            </a:r>
            <a:r>
              <a:rPr lang="ru-RU" sz="2200" dirty="0">
                <a:latin typeface="Times New Roman"/>
                <a:ea typeface="Times New Roman"/>
              </a:rPr>
              <a:t>занятием руководитель кружка знакомит каждого ребенка на рабочем месте с правилами обращения с оборудованием, инструментами, показывает безопасные методы и приемы работы</a:t>
            </a:r>
            <a:r>
              <a:rPr lang="ru-RU" sz="2200" dirty="0" smtClean="0">
                <a:latin typeface="Times New Roman"/>
                <a:ea typeface="Times New Roman"/>
              </a:rPr>
              <a:t>.</a:t>
            </a:r>
            <a:endParaRPr lang="ru-RU" sz="2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6652" y="188539"/>
            <a:ext cx="10049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Безопасность в технических мастерских и на занятиях в кружках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1026" name="Picture 2" descr="http://xn--1-7sb4aqiec2d.xn--p1ai/wp-content/uploads/2015/04/DSCN2145-1030x7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5246"/>
            <a:ext cx="5956090" cy="446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68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3" name="Прямоугольник 2"/>
          <p:cNvSpPr/>
          <p:nvPr/>
        </p:nvSpPr>
        <p:spPr>
          <a:xfrm>
            <a:off x="262597" y="3758058"/>
            <a:ext cx="116621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lvl="0" algn="just"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во время мероприятий не допускается полное погашение света в зале.</a:t>
            </a:r>
          </a:p>
          <a:p>
            <a:pPr marL="72000" lvl="0" algn="just"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над входными и запасными дверями в зале должны быть включены табло "Выход". </a:t>
            </a:r>
            <a:endParaRPr lang="ru-RU" dirty="0">
              <a:solidFill>
                <a:prstClr val="black"/>
              </a:solidFill>
            </a:endParaRPr>
          </a:p>
          <a:p>
            <a:pPr lvl="0" algn="just"/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Эвакуационное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освещение должно включаться автоматически при прекращении электропитания рабочего освещения.</a:t>
            </a:r>
          </a:p>
          <a:p>
            <a:pPr marL="285750" lvl="0" indent="-285750" algn="just">
              <a:buFontTx/>
              <a:buChar char="-"/>
            </a:pP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системы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оповещения о пожаре должны обеспечивать в соответствии с планами эвакуации передачу сигналов оповещения одновременно по всему зданию (сооружению) или выборочно в отдельные его части (этажи, секции и т.п.).</a:t>
            </a:r>
          </a:p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-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 зрительном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зале 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все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кресла и стулья следует соединять в ряды между собой и прочно крепить к полу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37357" y="185878"/>
            <a:ext cx="9852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Безопасность при проведении мероприятий в актовом зале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2050" name="Picture 2" descr="http://te.ua/sev/uploads/images/pix1/atks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4" y="1231200"/>
            <a:ext cx="3749587" cy="24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49147" y="659042"/>
            <a:ext cx="75402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 - в актовом зале каждый отряд должен иметь постоянное закрепленное место.</a:t>
            </a:r>
          </a:p>
          <a:p>
            <a:pPr marL="72000" lvl="0" algn="just">
              <a:buFontTx/>
              <a:buChar char="-"/>
            </a:pPr>
            <a:r>
              <a:rPr lang="ru-RU" sz="2200" b="1" dirty="0">
                <a:solidFill>
                  <a:srgbClr val="FF0000"/>
                </a:solidFill>
                <a:latin typeface="Times New Roman"/>
                <a:ea typeface="Times New Roman"/>
              </a:rPr>
              <a:t>Запрещается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устанавливать дополнительные места, загромождать проходы, переполнять зал</a:t>
            </a:r>
          </a:p>
          <a:p>
            <a:pPr marL="72000" lvl="0" algn="just"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вожатые и воспитатели должны сидеть по краям, чтобы видеть детей в рядах.</a:t>
            </a:r>
          </a:p>
          <a:p>
            <a:pPr marL="72000" lvl="0" algn="just"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при нахождении детей в зале замки и запоры входных и запасных дверей открыты.</a:t>
            </a:r>
          </a:p>
          <a:p>
            <a:pPr marL="72000" lvl="0" algn="just"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в зале должны быть директор лагеря или его заместитель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sz="2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68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4" name="Прямоугольник 3"/>
          <p:cNvSpPr/>
          <p:nvPr/>
        </p:nvSpPr>
        <p:spPr>
          <a:xfrm>
            <a:off x="3805308" y="245147"/>
            <a:ext cx="8194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Безопасность при купании детей в душевой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51717" y="659042"/>
            <a:ext cx="754028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Перед 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купанием воспитатель проверяет в душевой:</a:t>
            </a:r>
          </a:p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- исправность кранов холодной и горячей воды;</a:t>
            </a:r>
          </a:p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- чистоту.</a:t>
            </a:r>
          </a:p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Купание девочек и мальчиков проходит в разных душевых или в разное время.</a:t>
            </a:r>
          </a:p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Воспитатель перед купанием детей проводит инструктаж с детьми о правилах поведения в душевой, правилах набора воды (холодной и горячей).</a:t>
            </a:r>
          </a:p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Воспитатель соответствующего пола находится в душевой и следит за порядком.</a:t>
            </a:r>
          </a:p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Не разрешается купание детей в душевых натощак, вскоре после еды и физкультуры, упражнений с большой мышечной нагрузкой.</a:t>
            </a:r>
          </a:p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При купании детей присутствует медицинский работник с аптечкой первой помощи.</a:t>
            </a:r>
          </a:p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После выхода детей из душевой уборщица проводит уборку в душевой с использованием дезинфицирующих средств.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8" name="Picture 2" descr="https://vplate.ru/images/article/thumb/715-0/2019/11/vse-dlya-plavaniya-v-bassejne-chto-nuzhno-vzyat-s-soboj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1170"/>
            <a:ext cx="4468837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5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3" name="Прямоугольник 2"/>
          <p:cNvSpPr/>
          <p:nvPr/>
        </p:nvSpPr>
        <p:spPr>
          <a:xfrm>
            <a:off x="3048000" y="-8805118"/>
            <a:ext cx="102178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06037" y="165158"/>
            <a:ext cx="294741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Охрана территории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833" y="3585830"/>
            <a:ext cx="88392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Сигареты, алкоголь, наркотические вещества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tzserp.ucoz.ru/061013/200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6" y="4082509"/>
            <a:ext cx="6372471" cy="280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10976" y="676920"/>
            <a:ext cx="2652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a typeface="Calibri"/>
                <a:cs typeface="Times New Roman"/>
              </a:rPr>
              <a:t>Видеонаблюдение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9638" y="1172475"/>
            <a:ext cx="4224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Охранное </a:t>
            </a:r>
            <a:r>
              <a:rPr lang="ru-RU" sz="2400" dirty="0" smtClean="0"/>
              <a:t>освещение</a:t>
            </a:r>
            <a:endParaRPr lang="ru-RU" sz="2400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205" y="1751466"/>
            <a:ext cx="5235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Тревожная </a:t>
            </a:r>
            <a:r>
              <a:rPr lang="ru-RU" sz="2400" dirty="0" smtClean="0"/>
              <a:t>сигнализация</a:t>
            </a:r>
            <a:endParaRPr lang="ru-RU" sz="2400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1468" y="2239090"/>
            <a:ext cx="3259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Металлодетекторы</a:t>
            </a:r>
            <a:endParaRPr lang="ru-RU" sz="2400" dirty="0"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9205" y="280516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Система контроля и управления доступом (</a:t>
            </a:r>
            <a:r>
              <a:rPr lang="ru-RU" sz="2400" dirty="0" smtClean="0"/>
              <a:t>СКУД)</a:t>
            </a:r>
            <a:endParaRPr lang="ru-RU" sz="2400" dirty="0">
              <a:effectLst/>
            </a:endParaRPr>
          </a:p>
        </p:txBody>
      </p:sp>
      <p:pic>
        <p:nvPicPr>
          <p:cNvPr id="3076" name="Picture 4" descr="https://avatars.mds.yandex.net/get-zen_doc/230233/pub_5c02f42cdad30903b0d0b1af_5c0300967dc8e60415526190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65" y="423691"/>
            <a:ext cx="4764835" cy="317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114306" y="5365028"/>
            <a:ext cx="496984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Безопасность вне территории лагеря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3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2" name="Прямоугольник 1"/>
          <p:cNvSpPr/>
          <p:nvPr/>
        </p:nvSpPr>
        <p:spPr>
          <a:xfrm>
            <a:off x="3514438" y="75498"/>
            <a:ext cx="457227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Информационная безопасность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53" y="592563"/>
            <a:ext cx="8447087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1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6029" y="47363"/>
            <a:ext cx="3901133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Информационная безопасность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0381" y="465234"/>
            <a:ext cx="92471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</a:rPr>
              <a:t>В целях информационной безопасности </a:t>
            </a:r>
            <a:r>
              <a:rPr lang="ru-RU" sz="2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и 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</a:rPr>
              <a:t>их </a:t>
            </a:r>
            <a:r>
              <a:rPr lang="ru-RU" sz="2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оздоровления рекомендуется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96121"/>
            <a:ext cx="121920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Не допускать распространение среди детей запрещенной информации (ч.2 ст.5 436-ФЗ.2)</a:t>
            </a:r>
            <a:endParaRPr lang="ru-RU" sz="1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Соблюдать положения части 3 Федерального закона 436-ФЗ в отношении информации, распространение которой ограничено среди детей определенных возрастных категорий.</a:t>
            </a:r>
            <a:endParaRPr lang="ru-RU" sz="1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Не допускать распространение информационной продукции, запрещенной для детей, на расстоянии менее чем сто метров от границ территорий указанных организаций. </a:t>
            </a:r>
            <a:endParaRPr lang="ru-RU" sz="1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Организовывать и проводить зрелищные мероприятия способствующие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формированию у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детей позитивной картины мира и адекватных базисных представлений об окружающем мире и человеке </a:t>
            </a:r>
            <a:endParaRPr lang="ru-RU" sz="1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Ориентироваться на детей старшей возрастной категории в случае демонстрации посредством зрелищных мероприятий нескольких видов информационной продукции для детей разных возрастных категорий.</a:t>
            </a:r>
            <a:endParaRPr lang="ru-RU" sz="1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Организовывать для детей концерты, игры, соревнования, викторины и иные мероприятия, в том числе направленные на патриотическое воспитание, ценностное, моральное и нравственно-этическое развитие детей, популяризацию традиционных семейных ценностей, здорового образа жизни, воспитание у детей ответственности за свою жизнь, здоровье и судьбу, а также формирование у детей чувства ответственности за свои действия в информационном пространстве.</a:t>
            </a:r>
            <a:endParaRPr lang="ru-RU" sz="1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Поддерживать и развивать творческие способности детей в целях их самореализации.</a:t>
            </a:r>
            <a:endParaRPr lang="ru-RU" sz="1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Минимизировать риски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десоциализации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развития и закрепления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девиантного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 противоправного поведения детей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71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2" name="Прямоугольник 1"/>
          <p:cNvSpPr/>
          <p:nvPr/>
        </p:nvSpPr>
        <p:spPr>
          <a:xfrm>
            <a:off x="4622295" y="216253"/>
            <a:ext cx="4649221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Информационная безопасность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6265" y="733318"/>
            <a:ext cx="10930597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Создавать условия для формирования благоприятной атмосферы для детей вне зависимости от их социального положения, религиозной и этнической принадлежности.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При проведении мероприятий по информационной безопасности, в том числе в сети «Интернет», формировать у детей навыки самостоятельного и ответственного потребления информационной продукции, а также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вовлечению в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различные асоциальные группы.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Соблюдать требования к административным и организационным мерам защиты детей от информации, причиняющей вред их здоровью 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Использовать технические и программно-аппаратные средства защиты детей от информации, причиняющей вред их здоровью и (или) развитию, распространяемой посредством сети «Интернет».</a:t>
            </a:r>
            <a:endParaRPr lang="ru-RU" sz="1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Предусматривать установление различных программно-технических решений для повышения защищенности несовершеннолетних при наличии доступа детей к сети «Интернет» через технологии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Wi-Fi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Назначить работника, ответственного за применение административных и организационных мер защиты детей от информации.</a:t>
            </a:r>
            <a:endParaRPr lang="ru-RU" sz="10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6547" y="6141796"/>
            <a:ext cx="11090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http://www.iro.yar.ru/fileadmin/iro/k_fk_bzh/2019/Organizacija_profilakt_dejat_po_PT_i_EH.pdf</a:t>
            </a:r>
            <a:endParaRPr lang="ru-RU" sz="2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6578" y="5807556"/>
            <a:ext cx="11258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/>
              </a:rPr>
              <a:t>Письмо департамента образования Ярославской </a:t>
            </a:r>
            <a:r>
              <a:rPr lang="ru-RU" b="1" dirty="0" smtClean="0">
                <a:latin typeface="Arial"/>
              </a:rPr>
              <a:t>области от </a:t>
            </a:r>
            <a:r>
              <a:rPr lang="ru-RU" b="1" dirty="0">
                <a:latin typeface="Arial"/>
              </a:rPr>
              <a:t>22.01.2018 </a:t>
            </a:r>
            <a:r>
              <a:rPr lang="ru-RU" b="1" dirty="0" err="1">
                <a:latin typeface="Arial"/>
              </a:rPr>
              <a:t>No</a:t>
            </a:r>
            <a:r>
              <a:rPr lang="ru-RU" b="1" dirty="0">
                <a:latin typeface="Arial"/>
              </a:rPr>
              <a:t> ИХ. 24-0313/18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820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H="1">
            <a:off x="4853354" y="2926080"/>
            <a:ext cx="1252024" cy="128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03" y="287765"/>
            <a:ext cx="8266381" cy="655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122" y="6514"/>
            <a:ext cx="11920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i="1" dirty="0">
                <a:solidFill>
                  <a:srgbClr val="FF0000"/>
                </a:solidFill>
              </a:rPr>
              <a:t>https://www.yarregion.ru/depts/socdem/Pages/orgregistr.aspx</a:t>
            </a:r>
            <a:endParaRPr lang="ru-RU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08" y="140677"/>
            <a:ext cx="10778392" cy="657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90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3" name="Прямоугольник 2"/>
          <p:cNvSpPr/>
          <p:nvPr/>
        </p:nvSpPr>
        <p:spPr>
          <a:xfrm>
            <a:off x="1714915" y="254893"/>
            <a:ext cx="10271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Кто несет ответственность за безопасность детей в пришкольном лагере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6430" y="716558"/>
            <a:ext cx="10452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Ответственность за безопасность учеников во время учебных занятий, а также во время перемен на территории школы несут директор школы и учредитель школы.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882" y="1408275"/>
            <a:ext cx="11836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/>
                <a:ea typeface="Times New Roman"/>
              </a:rPr>
              <a:t>Верховный Суд разъяснил, до какого момента школа отвечает за безопасность 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детей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(</a:t>
            </a:r>
            <a:r>
              <a:rPr lang="ru-RU" sz="2000" u="sng" dirty="0" smtClean="0">
                <a:solidFill>
                  <a:srgbClr val="C00000"/>
                </a:solidFill>
                <a:latin typeface="Times New Roman"/>
                <a:ea typeface="Times New Roman"/>
                <a:hlinkClick r:id="rId3"/>
              </a:rPr>
              <a:t>https</a:t>
            </a:r>
            <a:r>
              <a:rPr lang="ru-RU" sz="2000" u="sng" dirty="0">
                <a:solidFill>
                  <a:srgbClr val="C00000"/>
                </a:solidFill>
                <a:latin typeface="Times New Roman"/>
                <a:ea typeface="Times New Roman"/>
                <a:hlinkClick r:id="rId3"/>
              </a:rPr>
              <a:t>://</a:t>
            </a:r>
            <a:r>
              <a:rPr lang="ru-RU" sz="2000" u="sng" dirty="0" smtClean="0">
                <a:solidFill>
                  <a:srgbClr val="C00000"/>
                </a:solidFill>
                <a:latin typeface="Times New Roman"/>
                <a:ea typeface="Times New Roman"/>
                <a:hlinkClick r:id="rId3"/>
              </a:rPr>
              <a:t>virtual-jurist.ru/new-1598.html</a:t>
            </a:r>
            <a:r>
              <a:rPr lang="ru-RU" sz="2000" u="sng" dirty="0" smtClean="0">
                <a:solidFill>
                  <a:srgbClr val="C00000"/>
                </a:solidFill>
                <a:latin typeface="Times New Roman"/>
                <a:ea typeface="Times New Roman"/>
              </a:rPr>
              <a:t>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7003" y="2124145"/>
            <a:ext cx="11639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1) школа обязана создавать безопасные условия обучения, воспитания </a:t>
            </a:r>
            <a:r>
              <a:rPr lang="ru-RU" dirty="0" smtClean="0">
                <a:latin typeface="Times New Roman"/>
                <a:ea typeface="Times New Roman"/>
              </a:rPr>
              <a:t>обучающихся и </a:t>
            </a:r>
            <a:r>
              <a:rPr lang="ru-RU" dirty="0">
                <a:latin typeface="Times New Roman"/>
                <a:ea typeface="Times New Roman"/>
              </a:rPr>
              <a:t>отвечает за неисполнение этой функции (ч. 6-7 ст. 28 Федерального закона от 29 декабря 2012 г. № 273-ФЗ "Об образовании в Российской Федерации");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7003" y="2936049"/>
            <a:ext cx="113244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2) если малолетний гражданин причинил вред во время, когда он временно находился под надзором образовательной </a:t>
            </a:r>
            <a:r>
              <a:rPr lang="ru-RU" dirty="0" smtClean="0">
                <a:latin typeface="Times New Roman"/>
                <a:ea typeface="Times New Roman"/>
              </a:rPr>
              <a:t>организации, </a:t>
            </a:r>
            <a:r>
              <a:rPr lang="ru-RU" dirty="0">
                <a:latin typeface="Times New Roman"/>
                <a:ea typeface="Times New Roman"/>
              </a:rPr>
              <a:t>эта </a:t>
            </a:r>
            <a:r>
              <a:rPr lang="ru-RU" dirty="0" smtClean="0">
                <a:latin typeface="Times New Roman"/>
                <a:ea typeface="Times New Roman"/>
              </a:rPr>
              <a:t>организация несет ответственность (п.3 </a:t>
            </a:r>
            <a:r>
              <a:rPr lang="ru-RU" dirty="0">
                <a:latin typeface="Times New Roman"/>
                <a:ea typeface="Times New Roman"/>
              </a:rPr>
              <a:t>ст. 1073 Гражданского кодекса РФ). </a:t>
            </a:r>
            <a:r>
              <a:rPr lang="ru-RU" dirty="0" smtClean="0">
                <a:latin typeface="Times New Roman"/>
                <a:ea typeface="Times New Roman"/>
              </a:rPr>
              <a:t>Верховный </a:t>
            </a:r>
            <a:r>
              <a:rPr lang="ru-RU" dirty="0">
                <a:latin typeface="Times New Roman"/>
                <a:ea typeface="Times New Roman"/>
              </a:rPr>
              <a:t>Суд указал, что такой надзор должен осуществляться в течение всего периода нахождения малолетних в образовательном учреждении, в том числе и на закреплённой за образовательным учреждением территории;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7003" y="4262987"/>
            <a:ext cx="113385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3) в "урочные" дни учителя должны привлекаться к дежурству по школе не ранее чем за 20 минут до начала занятий и не позднее 20 минут после окончания их последнего занятия (п. 2.3 Особенностей режима рабочего времени педагогов, утв. приказом </a:t>
            </a:r>
            <a:r>
              <a:rPr lang="ru-RU" dirty="0" err="1">
                <a:latin typeface="Times New Roman"/>
                <a:ea typeface="Times New Roman"/>
              </a:rPr>
              <a:t>Минобрнауки</a:t>
            </a:r>
            <a:r>
              <a:rPr lang="ru-RU" dirty="0">
                <a:latin typeface="Times New Roman"/>
                <a:ea typeface="Times New Roman"/>
              </a:rPr>
              <a:t> России от 11 мая 2016 г. № 536). Значит, за обеспечение безопасности детей в школе и на её территории (школьном земельном участке) за 20 минут до начала занятий и в течение 20 минут после окончания уроков, отвечает школа.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7003" y="5765485"/>
            <a:ext cx="11324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4) законодательством РФ установлена презумпция виновности </a:t>
            </a:r>
            <a:r>
              <a:rPr lang="ru-RU" dirty="0" smtClean="0">
                <a:latin typeface="Times New Roman"/>
                <a:ea typeface="Times New Roman"/>
              </a:rPr>
              <a:t>школы. Школа </a:t>
            </a:r>
            <a:r>
              <a:rPr lang="ru-RU" dirty="0">
                <a:latin typeface="Times New Roman"/>
                <a:ea typeface="Times New Roman"/>
              </a:rPr>
              <a:t>должна доказать отсутствие своей вины в причинении вреда учащимся, которые находятся на территории школы непосредственно после окончания занятий (не позднее 20 минут).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7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3438"/>
            <a:ext cx="12192000" cy="14180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32167" y="117685"/>
            <a:ext cx="7474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Рейтинг опасности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81540"/>
            <a:ext cx="5796731" cy="84406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Утопление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50% случаев страдают дети 10-13 лет из-за неумения плавать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818" y="621556"/>
            <a:ext cx="5783913" cy="8440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Дорожно-транспортные происшествия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–около 25% всех смертельных случаев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7563" y="5195782"/>
            <a:ext cx="5699168" cy="80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Кататравма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(падение с высоты)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20% случаев страдают дети до 5 лет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818" y="3894403"/>
            <a:ext cx="5783913" cy="5627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Ожоги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распространенная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 у детей.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-31468" y="1479682"/>
            <a:ext cx="5828199" cy="7948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Отравления чаще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домашней аптечки – 60% всех случаев отравлений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114" y="3193366"/>
            <a:ext cx="5786617" cy="5627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 электрическим током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95999" y="579350"/>
            <a:ext cx="6040922" cy="970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Несчастные случаи при езде на велосипеде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-распространенная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смерти и травматизма среди детей среднего и старшего возраста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4586064"/>
            <a:ext cx="5796731" cy="5627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Травмы на железнодорожном транспорте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2819" y="6112708"/>
            <a:ext cx="5923748" cy="5627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 в отношении несовершеннолетних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095999" y="1585188"/>
            <a:ext cx="6040921" cy="73855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инфраструктуры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(антитеррористическая защищенность ОО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096000" y="2422216"/>
            <a:ext cx="6040921" cy="562707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безопасность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095997" y="3781857"/>
            <a:ext cx="6040921" cy="5627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Скулшутинг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096001" y="4586063"/>
            <a:ext cx="6138444" cy="7681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идеологии терроризма и экстремизма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095998" y="3205085"/>
            <a:ext cx="6040921" cy="5627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троллинг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93523" y="5354216"/>
            <a:ext cx="5778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Безопасное и качественное питание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15910" y="6293940"/>
            <a:ext cx="58210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Своевременная помощь и медицинская помощь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315910" y="5797583"/>
            <a:ext cx="58210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 наркотики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3" name="Прямоугольник 2"/>
          <p:cNvSpPr/>
          <p:nvPr/>
        </p:nvSpPr>
        <p:spPr>
          <a:xfrm>
            <a:off x="2126566" y="298046"/>
            <a:ext cx="9622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800" dirty="0">
                <a:latin typeface="Times New Roman"/>
                <a:ea typeface="Times New Roman"/>
              </a:rPr>
              <a:t>Как организовать медицинское обслуживание воспитанников школьного лагеря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06659" y="1457346"/>
            <a:ext cx="110853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Организовать медицинское обслуживание детей в школьном лагере можно двумя способами: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1) по договору с медицинской организацией;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2) самостоятельно, если у школы есть лицензия на медицинскую деятельность.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5643" y="2473009"/>
            <a:ext cx="9598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 каждом школьном лагере должны быть:</a:t>
            </a:r>
            <a:endParaRPr lang="ru-RU" sz="2000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медицинский пункт или медицинский кабинет;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изолятор.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784177"/>
            <a:ext cx="11310424" cy="148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Медицинский пункт или медицинский кабинет в школьном лагере нужно укомплектовать лекарствами и медицинскими изделиями. Примерный перечень приведен в 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приложении 3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к Порядку оказания медицинской помощи несовершеннолетним в период оздоровления и организованного отдыха, утвержденного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4"/>
              </a:rPr>
              <a:t>приказом </a:t>
            </a:r>
            <a:r>
              <a:rPr lang="ru-RU" sz="2000" u="sng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4"/>
              </a:rPr>
              <a:t>Минздравсоцразвития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4"/>
              </a:rPr>
              <a:t> России от 16.04.2012 № 363н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6566" y="5936024"/>
            <a:ext cx="76856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Установите контроль за деятельностью медработников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28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8" name="Прямоугольник 7"/>
          <p:cNvSpPr/>
          <p:nvPr/>
        </p:nvSpPr>
        <p:spPr>
          <a:xfrm>
            <a:off x="4526187" y="126532"/>
            <a:ext cx="350538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Пожарная безопасность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89649" y="659384"/>
            <a:ext cx="10241280" cy="473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Инструктажи по пожарной безопасности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Назначение ответственного за пожарную безопасность руководителем организации, в ведении которого находится лагерь отдыха, оздоровления детей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Обучения пожарно-техническому минимуму, конкретным действиям при пожаре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Разработка планов эвакуации при пожаре для всех основных зданий – спальных корпусов, комплекса столовой, кино/спортзала, клуба, если в них могут находиться больше 50 человек одновременно. 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Обеспечение зданий, строений водными, порошковыми, воздушно-пенными, углекислотными огнетушителями, ящиками пожарными для песка, а также другим пожарным инвентарем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Проверка 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аварийных 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выходов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Исправность электропроводки и ОПС.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1965" y="5565605"/>
            <a:ext cx="865051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Особое внимание на проведение ремонтно-строительных работ!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37" y="6086261"/>
            <a:ext cx="11286392" cy="50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86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2" name="Прямоугольник 1"/>
          <p:cNvSpPr/>
          <p:nvPr/>
        </p:nvSpPr>
        <p:spPr>
          <a:xfrm>
            <a:off x="309490" y="815814"/>
            <a:ext cx="1161540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Times New Roman"/>
              </a:rPr>
              <a:t> </a:t>
            </a:r>
            <a:r>
              <a:rPr lang="ru-RU" sz="2200" dirty="0" smtClean="0">
                <a:latin typeface="Times New Roman"/>
                <a:ea typeface="Times New Roman"/>
              </a:rPr>
              <a:t>- </a:t>
            </a:r>
            <a:r>
              <a:rPr lang="ru-RU" sz="2200" dirty="0">
                <a:latin typeface="Times New Roman"/>
                <a:ea typeface="Times New Roman"/>
              </a:rPr>
              <a:t>на спортивные площадки дети допускаются только в спортивной одежде и обуви;</a:t>
            </a:r>
          </a:p>
          <a:p>
            <a:pPr indent="450215"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Times New Roman"/>
              </a:rPr>
              <a:t>- движущиеся спортивные приспособления, углубления </a:t>
            </a:r>
            <a:r>
              <a:rPr lang="ru-RU" sz="2200" dirty="0" smtClean="0">
                <a:latin typeface="Times New Roman"/>
                <a:ea typeface="Times New Roman"/>
              </a:rPr>
              <a:t>и </a:t>
            </a:r>
            <a:r>
              <a:rPr lang="ru-RU" sz="2200" dirty="0">
                <a:latin typeface="Times New Roman"/>
                <a:ea typeface="Times New Roman"/>
              </a:rPr>
              <a:t>т.п. должны быть ограждены;</a:t>
            </a:r>
          </a:p>
          <a:p>
            <a:pPr indent="450215"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Times New Roman"/>
              </a:rPr>
              <a:t>- проводить мероприятия и пользоваться спортивным </a:t>
            </a:r>
            <a:r>
              <a:rPr lang="ru-RU" sz="2200" dirty="0" smtClean="0">
                <a:latin typeface="Times New Roman"/>
                <a:ea typeface="Times New Roman"/>
              </a:rPr>
              <a:t>инвентарем на </a:t>
            </a:r>
            <a:r>
              <a:rPr lang="ru-RU" sz="2200" dirty="0">
                <a:latin typeface="Times New Roman"/>
                <a:ea typeface="Times New Roman"/>
              </a:rPr>
              <a:t>сырой площадке </a:t>
            </a:r>
            <a:r>
              <a:rPr lang="ru-RU" sz="2200" b="1" dirty="0">
                <a:latin typeface="Times New Roman"/>
                <a:ea typeface="Times New Roman"/>
              </a:rPr>
              <a:t>не допускается;</a:t>
            </a:r>
          </a:p>
          <a:p>
            <a:pPr indent="450215"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Times New Roman"/>
              </a:rPr>
              <a:t>- дети должны быть обучены правильному и безопасному пользованию </a:t>
            </a:r>
            <a:r>
              <a:rPr lang="ru-RU" sz="2200" dirty="0" smtClean="0">
                <a:latin typeface="Times New Roman"/>
                <a:ea typeface="Times New Roman"/>
              </a:rPr>
              <a:t>оборудованием</a:t>
            </a:r>
            <a:r>
              <a:rPr lang="ru-RU" sz="2200" dirty="0">
                <a:latin typeface="Times New Roman"/>
                <a:ea typeface="Times New Roman"/>
              </a:rPr>
              <a:t>, спортинвентарем.</a:t>
            </a:r>
          </a:p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- подготовка </a:t>
            </a:r>
            <a:r>
              <a:rPr lang="ru-RU" sz="2200" dirty="0">
                <a:latin typeface="Times New Roman"/>
                <a:ea typeface="Times New Roman"/>
              </a:rPr>
              <a:t>мест спортивных </a:t>
            </a:r>
            <a:r>
              <a:rPr lang="ru-RU" sz="2200" dirty="0" smtClean="0">
                <a:latin typeface="Times New Roman"/>
                <a:ea typeface="Times New Roman"/>
              </a:rPr>
              <a:t>мероприятий.</a:t>
            </a:r>
            <a:endParaRPr lang="ru-RU" sz="22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- обеспечение исправности </a:t>
            </a:r>
            <a:r>
              <a:rPr lang="ru-RU" sz="2200" dirty="0">
                <a:latin typeface="Times New Roman"/>
                <a:ea typeface="Times New Roman"/>
              </a:rPr>
              <a:t>спортивного </a:t>
            </a:r>
            <a:r>
              <a:rPr lang="ru-RU" sz="2200" dirty="0" smtClean="0">
                <a:latin typeface="Times New Roman"/>
                <a:ea typeface="Times New Roman"/>
              </a:rPr>
              <a:t>инвентаря, страховки на </a:t>
            </a:r>
            <a:r>
              <a:rPr lang="ru-RU" sz="2200" dirty="0">
                <a:latin typeface="Times New Roman"/>
                <a:ea typeface="Times New Roman"/>
              </a:rPr>
              <a:t>гимнастических снарядах.</a:t>
            </a:r>
          </a:p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- во </a:t>
            </a:r>
            <a:r>
              <a:rPr lang="ru-RU" sz="2200" dirty="0">
                <a:latin typeface="Times New Roman"/>
                <a:ea typeface="Times New Roman"/>
              </a:rPr>
              <a:t>время проведения спортивных мероприятий дети должны находиться вместе с вожатыми, воспитателями.</a:t>
            </a:r>
          </a:p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- врач </a:t>
            </a:r>
            <a:r>
              <a:rPr lang="ru-RU" sz="2200" dirty="0">
                <a:latin typeface="Times New Roman"/>
                <a:ea typeface="Times New Roman"/>
              </a:rPr>
              <a:t>лагеря обязан присутствовать на всех спортивно-массовых </a:t>
            </a:r>
            <a:r>
              <a:rPr lang="ru-RU" sz="2200" dirty="0" smtClean="0">
                <a:latin typeface="Times New Roman"/>
                <a:ea typeface="Times New Roman"/>
              </a:rPr>
              <a:t>мероприятиях.</a:t>
            </a:r>
            <a:endParaRPr lang="ru-RU" sz="22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- детские </a:t>
            </a:r>
            <a:r>
              <a:rPr lang="ru-RU" sz="2200" dirty="0">
                <a:latin typeface="Times New Roman"/>
                <a:ea typeface="Times New Roman"/>
              </a:rPr>
              <a:t>спортивные команды направляются на соревнования только в сопровождении вожатых, </a:t>
            </a:r>
            <a:r>
              <a:rPr lang="ru-RU" sz="2200" dirty="0" smtClean="0">
                <a:latin typeface="Times New Roman"/>
                <a:ea typeface="Times New Roman"/>
              </a:rPr>
              <a:t>воспитателей.</a:t>
            </a:r>
            <a:endParaRPr lang="ru-RU" sz="22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- во время </a:t>
            </a:r>
            <a:r>
              <a:rPr lang="ru-RU" sz="2200" dirty="0">
                <a:latin typeface="Times New Roman"/>
                <a:ea typeface="Times New Roman"/>
              </a:rPr>
              <a:t>массовых мероприятий (спартакиад, костров, фестивалей, </a:t>
            </a:r>
            <a:r>
              <a:rPr lang="ru-RU" sz="2200" dirty="0" smtClean="0">
                <a:latin typeface="Times New Roman"/>
                <a:ea typeface="Times New Roman"/>
              </a:rPr>
              <a:t>концертов</a:t>
            </a:r>
            <a:r>
              <a:rPr lang="ru-RU" sz="2200" dirty="0">
                <a:latin typeface="Times New Roman"/>
                <a:ea typeface="Times New Roman"/>
              </a:rPr>
              <a:t>, кинофильмов и др.) с детьми находятся директор лагеря, вожатые, воспитатели отрядов, </a:t>
            </a:r>
            <a:r>
              <a:rPr lang="ru-RU" sz="2200" dirty="0" smtClean="0">
                <a:latin typeface="Times New Roman"/>
                <a:ea typeface="Times New Roman"/>
              </a:rPr>
              <a:t>медицинские </a:t>
            </a:r>
            <a:r>
              <a:rPr lang="ru-RU" sz="2200" dirty="0">
                <a:latin typeface="Times New Roman"/>
                <a:ea typeface="Times New Roman"/>
              </a:rPr>
              <a:t>работники.</a:t>
            </a:r>
          </a:p>
          <a:p>
            <a:pPr indent="450215"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- занятия </a:t>
            </a:r>
            <a:r>
              <a:rPr lang="ru-RU" sz="2200" dirty="0">
                <a:latin typeface="Times New Roman"/>
                <a:ea typeface="Times New Roman"/>
              </a:rPr>
              <a:t>детей в спортивных секциях согласовываются с врачом лагеря.</a:t>
            </a:r>
            <a:endParaRPr lang="ru-RU" sz="2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1849" y="18183"/>
            <a:ext cx="7651262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215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Физическая безопасность – активные игры, спорт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787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3" name="Прямоугольник 2"/>
          <p:cNvSpPr/>
          <p:nvPr/>
        </p:nvSpPr>
        <p:spPr>
          <a:xfrm>
            <a:off x="182880" y="647561"/>
            <a:ext cx="11887199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Times New Roman"/>
                <a:ea typeface="Times New Roman"/>
              </a:rPr>
              <a:t> </a:t>
            </a:r>
            <a:r>
              <a:rPr lang="ru-RU" sz="2100" dirty="0" smtClean="0">
                <a:latin typeface="Times New Roman"/>
                <a:ea typeface="Times New Roman"/>
              </a:rPr>
              <a:t>- инструктаж перед началом работ с записью в журнале</a:t>
            </a:r>
          </a:p>
          <a:p>
            <a:pPr marL="285750" indent="-285750" algn="just">
              <a:buFontTx/>
              <a:buChar char="-"/>
            </a:pPr>
            <a:r>
              <a:rPr lang="ru-RU" sz="2100" dirty="0" smtClean="0">
                <a:latin typeface="Times New Roman"/>
                <a:ea typeface="Times New Roman"/>
              </a:rPr>
              <a:t>работы проводятся </a:t>
            </a:r>
            <a:r>
              <a:rPr lang="ru-RU" sz="2100" dirty="0">
                <a:latin typeface="Times New Roman"/>
                <a:ea typeface="Times New Roman"/>
              </a:rPr>
              <a:t>под руководством отрядного воспитателя, вожатых. </a:t>
            </a:r>
            <a:endParaRPr lang="ru-RU" sz="2100" dirty="0" smtClean="0">
              <a:latin typeface="Times New Roman"/>
              <a:ea typeface="Times New Roman"/>
            </a:endParaRPr>
          </a:p>
          <a:p>
            <a:pPr marL="285750" indent="-285750" algn="just">
              <a:buFontTx/>
              <a:buChar char="-"/>
            </a:pPr>
            <a:r>
              <a:rPr lang="ru-RU" sz="21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Не </a:t>
            </a:r>
            <a:r>
              <a:rPr lang="ru-RU" sz="2100" b="1" dirty="0">
                <a:solidFill>
                  <a:srgbClr val="FF0000"/>
                </a:solidFill>
                <a:latin typeface="Times New Roman"/>
                <a:ea typeface="Times New Roman"/>
              </a:rPr>
              <a:t>разрешается привлекать детей к работам, связанным:</a:t>
            </a:r>
          </a:p>
          <a:p>
            <a:pPr marL="540000" algn="just"/>
            <a:r>
              <a:rPr lang="ru-RU" sz="2100" dirty="0">
                <a:solidFill>
                  <a:srgbClr val="FF0000"/>
                </a:solidFill>
                <a:latin typeface="Times New Roman"/>
                <a:ea typeface="Times New Roman"/>
              </a:rPr>
              <a:t>- с большой физической нагрузкой (переноска и передвижение тяжестей, пилка дров, стирка постельного белья);</a:t>
            </a:r>
          </a:p>
          <a:p>
            <a:pPr marL="540000" algn="just"/>
            <a:r>
              <a:rPr lang="ru-RU" sz="2100" dirty="0">
                <a:solidFill>
                  <a:srgbClr val="FF0000"/>
                </a:solidFill>
                <a:latin typeface="Times New Roman"/>
                <a:ea typeface="Times New Roman"/>
              </a:rPr>
              <a:t>- с опасностью для жизни (мытье окон, протирка светильников);</a:t>
            </a:r>
          </a:p>
          <a:p>
            <a:pPr marL="540000" indent="-285750" algn="just">
              <a:buFontTx/>
              <a:buChar char="-"/>
            </a:pPr>
            <a:r>
              <a:rPr lang="ru-RU" sz="21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 </a:t>
            </a:r>
            <a:r>
              <a:rPr lang="ru-RU" sz="2100" dirty="0">
                <a:solidFill>
                  <a:srgbClr val="FF0000"/>
                </a:solidFill>
                <a:latin typeface="Times New Roman"/>
                <a:ea typeface="Times New Roman"/>
              </a:rPr>
              <a:t>опасностью в эпидемиологическом отношении </a:t>
            </a:r>
            <a:endParaRPr lang="ru-RU" sz="21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285750" indent="-285750" algn="just">
              <a:buFontTx/>
              <a:buChar char="-"/>
            </a:pPr>
            <a:r>
              <a:rPr lang="ru-RU" sz="2100" dirty="0" smtClean="0">
                <a:latin typeface="Times New Roman"/>
                <a:ea typeface="Times New Roman"/>
              </a:rPr>
              <a:t>Запрещается </a:t>
            </a:r>
            <a:r>
              <a:rPr lang="ru-RU" sz="2100" dirty="0">
                <a:latin typeface="Times New Roman"/>
                <a:ea typeface="Times New Roman"/>
              </a:rPr>
              <a:t>привлекать детей для уборки мест общего пользования: лестничных площадок, пролетов и коридоров, полов с применением дезинфицирующих средств.</a:t>
            </a:r>
          </a:p>
          <a:p>
            <a:pPr marL="285750" indent="-285750" algn="just">
              <a:buFontTx/>
              <a:buChar char="-"/>
            </a:pPr>
            <a:r>
              <a:rPr lang="ru-RU" sz="2100" dirty="0" smtClean="0">
                <a:latin typeface="Times New Roman"/>
                <a:ea typeface="Times New Roman"/>
              </a:rPr>
              <a:t>для </a:t>
            </a:r>
            <a:r>
              <a:rPr lang="ru-RU" sz="2100" dirty="0">
                <a:latin typeface="Times New Roman"/>
                <a:ea typeface="Times New Roman"/>
              </a:rPr>
              <a:t>детей 7 - 9-летнего возраста продолжительность работы не должна превышать 1 ч в день; </a:t>
            </a:r>
            <a:r>
              <a:rPr lang="ru-RU" sz="2100" dirty="0" smtClean="0">
                <a:latin typeface="Times New Roman"/>
                <a:ea typeface="Times New Roman"/>
              </a:rPr>
              <a:t>10 </a:t>
            </a:r>
            <a:r>
              <a:rPr lang="ru-RU" sz="2100" dirty="0">
                <a:latin typeface="Times New Roman"/>
                <a:ea typeface="Times New Roman"/>
              </a:rPr>
              <a:t>- 11 лет - 1,5 ч; 12 - 13 лет - 2 ч; для подростков 14 лет - 3 ч в день.</a:t>
            </a:r>
          </a:p>
          <a:p>
            <a:pPr algn="just"/>
            <a:r>
              <a:rPr lang="ru-RU" sz="2100" dirty="0" smtClean="0">
                <a:latin typeface="Times New Roman"/>
                <a:ea typeface="Times New Roman"/>
              </a:rPr>
              <a:t>- </a:t>
            </a:r>
            <a:r>
              <a:rPr lang="ru-RU" sz="2100" dirty="0">
                <a:latin typeface="Times New Roman"/>
                <a:ea typeface="Times New Roman"/>
              </a:rPr>
              <a:t>д</a:t>
            </a:r>
            <a:r>
              <a:rPr lang="ru-RU" sz="2100" dirty="0" smtClean="0">
                <a:latin typeface="Times New Roman"/>
                <a:ea typeface="Times New Roman"/>
              </a:rPr>
              <a:t>ля </a:t>
            </a:r>
            <a:r>
              <a:rPr lang="ru-RU" sz="2100" dirty="0">
                <a:latin typeface="Times New Roman"/>
                <a:ea typeface="Times New Roman"/>
              </a:rPr>
              <a:t>детей 6 - 10 лет допускаются: уборка постелей, несложные работы по уходу за помещениями и территорией; для старших школьников - дежурство по столовой (сервировка столов, уборка грязной посуды), для детей старше 14 лет - уборка обеденного зала, благоустройство территории, уборка спальных комнат.</a:t>
            </a:r>
          </a:p>
          <a:p>
            <a:pPr algn="just"/>
            <a:r>
              <a:rPr lang="ru-RU" sz="2100" dirty="0" smtClean="0">
                <a:latin typeface="Times New Roman"/>
                <a:ea typeface="Times New Roman"/>
              </a:rPr>
              <a:t>- во </a:t>
            </a:r>
            <a:r>
              <a:rPr lang="ru-RU" sz="2100" dirty="0">
                <a:latin typeface="Times New Roman"/>
                <a:ea typeface="Times New Roman"/>
              </a:rPr>
              <a:t>время дежурства в столовой дети </a:t>
            </a:r>
            <a:r>
              <a:rPr lang="ru-RU" sz="2100" b="1" dirty="0">
                <a:latin typeface="Times New Roman"/>
                <a:ea typeface="Times New Roman"/>
              </a:rPr>
              <a:t>не допускаются </a:t>
            </a:r>
            <a:r>
              <a:rPr lang="ru-RU" sz="2100" dirty="0">
                <a:latin typeface="Times New Roman"/>
                <a:ea typeface="Times New Roman"/>
              </a:rPr>
              <a:t>к приготовлению пищи, чистке овощей, к резке хлеба, мытью посуды, раздаче и разносу горячей пищи. Запрещается вход детей в производственные помещения пищеблока.</a:t>
            </a:r>
          </a:p>
          <a:p>
            <a:pPr algn="just"/>
            <a:r>
              <a:rPr lang="ru-RU" sz="2100" dirty="0" smtClean="0">
                <a:latin typeface="Times New Roman"/>
                <a:ea typeface="Times New Roman"/>
              </a:rPr>
              <a:t>- дежурство </a:t>
            </a:r>
            <a:r>
              <a:rPr lang="ru-RU" sz="2100" dirty="0">
                <a:latin typeface="Times New Roman"/>
                <a:ea typeface="Times New Roman"/>
              </a:rPr>
              <a:t>детей в столовой и на территории лагеря должно быть не чаще одного раза в 7 - 10 дней.</a:t>
            </a:r>
          </a:p>
          <a:p>
            <a:pPr algn="just"/>
            <a:r>
              <a:rPr lang="ru-RU" sz="2200" dirty="0">
                <a:latin typeface="Times New Roman"/>
                <a:ea typeface="Times New Roman"/>
              </a:rPr>
              <a:t> </a:t>
            </a:r>
            <a:endParaRPr lang="ru-RU" sz="2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4622" y="216674"/>
            <a:ext cx="98942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>
                <a:solidFill>
                  <a:prstClr val="black"/>
                </a:solidFill>
                <a:latin typeface="Times New Roman"/>
                <a:ea typeface="Times New Roman"/>
              </a:rPr>
              <a:t>Безопасность при организации общественно-полезного труда</a:t>
            </a:r>
            <a:endParaRPr lang="ru-RU" sz="2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500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3231</TotalTime>
  <Words>1153</Words>
  <Application>Microsoft Office PowerPoint</Application>
  <PresentationFormat>Произвольный</PresentationFormat>
  <Paragraphs>129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Владимир Павлович Перфилов</cp:lastModifiedBy>
  <cp:revision>275</cp:revision>
  <dcterms:created xsi:type="dcterms:W3CDTF">2017-01-12T11:53:49Z</dcterms:created>
  <dcterms:modified xsi:type="dcterms:W3CDTF">2022-05-26T07:07:25Z</dcterms:modified>
</cp:coreProperties>
</file>