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  <p:sldMasterId id="2147484368" r:id="rId2"/>
    <p:sldMasterId id="2147484404" r:id="rId3"/>
    <p:sldMasterId id="2147484416" r:id="rId4"/>
    <p:sldMasterId id="2147484428" r:id="rId5"/>
    <p:sldMasterId id="2147484464" r:id="rId6"/>
    <p:sldMasterId id="2147484476" r:id="rId7"/>
    <p:sldMasterId id="2147484488" r:id="rId8"/>
    <p:sldMasterId id="2147484512" r:id="rId9"/>
    <p:sldMasterId id="2147484524" r:id="rId10"/>
    <p:sldMasterId id="2147484536" r:id="rId11"/>
    <p:sldMasterId id="2147484548" r:id="rId12"/>
  </p:sldMasterIdLst>
  <p:notesMasterIdLst>
    <p:notesMasterId r:id="rId43"/>
  </p:notesMasterIdLst>
  <p:sldIdLst>
    <p:sldId id="415" r:id="rId13"/>
    <p:sldId id="453" r:id="rId14"/>
    <p:sldId id="422" r:id="rId15"/>
    <p:sldId id="437" r:id="rId16"/>
    <p:sldId id="438" r:id="rId17"/>
    <p:sldId id="436" r:id="rId18"/>
    <p:sldId id="443" r:id="rId19"/>
    <p:sldId id="451" r:id="rId20"/>
    <p:sldId id="408" r:id="rId21"/>
    <p:sldId id="416" r:id="rId22"/>
    <p:sldId id="417" r:id="rId23"/>
    <p:sldId id="418" r:id="rId24"/>
    <p:sldId id="419" r:id="rId25"/>
    <p:sldId id="444" r:id="rId26"/>
    <p:sldId id="447" r:id="rId27"/>
    <p:sldId id="423" r:id="rId28"/>
    <p:sldId id="431" r:id="rId29"/>
    <p:sldId id="449" r:id="rId30"/>
    <p:sldId id="445" r:id="rId31"/>
    <p:sldId id="434" r:id="rId32"/>
    <p:sldId id="435" r:id="rId33"/>
    <p:sldId id="448" r:id="rId34"/>
    <p:sldId id="430" r:id="rId35"/>
    <p:sldId id="460" r:id="rId36"/>
    <p:sldId id="440" r:id="rId37"/>
    <p:sldId id="409" r:id="rId38"/>
    <p:sldId id="454" r:id="rId39"/>
    <p:sldId id="459" r:id="rId40"/>
    <p:sldId id="457" r:id="rId41"/>
    <p:sldId id="458" r:id="rId42"/>
  </p:sldIdLst>
  <p:sldSz cx="12192000" cy="6858000"/>
  <p:notesSz cx="6858000" cy="9144000"/>
  <p:defaultTextStyle>
    <a:defPPr>
      <a:defRPr lang="ru-RU"/>
    </a:defPPr>
    <a:lvl1pPr marL="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E74141D-A846-44EA-A90B-D13EB699EF08}">
          <p14:sldIdLst>
            <p14:sldId id="415"/>
            <p14:sldId id="453"/>
            <p14:sldId id="422"/>
            <p14:sldId id="437"/>
            <p14:sldId id="438"/>
            <p14:sldId id="436"/>
            <p14:sldId id="443"/>
            <p14:sldId id="451"/>
            <p14:sldId id="408"/>
            <p14:sldId id="416"/>
            <p14:sldId id="417"/>
            <p14:sldId id="418"/>
            <p14:sldId id="419"/>
            <p14:sldId id="444"/>
            <p14:sldId id="447"/>
            <p14:sldId id="423"/>
            <p14:sldId id="431"/>
            <p14:sldId id="449"/>
            <p14:sldId id="445"/>
            <p14:sldId id="434"/>
            <p14:sldId id="435"/>
            <p14:sldId id="448"/>
            <p14:sldId id="430"/>
            <p14:sldId id="460"/>
            <p14:sldId id="440"/>
            <p14:sldId id="409"/>
            <p14:sldId id="454"/>
            <p14:sldId id="459"/>
            <p14:sldId id="457"/>
            <p14:sldId id="45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4ED"/>
    <a:srgbClr val="A32D35"/>
    <a:srgbClr val="A52C3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86400" autoAdjust="0"/>
  </p:normalViewPr>
  <p:slideViewPr>
    <p:cSldViewPr snapToGrid="0">
      <p:cViewPr>
        <p:scale>
          <a:sx n="100" d="100"/>
          <a:sy n="100" d="100"/>
        </p:scale>
        <p:origin x="-978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5A77-F620-4864-8B77-D6B39480A155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C6A6-2B29-43D8-8D5B-0B2DE57D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3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781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244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449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86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362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110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075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102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836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668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9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507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380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48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175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114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930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360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702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950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707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1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895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21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045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74323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71601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77001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01800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62759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14878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16888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0736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071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03451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21676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6306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33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5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58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51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9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64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99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65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64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94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80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91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9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7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95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29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61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76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75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38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74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47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7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21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7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65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64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38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06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58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63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87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0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98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50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552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90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393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55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49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67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544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248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368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990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6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19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75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69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11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417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26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824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53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13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654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9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65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412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522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69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658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084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156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53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839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957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1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812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363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585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502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29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994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195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573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923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417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3709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234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64140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76634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27905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37973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90899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14035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88769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30276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86464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6484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4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58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586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8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8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0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0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3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5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3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uza.io/feature/2018/01/19/napadenie-v-ulan-ude-shkolnik-prishel-v-klass-s-toporom-i-kokteylem-molotova-glavno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1" y="76"/>
            <a:ext cx="10238483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" y="77"/>
            <a:ext cx="1857081" cy="1857081"/>
          </a:xfrm>
        </p:spPr>
      </p:pic>
      <p:sp>
        <p:nvSpPr>
          <p:cNvPr id="7" name="Прямоугольник 6"/>
          <p:cNvSpPr/>
          <p:nvPr/>
        </p:nvSpPr>
        <p:spPr>
          <a:xfrm>
            <a:off x="400050" y="2319911"/>
            <a:ext cx="11624310" cy="1446546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Скулшутинг</a:t>
            </a: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телефонный терроризм, проблемы, причины»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72" y="5486595"/>
            <a:ext cx="4406683" cy="923326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воспитания и социализации</a:t>
            </a:r>
          </a:p>
          <a:p>
            <a:pPr algn="ctr"/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" y="-1"/>
            <a:ext cx="3060604" cy="67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7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0890" y="189940"/>
            <a:ext cx="873633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Улан-Уде.</a:t>
            </a:r>
            <a:r>
              <a:rPr lang="ru-RU" dirty="0" smtClean="0"/>
              <a:t> 16-летний </a:t>
            </a:r>
            <a:r>
              <a:rPr lang="ru-RU" dirty="0"/>
              <a:t>бывший ученик Лев </a:t>
            </a:r>
            <a:r>
              <a:rPr lang="ru-RU" dirty="0" err="1"/>
              <a:t>Биджаков</a:t>
            </a:r>
            <a:r>
              <a:rPr lang="ru-RU" dirty="0"/>
              <a:t> и 15-летний девятиклассник Александр </a:t>
            </a:r>
            <a:r>
              <a:rPr lang="ru-RU" dirty="0" err="1"/>
              <a:t>Буслидзе</a:t>
            </a:r>
            <a:r>
              <a:rPr lang="ru-RU" dirty="0"/>
              <a:t> решили прославиться, устроив бойню в родной школе. В качестве жертв они выбрали 45-летнюю учительницу начальных классов Наталью </a:t>
            </a:r>
            <a:r>
              <a:rPr lang="ru-RU" dirty="0" err="1"/>
              <a:t>Шагулину</a:t>
            </a:r>
            <a:r>
              <a:rPr lang="ru-RU" dirty="0"/>
              <a:t> и десятилетних учеников 4 "Б". </a:t>
            </a:r>
            <a:endParaRPr lang="ru-RU" dirty="0" smtClean="0"/>
          </a:p>
          <a:p>
            <a:r>
              <a:rPr lang="ru-RU" dirty="0"/>
              <a:t>До 2015 </a:t>
            </a:r>
            <a:r>
              <a:rPr lang="ru-RU" dirty="0">
                <a:solidFill>
                  <a:srgbClr val="FF0000"/>
                </a:solidFill>
              </a:rPr>
              <a:t>года он был вполне прилежным учеником и даже участвовал в олимпиаде по физике</a:t>
            </a:r>
            <a:r>
              <a:rPr lang="ru-RU" dirty="0"/>
              <a:t>. Затем </a:t>
            </a:r>
            <a:r>
              <a:rPr lang="ru-RU" dirty="0" smtClean="0"/>
              <a:t>подсел </a:t>
            </a:r>
            <a:r>
              <a:rPr lang="ru-RU" dirty="0"/>
              <a:t>на наркотики и стал более неуправляемым и агрессивным. </a:t>
            </a:r>
            <a:r>
              <a:rPr lang="ru-RU" dirty="0" err="1"/>
              <a:t>Биджаков</a:t>
            </a:r>
            <a:r>
              <a:rPr lang="ru-RU" dirty="0"/>
              <a:t> из неблагонадежной семьи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8515" y="4321152"/>
            <a:ext cx="86410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Стерлитамак</a:t>
            </a:r>
            <a:r>
              <a:rPr lang="ru-RU" dirty="0" smtClean="0"/>
              <a:t>. Ученик </a:t>
            </a:r>
            <a:r>
              <a:rPr lang="ru-RU" dirty="0"/>
              <a:t>9 коррекционного </a:t>
            </a:r>
            <a:r>
              <a:rPr lang="ru-RU" dirty="0" smtClean="0"/>
              <a:t>класса17 летний </a:t>
            </a:r>
            <a:r>
              <a:rPr lang="ru-RU" dirty="0"/>
              <a:t>Артем Тагиров принес в школу №1 нож, зашел в кабинет информатики, где находились его одноклассники, и имеющимся порезал руку одной из учениц, а также нанес ножевое ранение учителю. </a:t>
            </a:r>
            <a:r>
              <a:rPr lang="ru-RU" dirty="0" smtClean="0"/>
              <a:t>Затем разлил </a:t>
            </a:r>
            <a:r>
              <a:rPr lang="ru-RU" dirty="0"/>
              <a:t>горючее вещество, поджег его, а затем сам нанес себе ножевое ранение. </a:t>
            </a:r>
            <a:r>
              <a:rPr lang="ru-RU" dirty="0" smtClean="0"/>
              <a:t>Мальчик </a:t>
            </a:r>
            <a:r>
              <a:rPr lang="ru-RU" dirty="0"/>
              <a:t>учился в коррекционном классе ЗПР в обычной школе. </a:t>
            </a:r>
            <a:r>
              <a:rPr lang="ru-RU" b="1" dirty="0"/>
              <a:t>Его сильно </a:t>
            </a:r>
            <a:r>
              <a:rPr lang="ru-RU" b="1" dirty="0" err="1"/>
              <a:t>гнобили</a:t>
            </a:r>
            <a:r>
              <a:rPr lang="ru-RU" b="1" dirty="0"/>
              <a:t> одноклассники, обзывали его, он просил о помощи, но никто его не услышал , ни родители, ни школа</a:t>
            </a:r>
            <a:r>
              <a:rPr lang="ru-RU" b="1" dirty="0" smtClean="0"/>
              <a:t>...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Воспитывался </a:t>
            </a:r>
            <a:r>
              <a:rPr lang="ru-RU" dirty="0">
                <a:solidFill>
                  <a:srgbClr val="FF0000"/>
                </a:solidFill>
              </a:rPr>
              <a:t>в нормальной </a:t>
            </a:r>
            <a:r>
              <a:rPr lang="ru-RU" dirty="0" smtClean="0">
                <a:solidFill>
                  <a:srgbClr val="FF0000"/>
                </a:solidFill>
              </a:rPr>
              <a:t>семье.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0890" y="2337221"/>
            <a:ext cx="843534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Утром 19 января в один из классов школы № 5 в</a:t>
            </a:r>
            <a:r>
              <a:rPr lang="ru-RU" dirty="0">
                <a:solidFill>
                  <a:srgbClr val="FF0000"/>
                </a:solidFill>
              </a:rPr>
              <a:t> военном городке </a:t>
            </a:r>
            <a:r>
              <a:rPr lang="ru-RU" dirty="0"/>
              <a:t>Сосновый Бор в Улан-Удэ (столица Бурятии) </a:t>
            </a:r>
            <a:r>
              <a:rPr lang="ru-RU" dirty="0">
                <a:hlinkClick r:id="rId3"/>
              </a:rPr>
              <a:t>ворвался</a:t>
            </a:r>
            <a:r>
              <a:rPr lang="ru-RU" dirty="0"/>
              <a:t> девятиклассник с топором и «коктейлем Молотова». Он напал на учеников и учительницу, а затем поджег класс. </a:t>
            </a:r>
            <a:r>
              <a:rPr lang="ru-RU" b="1" dirty="0" smtClean="0"/>
              <a:t>В </a:t>
            </a:r>
            <a:r>
              <a:rPr lang="ru-RU" b="1" dirty="0"/>
              <a:t>последнее время Антон плохо учился, пил и увлекался субкультурой АУЕ</a:t>
            </a:r>
          </a:p>
        </p:txBody>
      </p:sp>
    </p:spTree>
    <p:extLst>
      <p:ext uri="{BB962C8B-B14F-4D97-AF65-F5344CB8AC3E}">
        <p14:creationId xmlns:p14="http://schemas.microsoft.com/office/powerpoint/2010/main" val="31249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" y="-1"/>
            <a:ext cx="3060604" cy="67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7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0890" y="7937"/>
            <a:ext cx="873633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Барабинск.</a:t>
            </a:r>
            <a:r>
              <a:rPr lang="ru-RU" dirty="0"/>
              <a:t> </a:t>
            </a:r>
            <a:r>
              <a:rPr lang="ru-RU" dirty="0" smtClean="0"/>
              <a:t>филиал </a:t>
            </a:r>
            <a:r>
              <a:rPr lang="ru-RU" dirty="0"/>
              <a:t>Новосибирского колледжа транспортных технологий имени Н.А. </a:t>
            </a:r>
            <a:r>
              <a:rPr lang="ru-RU" dirty="0" smtClean="0"/>
              <a:t>Лунина. </a:t>
            </a:r>
            <a:r>
              <a:rPr lang="ru-RU" dirty="0"/>
              <a:t>Нападавший - студент первого курса 17-летний Илья </a:t>
            </a:r>
            <a:r>
              <a:rPr lang="ru-RU" dirty="0" err="1"/>
              <a:t>Иванистов</a:t>
            </a:r>
            <a:r>
              <a:rPr lang="ru-RU" dirty="0"/>
              <a:t>, он принес ружьё на занятия в разобранном виде. Оно лежало у него в рюкзаке за спиной. Охранника на момент нападения на посту почему-то не было. По предварительным данным, Илья собрал ружьё в туалете, после чего сразу прошёл в класс и наугад выстрелил в учеников. </a:t>
            </a:r>
            <a:r>
              <a:rPr lang="ru-RU" dirty="0" smtClean="0"/>
              <a:t>Далее он </a:t>
            </a:r>
            <a:r>
              <a:rPr lang="ru-RU" dirty="0"/>
              <a:t>просто вышел из кабинета, встал в коридоре, развернул ружьё стволом к себе и </a:t>
            </a:r>
            <a:r>
              <a:rPr lang="ru-RU" dirty="0" smtClean="0"/>
              <a:t>застрелился</a:t>
            </a:r>
          </a:p>
          <a:p>
            <a:r>
              <a:rPr lang="ru-RU" b="1" dirty="0" smtClean="0"/>
              <a:t>«</a:t>
            </a:r>
            <a:r>
              <a:rPr lang="ru-RU" b="1" dirty="0"/>
              <a:t>Вы надо мной подшутили, теперь я над вами подшучу». </a:t>
            </a:r>
            <a:r>
              <a:rPr lang="ru-RU" b="1" dirty="0" smtClean="0"/>
              <a:t>Перед </a:t>
            </a:r>
            <a:r>
              <a:rPr lang="ru-RU" b="1" dirty="0"/>
              <a:t>тем, как стрелять парень говорил, что всех ненавидит. парень был замкнутым и малообщительным. </a:t>
            </a:r>
            <a:r>
              <a:rPr lang="ru-RU" dirty="0">
                <a:solidFill>
                  <a:srgbClr val="FF0000"/>
                </a:solidFill>
              </a:rPr>
              <a:t>Папа Ильи работает на стройке в Новосибирске, вахтовым методом. Парень боялся отца и поэтому ждал, пока тот уедет, чтобы забрать оружие.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10890" y="3636757"/>
            <a:ext cx="864108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Керчь</a:t>
            </a:r>
            <a:r>
              <a:rPr lang="ru-RU" dirty="0"/>
              <a:t>. 18-летний студент четвертого курса керченского техникума Владислав Росляков устроил кровавую бойню в учебном заведении. На большой перемене он подорвал в столовой самодельную бомбу, после чего стал расстреливать разбегающихся в панике людей из ружья 12-го калибра. 18 погибших и 74 раненых — таков итог расправы, мотивы которой до сих пор неизвестны. </a:t>
            </a:r>
            <a:endParaRPr lang="ru-RU" dirty="0" smtClean="0"/>
          </a:p>
          <a:p>
            <a:r>
              <a:rPr lang="ru-RU" b="1" dirty="0" smtClean="0"/>
              <a:t>До </a:t>
            </a:r>
            <a:r>
              <a:rPr lang="ru-RU" b="1" dirty="0"/>
              <a:t>последнего дня Владислав Росляков исправно выполнял учебные задания, не пропускал лекции, вел ничем не примечательный образ жизни. Свои страшные намерения не выдал </a:t>
            </a:r>
            <a:r>
              <a:rPr lang="ru-RU" b="1" dirty="0" smtClean="0"/>
              <a:t>никак.</a:t>
            </a:r>
          </a:p>
          <a:p>
            <a:r>
              <a:rPr lang="ru-RU" b="1" dirty="0"/>
              <a:t>«Он учился исправно, </a:t>
            </a:r>
            <a:r>
              <a:rPr lang="ru-RU" b="1" dirty="0">
                <a:solidFill>
                  <a:srgbClr val="FF0000"/>
                </a:solidFill>
              </a:rPr>
              <a:t>можно сказать, был отличником</a:t>
            </a:r>
            <a:r>
              <a:rPr lang="ru-RU" b="1" dirty="0"/>
              <a:t>», «всегда был тихим, спокойным, все время ходил сам по </a:t>
            </a:r>
            <a:r>
              <a:rPr lang="ru-RU" b="1" dirty="0" smtClean="0"/>
              <a:t>себе»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70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" y="-1"/>
            <a:ext cx="3060604" cy="67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7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0890" y="189940"/>
            <a:ext cx="873633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Казань.</a:t>
            </a:r>
            <a:r>
              <a:rPr lang="ru-RU" dirty="0"/>
              <a:t> ⚡В Казани подросток взял в заложники школьный класс. Инцидент произошёл в гимназии №7. По информации СМИ, парень был вооружён пистолетом, но не причинил никому вреда. Искандер </a:t>
            </a:r>
            <a:r>
              <a:rPr lang="ru-RU" dirty="0" err="1" smtClean="0"/>
              <a:t>Хальфин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из </a:t>
            </a:r>
            <a:r>
              <a:rPr lang="ru-RU" dirty="0">
                <a:solidFill>
                  <a:srgbClr val="FF0000"/>
                </a:solidFill>
              </a:rPr>
              <a:t>обеспеченной семьи, его отец работает в банке.</a:t>
            </a:r>
            <a:r>
              <a:rPr lang="ru-RU" dirty="0"/>
              <a:t> При этом родители развелись, мать живет и работает в Москве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Гимназия элитная</a:t>
            </a:r>
            <a:r>
              <a:rPr lang="ru-RU" dirty="0" smtClean="0"/>
              <a:t>.</a:t>
            </a:r>
          </a:p>
          <a:p>
            <a:r>
              <a:rPr lang="ru-RU" dirty="0"/>
              <a:t>Одноклассники отзываются о </a:t>
            </a:r>
            <a:r>
              <a:rPr lang="ru-RU" dirty="0" err="1"/>
              <a:t>Хальфине</a:t>
            </a:r>
            <a:r>
              <a:rPr lang="ru-RU" dirty="0"/>
              <a:t>, как об остроумном, смешном и непоседливом </a:t>
            </a:r>
            <a:r>
              <a:rPr lang="ru-RU" dirty="0" smtClean="0"/>
              <a:t>пацане.</a:t>
            </a:r>
            <a:endParaRPr lang="ru-RU" dirty="0"/>
          </a:p>
          <a:p>
            <a:r>
              <a:rPr lang="ru-RU" sz="1400" dirty="0"/>
              <a:t>"Есть, правда, проблема – Искандеру нравится девушка, одноклассница, а он ей – нет. Она подкалывает его, иногда называет трусом и говорит, что он ни на что крутое не способен. </a:t>
            </a:r>
            <a:r>
              <a:rPr lang="ru-RU" sz="1400" dirty="0" err="1"/>
              <a:t>Хальфин</a:t>
            </a:r>
            <a:r>
              <a:rPr lang="ru-RU" sz="1400" dirty="0"/>
              <a:t> пишет ей, намекает, что может даже покончить с собой. Сегодня утром Искандер берёт пневматический пистолет и решает доказать, что он – смелый".</a:t>
            </a:r>
            <a:endParaRPr lang="ru-RU" sz="1400" dirty="0" smtClean="0"/>
          </a:p>
          <a:p>
            <a:r>
              <a:rPr lang="ru-RU" b="1" dirty="0"/>
              <a:t>причиной его поступка стала неразделённая </a:t>
            </a:r>
            <a:r>
              <a:rPr lang="ru-RU" b="1" dirty="0" smtClean="0"/>
              <a:t>любовь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06140" y="3876787"/>
            <a:ext cx="864108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Вольск</a:t>
            </a:r>
            <a:r>
              <a:rPr lang="ru-RU" dirty="0"/>
              <a:t>. Днём 28 мая в школе № 4 посёлка Большевик Саратовской области семиклассник </a:t>
            </a:r>
            <a:r>
              <a:rPr lang="ru-RU" dirty="0" smtClean="0"/>
              <a:t>15 лет напал </a:t>
            </a:r>
            <a:r>
              <a:rPr lang="ru-RU" dirty="0"/>
              <a:t>на шестиклассницу с топором и попытался поджечь кабинет класса с помощью «коктейлей Молотова</a:t>
            </a:r>
            <a:r>
              <a:rPr lang="ru-RU" dirty="0" smtClean="0"/>
              <a:t>».</a:t>
            </a:r>
          </a:p>
          <a:p>
            <a:r>
              <a:rPr lang="ru-RU" b="1" dirty="0" smtClean="0"/>
              <a:t>Ученик </a:t>
            </a:r>
            <a:r>
              <a:rPr lang="ru-RU" b="1" dirty="0"/>
              <a:t>состоял на учёте у психиатра и, похоже, заранее готовился к настоящей бойне. </a:t>
            </a:r>
            <a:r>
              <a:rPr lang="ru-RU" b="1" dirty="0" smtClean="0"/>
              <a:t>У </a:t>
            </a:r>
            <a:r>
              <a:rPr lang="ru-RU" b="1" dirty="0"/>
              <a:t>мальчика были проблемы с родителями, одноклассниками и учителями. </a:t>
            </a:r>
            <a:r>
              <a:rPr lang="ru-RU" b="1" dirty="0" smtClean="0">
                <a:solidFill>
                  <a:srgbClr val="FF0000"/>
                </a:solidFill>
              </a:rPr>
              <a:t>Он </a:t>
            </a:r>
            <a:r>
              <a:rPr lang="ru-RU" b="1" dirty="0">
                <a:solidFill>
                  <a:srgbClr val="FF0000"/>
                </a:solidFill>
              </a:rPr>
              <a:t>рос в неполной семье, но был общительным и отзывчивым</a:t>
            </a:r>
            <a:r>
              <a:rPr lang="ru-RU" b="1" dirty="0"/>
              <a:t>, занимался в школьном кружке стрельбой. Семья хорошая</a:t>
            </a:r>
            <a:r>
              <a:rPr lang="ru-RU" b="1" dirty="0" smtClean="0"/>
              <a:t>. Подросток состоит </a:t>
            </a:r>
            <a:r>
              <a:rPr lang="ru-RU" b="1" dirty="0"/>
              <a:t>на учёте у психиатра и обучается на дому из-за «неадекватного поведения». Один раз мальчик оставался в школе на второй год.</a:t>
            </a:r>
          </a:p>
        </p:txBody>
      </p:sp>
    </p:spTree>
    <p:extLst>
      <p:ext uri="{BB962C8B-B14F-4D97-AF65-F5344CB8AC3E}">
        <p14:creationId xmlns:p14="http://schemas.microsoft.com/office/powerpoint/2010/main" val="11913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" y="-1"/>
            <a:ext cx="3060604" cy="67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7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0890" y="155967"/>
            <a:ext cx="873633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Благовещенск</a:t>
            </a:r>
            <a:r>
              <a:rPr lang="ru-RU" dirty="0"/>
              <a:t> ⚡14 ноября 19-летний студент Даниил </a:t>
            </a:r>
            <a:r>
              <a:rPr lang="ru-RU" dirty="0" err="1"/>
              <a:t>Засорин</a:t>
            </a:r>
            <a:r>
              <a:rPr lang="ru-RU" dirty="0"/>
              <a:t> отправился на занятия в колледж Благовещенска (Амурская область), прихватив с собой помповое ружье Иж-81. Оказавшись в здании, молодой человек открыл стрельбу, убив одного из учащихся и тяжело ранив еще троих. Затем </a:t>
            </a:r>
            <a:r>
              <a:rPr lang="ru-RU" dirty="0" err="1"/>
              <a:t>Засорин</a:t>
            </a:r>
            <a:r>
              <a:rPr lang="ru-RU" dirty="0"/>
              <a:t> устроил перестрелку с полицейскими, а после покончил с собой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Он всегда был тихим, спокойным, никогда не проявлял агрессии и ни с кем не ссорился </a:t>
            </a:r>
            <a:r>
              <a:rPr lang="ru-RU" b="1" dirty="0"/>
              <a:t>— во всяком случае, громко. В колледже все знали, что </a:t>
            </a:r>
            <a:r>
              <a:rPr lang="ru-RU" b="1" dirty="0" smtClean="0"/>
              <a:t>Даниила </a:t>
            </a:r>
            <a:r>
              <a:rPr lang="ru-RU" b="1" dirty="0"/>
              <a:t>задевали в группе — унижали, материли, пихали, толкали. Да и не только в группе, а вообще. </a:t>
            </a:r>
            <a:r>
              <a:rPr lang="ru-RU" b="1" dirty="0" smtClean="0"/>
              <a:t>За пару </a:t>
            </a:r>
            <a:r>
              <a:rPr lang="ru-RU" b="1" dirty="0"/>
              <a:t>дней до случившегося его кто-то избил, а он не смог постоять за себя. Он вообще был такой небольшой, худенький. За него заступались только преподаватели, просили ребят не трогать его хотя бы на занятиях, потому что это было и там.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6140" y="3756953"/>
            <a:ext cx="864108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Казань</a:t>
            </a:r>
            <a:r>
              <a:rPr lang="ru-RU" dirty="0"/>
              <a:t>. 19-летний </a:t>
            </a:r>
            <a:r>
              <a:rPr lang="ru-RU" dirty="0" err="1"/>
              <a:t>Ильназ</a:t>
            </a:r>
            <a:r>
              <a:rPr lang="ru-RU" dirty="0"/>
              <a:t> </a:t>
            </a:r>
            <a:r>
              <a:rPr lang="ru-RU" dirty="0" err="1"/>
              <a:t>Галявиев</a:t>
            </a:r>
            <a:r>
              <a:rPr lang="ru-RU" dirty="0"/>
              <a:t> вошел в гимназию №175 в Казани с дробовиком и 150 картечными патронами в черной сумке — и устроил стрельбу в учебном заведении, которое окончил четыре года назад. </a:t>
            </a:r>
            <a:endParaRPr lang="ru-RU" dirty="0" smtClean="0"/>
          </a:p>
          <a:p>
            <a:r>
              <a:rPr lang="ru-RU" b="1" dirty="0"/>
              <a:t>«Он практически ни с кем не общался, до нас ему дела не было. Постоянно в своих мыслях где-то. Да, мы немного задирали его, смеялись, скажем так, пытались немного расшевелить пацана, но все без толку». «Он вечно был угрюмый и как будто уставший, особенно в последнее время, когда еще приходил в колледж» «За время учебы показал себя тихим и неконфликтным студентом. Всегда был опрятным и спокойным, </a:t>
            </a:r>
            <a:r>
              <a:rPr lang="ru-RU" b="1" dirty="0">
                <a:solidFill>
                  <a:srgbClr val="FF0000"/>
                </a:solidFill>
              </a:rPr>
              <a:t>уважительно относился к сокурсникам и преподавателям»</a:t>
            </a:r>
            <a:r>
              <a:rPr lang="ru-RU" b="1" dirty="0"/>
              <a:t>, — уточнили в пресс-службе учебного заведения.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4959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" y="392296"/>
            <a:ext cx="11287123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srgbClr val="C00000"/>
                </a:solidFill>
              </a:rPr>
              <a:t>Внутри </a:t>
            </a:r>
            <a:r>
              <a:rPr lang="ru-RU" u="sng" dirty="0">
                <a:solidFill>
                  <a:srgbClr val="C00000"/>
                </a:solidFill>
              </a:rPr>
              <a:t>семейные отношения</a:t>
            </a:r>
            <a:r>
              <a:rPr lang="ru-RU" u="sng" dirty="0"/>
              <a:t>.</a:t>
            </a:r>
            <a:r>
              <a:rPr lang="ru-RU" dirty="0"/>
              <a:t> Семейный уклад – базис для любого </a:t>
            </a:r>
            <a:r>
              <a:rPr lang="ru-RU" dirty="0" smtClean="0"/>
              <a:t>ребёнка, в котором он развивается</a:t>
            </a:r>
            <a:r>
              <a:rPr lang="ru-RU" dirty="0"/>
              <a:t>. Родители являются первым и главным авторитетом в глазах ребёнка, а семейные традиции и правила представляются ребёнку самыми правильными. Дети, воспитывающиеся в семьях, где царит недоверие, насилие и жестокость, несут подобную схему общения в общество.</a:t>
            </a:r>
          </a:p>
          <a:p>
            <a:pPr algn="just"/>
            <a:r>
              <a:rPr lang="ru-RU" u="sng" dirty="0" smtClean="0">
                <a:solidFill>
                  <a:srgbClr val="C00000"/>
                </a:solidFill>
              </a:rPr>
              <a:t>Проявление </a:t>
            </a:r>
            <a:r>
              <a:rPr lang="ru-RU" u="sng" dirty="0">
                <a:solidFill>
                  <a:srgbClr val="C00000"/>
                </a:solidFill>
              </a:rPr>
              <a:t>подростком агрессии</a:t>
            </a:r>
            <a:r>
              <a:rPr lang="ru-RU" u="sng" dirty="0"/>
              <a:t>.</a:t>
            </a:r>
            <a:r>
              <a:rPr lang="ru-RU" dirty="0"/>
              <a:t> Агрессия в подростковом возрасте является практически типичной поведенческой особенностью. В большинстве случаев за повышенной агрессивностью подростка стоит защитные механизм, который срабатывает, что бы защититься от окружающего мира. </a:t>
            </a:r>
            <a:r>
              <a:rPr lang="ru-RU" dirty="0" smtClean="0"/>
              <a:t>Агрессия </a:t>
            </a:r>
            <a:r>
              <a:rPr lang="ru-RU" dirty="0"/>
              <a:t>может появиться если подростку не хватает внимания родителей</a:t>
            </a:r>
            <a:r>
              <a:rPr lang="ru-RU" dirty="0" smtClean="0"/>
              <a:t>, </a:t>
            </a:r>
            <a:r>
              <a:rPr lang="ru-RU" dirty="0"/>
              <a:t>а так же из-за игнорирования его сверстниками.</a:t>
            </a:r>
          </a:p>
          <a:p>
            <a:pPr algn="just"/>
            <a:r>
              <a:rPr lang="ru-RU" u="sng" dirty="0" smtClean="0">
                <a:solidFill>
                  <a:srgbClr val="C00000"/>
                </a:solidFill>
              </a:rPr>
              <a:t>Психологические </a:t>
            </a:r>
            <a:r>
              <a:rPr lang="ru-RU" u="sng" dirty="0">
                <a:solidFill>
                  <a:srgbClr val="C00000"/>
                </a:solidFill>
              </a:rPr>
              <a:t>травмы</a:t>
            </a:r>
            <a:r>
              <a:rPr lang="ru-RU" u="sng" dirty="0"/>
              <a:t>.</a:t>
            </a:r>
            <a:r>
              <a:rPr lang="ru-RU" dirty="0"/>
              <a:t> В подростковом возрасте общение со сверстниками приобретает первостепенное значение. </a:t>
            </a:r>
          </a:p>
          <a:p>
            <a:pPr algn="just"/>
            <a:r>
              <a:rPr lang="ru-RU" u="sng" dirty="0" smtClean="0">
                <a:solidFill>
                  <a:srgbClr val="C00000"/>
                </a:solidFill>
              </a:rPr>
              <a:t>Психологические травмы</a:t>
            </a:r>
            <a:r>
              <a:rPr lang="ru-RU" dirty="0" smtClean="0"/>
              <a:t>, вызванные </a:t>
            </a:r>
            <a:r>
              <a:rPr lang="ru-RU" dirty="0" err="1" smtClean="0"/>
              <a:t>буллингом</a:t>
            </a:r>
            <a:r>
              <a:rPr lang="ru-RU" dirty="0" smtClean="0"/>
              <a:t>, </a:t>
            </a:r>
            <a:r>
              <a:rPr lang="ru-RU" dirty="0" err="1" smtClean="0"/>
              <a:t>троллингом</a:t>
            </a:r>
            <a:r>
              <a:rPr lang="ru-RU" dirty="0" smtClean="0"/>
              <a:t>, травли </a:t>
            </a:r>
            <a:r>
              <a:rPr lang="ru-RU" dirty="0"/>
              <a:t>в </a:t>
            </a:r>
            <a:r>
              <a:rPr lang="ru-RU" dirty="0" smtClean="0"/>
              <a:t>школе через прямое воздействие </a:t>
            </a:r>
            <a:r>
              <a:rPr lang="ru-RU" dirty="0"/>
              <a:t>– когда ребёнка бьют, обзывают, дразнят, портят его вещи или отбирают </a:t>
            </a:r>
            <a:r>
              <a:rPr lang="ru-RU" dirty="0" smtClean="0"/>
              <a:t>деньги или </a:t>
            </a:r>
            <a:r>
              <a:rPr lang="ru-RU" dirty="0"/>
              <a:t>косвенной – распространение слухов и сплетен, бойкотирование, манипуляция дружбой.</a:t>
            </a:r>
          </a:p>
          <a:p>
            <a:pPr algn="just"/>
            <a:r>
              <a:rPr lang="ru-RU" u="sng" dirty="0" smtClean="0">
                <a:solidFill>
                  <a:srgbClr val="C00000"/>
                </a:solidFill>
              </a:rPr>
              <a:t>Психическое </a:t>
            </a:r>
            <a:r>
              <a:rPr lang="ru-RU" u="sng" dirty="0">
                <a:solidFill>
                  <a:srgbClr val="C00000"/>
                </a:solidFill>
              </a:rPr>
              <a:t>здоровье</a:t>
            </a:r>
            <a:r>
              <a:rPr lang="ru-RU" u="sng" dirty="0"/>
              <a:t>.</a:t>
            </a:r>
            <a:r>
              <a:rPr lang="ru-RU" dirty="0"/>
              <a:t> Комплексная психолого-психиатрическая экспертиза подтверждает, что школьные стрелки нередко имеют психиатрические диагнозы. </a:t>
            </a:r>
            <a:r>
              <a:rPr lang="ru-RU" dirty="0" smtClean="0"/>
              <a:t>Однако, диагноз </a:t>
            </a:r>
            <a:r>
              <a:rPr lang="ru-RU" dirty="0"/>
              <a:t>не является причиной такого страшного поступка, как «</a:t>
            </a:r>
            <a:r>
              <a:rPr lang="ru-RU" dirty="0" err="1"/>
              <a:t>Скулшутинг</a:t>
            </a:r>
            <a:r>
              <a:rPr lang="ru-RU" dirty="0"/>
              <a:t>». К сожалению, многие родители, опасаясь суждения окружающих, игнорируют рекомендации детских психологов и не обращаются за психиатрической помощью.</a:t>
            </a:r>
          </a:p>
          <a:p>
            <a:pPr algn="just"/>
            <a:r>
              <a:rPr lang="ru-RU" u="sng" dirty="0" smtClean="0">
                <a:solidFill>
                  <a:srgbClr val="C00000"/>
                </a:solidFill>
              </a:rPr>
              <a:t>Контакт </a:t>
            </a:r>
            <a:r>
              <a:rPr lang="ru-RU" u="sng" dirty="0">
                <a:solidFill>
                  <a:srgbClr val="C00000"/>
                </a:solidFill>
              </a:rPr>
              <a:t>с ребёнком</a:t>
            </a:r>
            <a:r>
              <a:rPr lang="ru-RU" dirty="0"/>
              <a:t>. Именно чувство отверженности собственными родителями может толкнуть подростка на такой страшный шаг, как стрельба в школе. </a:t>
            </a:r>
            <a:r>
              <a:rPr lang="ru-RU" dirty="0">
                <a:solidFill>
                  <a:srgbClr val="FF0000"/>
                </a:solidFill>
              </a:rPr>
              <a:t>Любите своих детей, будьте к ним внимательны и принимайте их такими, какие они есть.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75175" y="7575"/>
            <a:ext cx="393684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</a:rPr>
              <a:t>На что следует обратить внимание.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2" name="Прямоугольник 1"/>
          <p:cNvSpPr/>
          <p:nvPr/>
        </p:nvSpPr>
        <p:spPr>
          <a:xfrm>
            <a:off x="3003550" y="9660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Ответственность за «</a:t>
            </a:r>
            <a:r>
              <a:rPr lang="ru-RU" sz="2800" b="1" dirty="0" err="1" smtClean="0">
                <a:solidFill>
                  <a:prstClr val="black"/>
                </a:solidFill>
              </a:rPr>
              <a:t>колумбайн</a:t>
            </a:r>
            <a:r>
              <a:rPr lang="ru-RU" sz="2800" b="1" dirty="0" smtClean="0">
                <a:solidFill>
                  <a:prstClr val="black"/>
                </a:solidFill>
              </a:rPr>
              <a:t>»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s://myslide.ru/documents_3/028709e19b80db72d7df226785cea8d4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4" y="619825"/>
            <a:ext cx="7993717" cy="59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ewsua.ru/images/2017/10/grabit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3" y="2566988"/>
            <a:ext cx="3873499" cy="290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>
          <a:xfrm>
            <a:off x="10221131" y="46882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821690" y="4688238"/>
            <a:ext cx="0" cy="173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105971" y="4699861"/>
            <a:ext cx="1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270861" y="4699861"/>
            <a:ext cx="0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2887" y="931149"/>
            <a:ext cx="95477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Формы проявления терроризма</a:t>
            </a:r>
          </a:p>
          <a:p>
            <a:pPr marL="457200" indent="360000" algn="just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Использование в террористических целях взрывных устройств</a:t>
            </a:r>
          </a:p>
          <a:p>
            <a:pPr marL="457200" indent="360000" algn="just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Угон воздушного судна и иное преступное вмешательство в деятельность гражданской авиации</a:t>
            </a:r>
          </a:p>
          <a:p>
            <a:pPr indent="360000" algn="just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3. Захват и угон морского судна, и иное преступное вмешательство в деятельность международного судоходства</a:t>
            </a:r>
          </a:p>
          <a:p>
            <a:pPr indent="360000" algn="just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4. Захват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заложников</a:t>
            </a:r>
            <a:endParaRPr lang="en-US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360000" algn="just"/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5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 Телефонные угрозы</a:t>
            </a:r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360000" algn="just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6.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Иные формы терроризма</a:t>
            </a:r>
          </a:p>
        </p:txBody>
      </p:sp>
      <p:pic>
        <p:nvPicPr>
          <p:cNvPr id="1028" name="Picture 4" descr="https://topcor.ru/uploads/posts/2019-01/1548573253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23" y="2362310"/>
            <a:ext cx="6906399" cy="44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olodejka93.ru/uploads/posts/2020-10/1603180583_33704_916e2e7960682109cd1058950c8423b3357dda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949218"/>
            <a:ext cx="3623627" cy="28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24763" y="238453"/>
            <a:ext cx="4513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215" algn="ctr"/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Телефонный терроризм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60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>
          <a:xfrm>
            <a:off x="10221131" y="46882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821690" y="4688238"/>
            <a:ext cx="0" cy="173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105971" y="4699861"/>
            <a:ext cx="1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270861" y="4699861"/>
            <a:ext cx="0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70015" y="82215"/>
            <a:ext cx="9547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Телефонный терроризм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-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заведомо ложное сообщение о готовящемся террористическом акте, преступлении или наличии взрывного устройства в общественном месте.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032" y="1158982"/>
            <a:ext cx="573443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начале января 2022 года прошла самая масштабная волна минирований. 20 января 2022 года домой отправили школьников Тюмени, Челябинска, Магадана, Барнаула и Сахалина. Речь не идет об эвакуации нескольких образовательных учреждений, занятия прерывались почти во всех средних школах страны.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1775"/>
            <a:ext cx="80200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08" y="1117599"/>
            <a:ext cx="6124191" cy="409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уга 3"/>
          <p:cNvSpPr/>
          <p:nvPr/>
        </p:nvSpPr>
        <p:spPr>
          <a:xfrm>
            <a:off x="333375" y="4311969"/>
            <a:ext cx="2852738" cy="3762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56822" y="4200525"/>
            <a:ext cx="2786428" cy="561528"/>
          </a:xfrm>
          <a:custGeom>
            <a:avLst/>
            <a:gdLst>
              <a:gd name="connsiteX0" fmla="*/ 43228 w 2786428"/>
              <a:gd name="connsiteY0" fmla="*/ 85725 h 561528"/>
              <a:gd name="connsiteX1" fmla="*/ 443278 w 2786428"/>
              <a:gd name="connsiteY1" fmla="*/ 0 h 561528"/>
              <a:gd name="connsiteX2" fmla="*/ 2100628 w 2786428"/>
              <a:gd name="connsiteY2" fmla="*/ 14288 h 561528"/>
              <a:gd name="connsiteX3" fmla="*/ 2214928 w 2786428"/>
              <a:gd name="connsiteY3" fmla="*/ 28575 h 561528"/>
              <a:gd name="connsiteX4" fmla="*/ 2257791 w 2786428"/>
              <a:gd name="connsiteY4" fmla="*/ 42863 h 561528"/>
              <a:gd name="connsiteX5" fmla="*/ 2329228 w 2786428"/>
              <a:gd name="connsiteY5" fmla="*/ 71438 h 561528"/>
              <a:gd name="connsiteX6" fmla="*/ 2372091 w 2786428"/>
              <a:gd name="connsiteY6" fmla="*/ 85725 h 561528"/>
              <a:gd name="connsiteX7" fmla="*/ 2486391 w 2786428"/>
              <a:gd name="connsiteY7" fmla="*/ 128588 h 561528"/>
              <a:gd name="connsiteX8" fmla="*/ 2700703 w 2786428"/>
              <a:gd name="connsiteY8" fmla="*/ 171450 h 561528"/>
              <a:gd name="connsiteX9" fmla="*/ 2786428 w 2786428"/>
              <a:gd name="connsiteY9" fmla="*/ 200025 h 561528"/>
              <a:gd name="connsiteX10" fmla="*/ 2772141 w 2786428"/>
              <a:gd name="connsiteY10" fmla="*/ 285750 h 561528"/>
              <a:gd name="connsiteX11" fmla="*/ 2643553 w 2786428"/>
              <a:gd name="connsiteY11" fmla="*/ 342900 h 561528"/>
              <a:gd name="connsiteX12" fmla="*/ 2600691 w 2786428"/>
              <a:gd name="connsiteY12" fmla="*/ 371475 h 561528"/>
              <a:gd name="connsiteX13" fmla="*/ 2529253 w 2786428"/>
              <a:gd name="connsiteY13" fmla="*/ 442913 h 561528"/>
              <a:gd name="connsiteX14" fmla="*/ 2486391 w 2786428"/>
              <a:gd name="connsiteY14" fmla="*/ 457200 h 561528"/>
              <a:gd name="connsiteX15" fmla="*/ 2429241 w 2786428"/>
              <a:gd name="connsiteY15" fmla="*/ 485775 h 561528"/>
              <a:gd name="connsiteX16" fmla="*/ 2343516 w 2786428"/>
              <a:gd name="connsiteY16" fmla="*/ 500063 h 561528"/>
              <a:gd name="connsiteX17" fmla="*/ 2272078 w 2786428"/>
              <a:gd name="connsiteY17" fmla="*/ 514350 h 561528"/>
              <a:gd name="connsiteX18" fmla="*/ 986203 w 2786428"/>
              <a:gd name="connsiteY18" fmla="*/ 528638 h 561528"/>
              <a:gd name="connsiteX19" fmla="*/ 943341 w 2786428"/>
              <a:gd name="connsiteY19" fmla="*/ 542925 h 561528"/>
              <a:gd name="connsiteX20" fmla="*/ 171816 w 2786428"/>
              <a:gd name="connsiteY20" fmla="*/ 528638 h 561528"/>
              <a:gd name="connsiteX21" fmla="*/ 128953 w 2786428"/>
              <a:gd name="connsiteY21" fmla="*/ 514350 h 561528"/>
              <a:gd name="connsiteX22" fmla="*/ 86091 w 2786428"/>
              <a:gd name="connsiteY22" fmla="*/ 485775 h 561528"/>
              <a:gd name="connsiteX23" fmla="*/ 28941 w 2786428"/>
              <a:gd name="connsiteY23" fmla="*/ 471488 h 561528"/>
              <a:gd name="connsiteX24" fmla="*/ 14653 w 2786428"/>
              <a:gd name="connsiteY24" fmla="*/ 328613 h 561528"/>
              <a:gd name="connsiteX25" fmla="*/ 366 w 2786428"/>
              <a:gd name="connsiteY25" fmla="*/ 285750 h 561528"/>
              <a:gd name="connsiteX26" fmla="*/ 43228 w 2786428"/>
              <a:gd name="connsiteY26" fmla="*/ 142875 h 56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86428" h="561528">
                <a:moveTo>
                  <a:pt x="43228" y="85725"/>
                </a:moveTo>
                <a:cubicBezTo>
                  <a:pt x="210316" y="-9753"/>
                  <a:pt x="157747" y="2084"/>
                  <a:pt x="443278" y="0"/>
                </a:cubicBezTo>
                <a:lnTo>
                  <a:pt x="2100628" y="14288"/>
                </a:lnTo>
                <a:cubicBezTo>
                  <a:pt x="2138728" y="19050"/>
                  <a:pt x="2177151" y="21706"/>
                  <a:pt x="2214928" y="28575"/>
                </a:cubicBezTo>
                <a:cubicBezTo>
                  <a:pt x="2229746" y="31269"/>
                  <a:pt x="2243689" y="37575"/>
                  <a:pt x="2257791" y="42863"/>
                </a:cubicBezTo>
                <a:cubicBezTo>
                  <a:pt x="2281805" y="51868"/>
                  <a:pt x="2305214" y="62433"/>
                  <a:pt x="2329228" y="71438"/>
                </a:cubicBezTo>
                <a:cubicBezTo>
                  <a:pt x="2343330" y="76726"/>
                  <a:pt x="2358248" y="79792"/>
                  <a:pt x="2372091" y="85725"/>
                </a:cubicBezTo>
                <a:cubicBezTo>
                  <a:pt x="2451690" y="119838"/>
                  <a:pt x="2404074" y="112124"/>
                  <a:pt x="2486391" y="128588"/>
                </a:cubicBezTo>
                <a:cubicBezTo>
                  <a:pt x="2547420" y="140794"/>
                  <a:pt x="2634473" y="151581"/>
                  <a:pt x="2700703" y="171450"/>
                </a:cubicBezTo>
                <a:cubicBezTo>
                  <a:pt x="2729553" y="180105"/>
                  <a:pt x="2786428" y="200025"/>
                  <a:pt x="2786428" y="200025"/>
                </a:cubicBezTo>
                <a:cubicBezTo>
                  <a:pt x="2781666" y="228600"/>
                  <a:pt x="2788210" y="261646"/>
                  <a:pt x="2772141" y="285750"/>
                </a:cubicBezTo>
                <a:cubicBezTo>
                  <a:pt x="2747423" y="322827"/>
                  <a:pt x="2682702" y="333113"/>
                  <a:pt x="2643553" y="342900"/>
                </a:cubicBezTo>
                <a:cubicBezTo>
                  <a:pt x="2629266" y="352425"/>
                  <a:pt x="2612833" y="359333"/>
                  <a:pt x="2600691" y="371475"/>
                </a:cubicBezTo>
                <a:cubicBezTo>
                  <a:pt x="2543541" y="428625"/>
                  <a:pt x="2605453" y="404813"/>
                  <a:pt x="2529253" y="442913"/>
                </a:cubicBezTo>
                <a:cubicBezTo>
                  <a:pt x="2515783" y="449648"/>
                  <a:pt x="2500233" y="451268"/>
                  <a:pt x="2486391" y="457200"/>
                </a:cubicBezTo>
                <a:cubicBezTo>
                  <a:pt x="2466815" y="465590"/>
                  <a:pt x="2449641" y="479655"/>
                  <a:pt x="2429241" y="485775"/>
                </a:cubicBezTo>
                <a:cubicBezTo>
                  <a:pt x="2401494" y="494099"/>
                  <a:pt x="2372018" y="494881"/>
                  <a:pt x="2343516" y="500063"/>
                </a:cubicBezTo>
                <a:cubicBezTo>
                  <a:pt x="2319623" y="504407"/>
                  <a:pt x="2296357" y="513839"/>
                  <a:pt x="2272078" y="514350"/>
                </a:cubicBezTo>
                <a:lnTo>
                  <a:pt x="986203" y="528638"/>
                </a:lnTo>
                <a:cubicBezTo>
                  <a:pt x="971916" y="533400"/>
                  <a:pt x="958158" y="540231"/>
                  <a:pt x="943341" y="542925"/>
                </a:cubicBezTo>
                <a:cubicBezTo>
                  <a:pt x="695147" y="588051"/>
                  <a:pt x="389425" y="538099"/>
                  <a:pt x="171816" y="528638"/>
                </a:cubicBezTo>
                <a:cubicBezTo>
                  <a:pt x="157528" y="523875"/>
                  <a:pt x="142424" y="521085"/>
                  <a:pt x="128953" y="514350"/>
                </a:cubicBezTo>
                <a:cubicBezTo>
                  <a:pt x="113595" y="506671"/>
                  <a:pt x="101874" y="492539"/>
                  <a:pt x="86091" y="485775"/>
                </a:cubicBezTo>
                <a:cubicBezTo>
                  <a:pt x="68042" y="478040"/>
                  <a:pt x="47991" y="476250"/>
                  <a:pt x="28941" y="471488"/>
                </a:cubicBezTo>
                <a:cubicBezTo>
                  <a:pt x="24178" y="423863"/>
                  <a:pt x="21931" y="375919"/>
                  <a:pt x="14653" y="328613"/>
                </a:cubicBezTo>
                <a:cubicBezTo>
                  <a:pt x="12363" y="313728"/>
                  <a:pt x="366" y="300810"/>
                  <a:pt x="366" y="285750"/>
                </a:cubicBezTo>
                <a:cubicBezTo>
                  <a:pt x="366" y="174041"/>
                  <a:pt x="-6899" y="193002"/>
                  <a:pt x="43228" y="14287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7715250" y="3657600"/>
            <a:ext cx="2057400" cy="755163"/>
          </a:xfrm>
          <a:custGeom>
            <a:avLst/>
            <a:gdLst>
              <a:gd name="connsiteX0" fmla="*/ 1657350 w 2057400"/>
              <a:gd name="connsiteY0" fmla="*/ 214313 h 755163"/>
              <a:gd name="connsiteX1" fmla="*/ 1243013 w 2057400"/>
              <a:gd name="connsiteY1" fmla="*/ 100013 h 755163"/>
              <a:gd name="connsiteX2" fmla="*/ 1085850 w 2057400"/>
              <a:gd name="connsiteY2" fmla="*/ 42863 h 755163"/>
              <a:gd name="connsiteX3" fmla="*/ 800100 w 2057400"/>
              <a:gd name="connsiteY3" fmla="*/ 14288 h 755163"/>
              <a:gd name="connsiteX4" fmla="*/ 657225 w 2057400"/>
              <a:gd name="connsiteY4" fmla="*/ 0 h 755163"/>
              <a:gd name="connsiteX5" fmla="*/ 328613 w 2057400"/>
              <a:gd name="connsiteY5" fmla="*/ 42863 h 755163"/>
              <a:gd name="connsiteX6" fmla="*/ 242888 w 2057400"/>
              <a:gd name="connsiteY6" fmla="*/ 85725 h 755163"/>
              <a:gd name="connsiteX7" fmla="*/ 200025 w 2057400"/>
              <a:gd name="connsiteY7" fmla="*/ 114300 h 755163"/>
              <a:gd name="connsiteX8" fmla="*/ 142875 w 2057400"/>
              <a:gd name="connsiteY8" fmla="*/ 128588 h 755163"/>
              <a:gd name="connsiteX9" fmla="*/ 42863 w 2057400"/>
              <a:gd name="connsiteY9" fmla="*/ 200025 h 755163"/>
              <a:gd name="connsiteX10" fmla="*/ 0 w 2057400"/>
              <a:gd name="connsiteY10" fmla="*/ 285750 h 755163"/>
              <a:gd name="connsiteX11" fmla="*/ 14288 w 2057400"/>
              <a:gd name="connsiteY11" fmla="*/ 428625 h 755163"/>
              <a:gd name="connsiteX12" fmla="*/ 128588 w 2057400"/>
              <a:gd name="connsiteY12" fmla="*/ 514350 h 755163"/>
              <a:gd name="connsiteX13" fmla="*/ 185738 w 2057400"/>
              <a:gd name="connsiteY13" fmla="*/ 571500 h 755163"/>
              <a:gd name="connsiteX14" fmla="*/ 342900 w 2057400"/>
              <a:gd name="connsiteY14" fmla="*/ 657225 h 755163"/>
              <a:gd name="connsiteX15" fmla="*/ 457200 w 2057400"/>
              <a:gd name="connsiteY15" fmla="*/ 671513 h 755163"/>
              <a:gd name="connsiteX16" fmla="*/ 1885950 w 2057400"/>
              <a:gd name="connsiteY16" fmla="*/ 671513 h 755163"/>
              <a:gd name="connsiteX17" fmla="*/ 1957388 w 2057400"/>
              <a:gd name="connsiteY17" fmla="*/ 571500 h 755163"/>
              <a:gd name="connsiteX18" fmla="*/ 2057400 w 2057400"/>
              <a:gd name="connsiteY18" fmla="*/ 500063 h 755163"/>
              <a:gd name="connsiteX19" fmla="*/ 2043113 w 2057400"/>
              <a:gd name="connsiteY19" fmla="*/ 428625 h 755163"/>
              <a:gd name="connsiteX20" fmla="*/ 1985963 w 2057400"/>
              <a:gd name="connsiteY20" fmla="*/ 385763 h 755163"/>
              <a:gd name="connsiteX21" fmla="*/ 1900238 w 2057400"/>
              <a:gd name="connsiteY21" fmla="*/ 328613 h 755163"/>
              <a:gd name="connsiteX22" fmla="*/ 1857375 w 2057400"/>
              <a:gd name="connsiteY22" fmla="*/ 271463 h 755163"/>
              <a:gd name="connsiteX23" fmla="*/ 1828800 w 2057400"/>
              <a:gd name="connsiteY23" fmla="*/ 228600 h 75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57400" h="755163">
                <a:moveTo>
                  <a:pt x="1657350" y="214313"/>
                </a:moveTo>
                <a:cubicBezTo>
                  <a:pt x="1505913" y="176454"/>
                  <a:pt x="1411912" y="154302"/>
                  <a:pt x="1243013" y="100013"/>
                </a:cubicBezTo>
                <a:cubicBezTo>
                  <a:pt x="1169083" y="76250"/>
                  <a:pt x="1154295" y="51419"/>
                  <a:pt x="1085850" y="42863"/>
                </a:cubicBezTo>
                <a:cubicBezTo>
                  <a:pt x="990864" y="30990"/>
                  <a:pt x="895350" y="23813"/>
                  <a:pt x="800100" y="14288"/>
                </a:cubicBezTo>
                <a:lnTo>
                  <a:pt x="657225" y="0"/>
                </a:lnTo>
                <a:cubicBezTo>
                  <a:pt x="511273" y="9122"/>
                  <a:pt x="448790" y="-3359"/>
                  <a:pt x="328613" y="42863"/>
                </a:cubicBezTo>
                <a:cubicBezTo>
                  <a:pt x="298795" y="54332"/>
                  <a:pt x="270815" y="70210"/>
                  <a:pt x="242888" y="85725"/>
                </a:cubicBezTo>
                <a:cubicBezTo>
                  <a:pt x="227877" y="94064"/>
                  <a:pt x="215808" y="107536"/>
                  <a:pt x="200025" y="114300"/>
                </a:cubicBezTo>
                <a:cubicBezTo>
                  <a:pt x="181976" y="122035"/>
                  <a:pt x="161925" y="123825"/>
                  <a:pt x="142875" y="128588"/>
                </a:cubicBezTo>
                <a:cubicBezTo>
                  <a:pt x="118540" y="144811"/>
                  <a:pt x="60582" y="182306"/>
                  <a:pt x="42863" y="200025"/>
                </a:cubicBezTo>
                <a:cubicBezTo>
                  <a:pt x="15167" y="227721"/>
                  <a:pt x="11620" y="250890"/>
                  <a:pt x="0" y="285750"/>
                </a:cubicBezTo>
                <a:cubicBezTo>
                  <a:pt x="4763" y="333375"/>
                  <a:pt x="212" y="382879"/>
                  <a:pt x="14288" y="428625"/>
                </a:cubicBezTo>
                <a:cubicBezTo>
                  <a:pt x="24551" y="461980"/>
                  <a:pt x="111614" y="501148"/>
                  <a:pt x="128588" y="514350"/>
                </a:cubicBezTo>
                <a:cubicBezTo>
                  <a:pt x="149854" y="530890"/>
                  <a:pt x="164472" y="554960"/>
                  <a:pt x="185738" y="571500"/>
                </a:cubicBezTo>
                <a:cubicBezTo>
                  <a:pt x="207014" y="588048"/>
                  <a:pt x="321561" y="651128"/>
                  <a:pt x="342900" y="657225"/>
                </a:cubicBezTo>
                <a:cubicBezTo>
                  <a:pt x="379819" y="667773"/>
                  <a:pt x="419100" y="666750"/>
                  <a:pt x="457200" y="671513"/>
                </a:cubicBezTo>
                <a:cubicBezTo>
                  <a:pt x="934712" y="830676"/>
                  <a:pt x="596425" y="723094"/>
                  <a:pt x="1885950" y="671513"/>
                </a:cubicBezTo>
                <a:cubicBezTo>
                  <a:pt x="1920910" y="670115"/>
                  <a:pt x="1943982" y="587141"/>
                  <a:pt x="1957388" y="571500"/>
                </a:cubicBezTo>
                <a:cubicBezTo>
                  <a:pt x="1969200" y="557719"/>
                  <a:pt x="2037324" y="513447"/>
                  <a:pt x="2057400" y="500063"/>
                </a:cubicBezTo>
                <a:cubicBezTo>
                  <a:pt x="2052638" y="476250"/>
                  <a:pt x="2055984" y="449218"/>
                  <a:pt x="2043113" y="428625"/>
                </a:cubicBezTo>
                <a:cubicBezTo>
                  <a:pt x="2030493" y="408432"/>
                  <a:pt x="2005471" y="399418"/>
                  <a:pt x="1985963" y="385763"/>
                </a:cubicBezTo>
                <a:cubicBezTo>
                  <a:pt x="1957828" y="366069"/>
                  <a:pt x="1920844" y="356087"/>
                  <a:pt x="1900238" y="328613"/>
                </a:cubicBezTo>
                <a:cubicBezTo>
                  <a:pt x="1885950" y="309563"/>
                  <a:pt x="1871216" y="290840"/>
                  <a:pt x="1857375" y="271463"/>
                </a:cubicBezTo>
                <a:cubicBezTo>
                  <a:pt x="1847394" y="257490"/>
                  <a:pt x="1828800" y="228600"/>
                  <a:pt x="1828800" y="22860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20" y="4688238"/>
            <a:ext cx="69246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4486275" y="6229350"/>
            <a:ext cx="3257550" cy="957263"/>
          </a:xfrm>
          <a:custGeom>
            <a:avLst/>
            <a:gdLst>
              <a:gd name="connsiteX0" fmla="*/ 2943225 w 3257550"/>
              <a:gd name="connsiteY0" fmla="*/ 357188 h 957263"/>
              <a:gd name="connsiteX1" fmla="*/ 2543175 w 3257550"/>
              <a:gd name="connsiteY1" fmla="*/ 242888 h 957263"/>
              <a:gd name="connsiteX2" fmla="*/ 1871663 w 3257550"/>
              <a:gd name="connsiteY2" fmla="*/ 85725 h 957263"/>
              <a:gd name="connsiteX3" fmla="*/ 1628775 w 3257550"/>
              <a:gd name="connsiteY3" fmla="*/ 71438 h 957263"/>
              <a:gd name="connsiteX4" fmla="*/ 1428750 w 3257550"/>
              <a:gd name="connsiteY4" fmla="*/ 28575 h 957263"/>
              <a:gd name="connsiteX5" fmla="*/ 1328738 w 3257550"/>
              <a:gd name="connsiteY5" fmla="*/ 14288 h 957263"/>
              <a:gd name="connsiteX6" fmla="*/ 1257300 w 3257550"/>
              <a:gd name="connsiteY6" fmla="*/ 0 h 957263"/>
              <a:gd name="connsiteX7" fmla="*/ 800100 w 3257550"/>
              <a:gd name="connsiteY7" fmla="*/ 14288 h 957263"/>
              <a:gd name="connsiteX8" fmla="*/ 742950 w 3257550"/>
              <a:gd name="connsiteY8" fmla="*/ 42863 h 957263"/>
              <a:gd name="connsiteX9" fmla="*/ 471488 w 3257550"/>
              <a:gd name="connsiteY9" fmla="*/ 157163 h 957263"/>
              <a:gd name="connsiteX10" fmla="*/ 428625 w 3257550"/>
              <a:gd name="connsiteY10" fmla="*/ 171450 h 957263"/>
              <a:gd name="connsiteX11" fmla="*/ 371475 w 3257550"/>
              <a:gd name="connsiteY11" fmla="*/ 185738 h 957263"/>
              <a:gd name="connsiteX12" fmla="*/ 185738 w 3257550"/>
              <a:gd name="connsiteY12" fmla="*/ 285750 h 957263"/>
              <a:gd name="connsiteX13" fmla="*/ 100013 w 3257550"/>
              <a:gd name="connsiteY13" fmla="*/ 400050 h 957263"/>
              <a:gd name="connsiteX14" fmla="*/ 57150 w 3257550"/>
              <a:gd name="connsiteY14" fmla="*/ 457200 h 957263"/>
              <a:gd name="connsiteX15" fmla="*/ 0 w 3257550"/>
              <a:gd name="connsiteY15" fmla="*/ 557213 h 957263"/>
              <a:gd name="connsiteX16" fmla="*/ 14288 w 3257550"/>
              <a:gd name="connsiteY16" fmla="*/ 728663 h 957263"/>
              <a:gd name="connsiteX17" fmla="*/ 114300 w 3257550"/>
              <a:gd name="connsiteY17" fmla="*/ 828675 h 957263"/>
              <a:gd name="connsiteX18" fmla="*/ 285750 w 3257550"/>
              <a:gd name="connsiteY18" fmla="*/ 871538 h 957263"/>
              <a:gd name="connsiteX19" fmla="*/ 585788 w 3257550"/>
              <a:gd name="connsiteY19" fmla="*/ 885825 h 957263"/>
              <a:gd name="connsiteX20" fmla="*/ 742950 w 3257550"/>
              <a:gd name="connsiteY20" fmla="*/ 900113 h 957263"/>
              <a:gd name="connsiteX21" fmla="*/ 1000125 w 3257550"/>
              <a:gd name="connsiteY21" fmla="*/ 928688 h 957263"/>
              <a:gd name="connsiteX22" fmla="*/ 1071563 w 3257550"/>
              <a:gd name="connsiteY22" fmla="*/ 942975 h 957263"/>
              <a:gd name="connsiteX23" fmla="*/ 1271588 w 3257550"/>
              <a:gd name="connsiteY23" fmla="*/ 957263 h 957263"/>
              <a:gd name="connsiteX24" fmla="*/ 2828925 w 3257550"/>
              <a:gd name="connsiteY24" fmla="*/ 942975 h 957263"/>
              <a:gd name="connsiteX25" fmla="*/ 2886075 w 3257550"/>
              <a:gd name="connsiteY25" fmla="*/ 928688 h 957263"/>
              <a:gd name="connsiteX26" fmla="*/ 3028950 w 3257550"/>
              <a:gd name="connsiteY26" fmla="*/ 900113 h 957263"/>
              <a:gd name="connsiteX27" fmla="*/ 3086100 w 3257550"/>
              <a:gd name="connsiteY27" fmla="*/ 885825 h 957263"/>
              <a:gd name="connsiteX28" fmla="*/ 3186113 w 3257550"/>
              <a:gd name="connsiteY28" fmla="*/ 828675 h 957263"/>
              <a:gd name="connsiteX29" fmla="*/ 3243263 w 3257550"/>
              <a:gd name="connsiteY29" fmla="*/ 800100 h 957263"/>
              <a:gd name="connsiteX30" fmla="*/ 3257550 w 3257550"/>
              <a:gd name="connsiteY30" fmla="*/ 757238 h 957263"/>
              <a:gd name="connsiteX31" fmla="*/ 3243263 w 3257550"/>
              <a:gd name="connsiteY31" fmla="*/ 700088 h 957263"/>
              <a:gd name="connsiteX32" fmla="*/ 3171825 w 3257550"/>
              <a:gd name="connsiteY32" fmla="*/ 571500 h 957263"/>
              <a:gd name="connsiteX33" fmla="*/ 3086100 w 3257550"/>
              <a:gd name="connsiteY33" fmla="*/ 442913 h 957263"/>
              <a:gd name="connsiteX34" fmla="*/ 3043238 w 3257550"/>
              <a:gd name="connsiteY34" fmla="*/ 414338 h 957263"/>
              <a:gd name="connsiteX35" fmla="*/ 3000375 w 3257550"/>
              <a:gd name="connsiteY35" fmla="*/ 371475 h 957263"/>
              <a:gd name="connsiteX36" fmla="*/ 2914650 w 3257550"/>
              <a:gd name="connsiteY36" fmla="*/ 300038 h 957263"/>
              <a:gd name="connsiteX37" fmla="*/ 2857500 w 3257550"/>
              <a:gd name="connsiteY37" fmla="*/ 242888 h 957263"/>
              <a:gd name="connsiteX38" fmla="*/ 2771775 w 3257550"/>
              <a:gd name="connsiteY38" fmla="*/ 157163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257550" h="957263">
                <a:moveTo>
                  <a:pt x="2943225" y="357188"/>
                </a:moveTo>
                <a:cubicBezTo>
                  <a:pt x="2688306" y="325322"/>
                  <a:pt x="2971564" y="368884"/>
                  <a:pt x="2543175" y="242888"/>
                </a:cubicBezTo>
                <a:cubicBezTo>
                  <a:pt x="2418565" y="206238"/>
                  <a:pt x="2050110" y="107355"/>
                  <a:pt x="1871663" y="85725"/>
                </a:cubicBezTo>
                <a:cubicBezTo>
                  <a:pt x="1791150" y="75966"/>
                  <a:pt x="1709738" y="76200"/>
                  <a:pt x="1628775" y="71438"/>
                </a:cubicBezTo>
                <a:cubicBezTo>
                  <a:pt x="1562100" y="57150"/>
                  <a:pt x="1495734" y="41334"/>
                  <a:pt x="1428750" y="28575"/>
                </a:cubicBezTo>
                <a:cubicBezTo>
                  <a:pt x="1395669" y="22274"/>
                  <a:pt x="1361956" y="19824"/>
                  <a:pt x="1328738" y="14288"/>
                </a:cubicBezTo>
                <a:cubicBezTo>
                  <a:pt x="1304784" y="10296"/>
                  <a:pt x="1281113" y="4763"/>
                  <a:pt x="1257300" y="0"/>
                </a:cubicBezTo>
                <a:cubicBezTo>
                  <a:pt x="1104900" y="4763"/>
                  <a:pt x="952048" y="1626"/>
                  <a:pt x="800100" y="14288"/>
                </a:cubicBezTo>
                <a:cubicBezTo>
                  <a:pt x="778875" y="16057"/>
                  <a:pt x="762482" y="34371"/>
                  <a:pt x="742950" y="42863"/>
                </a:cubicBezTo>
                <a:cubicBezTo>
                  <a:pt x="652911" y="82010"/>
                  <a:pt x="564631" y="126117"/>
                  <a:pt x="471488" y="157163"/>
                </a:cubicBezTo>
                <a:cubicBezTo>
                  <a:pt x="457200" y="161925"/>
                  <a:pt x="443106" y="167313"/>
                  <a:pt x="428625" y="171450"/>
                </a:cubicBezTo>
                <a:cubicBezTo>
                  <a:pt x="409744" y="176844"/>
                  <a:pt x="390525" y="180975"/>
                  <a:pt x="371475" y="185738"/>
                </a:cubicBezTo>
                <a:cubicBezTo>
                  <a:pt x="226550" y="282355"/>
                  <a:pt x="292864" y="258969"/>
                  <a:pt x="185738" y="285750"/>
                </a:cubicBezTo>
                <a:cubicBezTo>
                  <a:pt x="107237" y="338083"/>
                  <a:pt x="167402" y="287734"/>
                  <a:pt x="100013" y="400050"/>
                </a:cubicBezTo>
                <a:cubicBezTo>
                  <a:pt x="87762" y="420469"/>
                  <a:pt x="70991" y="437823"/>
                  <a:pt x="57150" y="457200"/>
                </a:cubicBezTo>
                <a:cubicBezTo>
                  <a:pt x="23494" y="504319"/>
                  <a:pt x="27903" y="501406"/>
                  <a:pt x="0" y="557213"/>
                </a:cubicBezTo>
                <a:cubicBezTo>
                  <a:pt x="4763" y="614363"/>
                  <a:pt x="379" y="673027"/>
                  <a:pt x="14288" y="728663"/>
                </a:cubicBezTo>
                <a:cubicBezTo>
                  <a:pt x="22453" y="761321"/>
                  <a:pt x="87085" y="815067"/>
                  <a:pt x="114300" y="828675"/>
                </a:cubicBezTo>
                <a:cubicBezTo>
                  <a:pt x="157115" y="850083"/>
                  <a:pt x="238015" y="868002"/>
                  <a:pt x="285750" y="871538"/>
                </a:cubicBezTo>
                <a:cubicBezTo>
                  <a:pt x="385602" y="878934"/>
                  <a:pt x="485857" y="879579"/>
                  <a:pt x="585788" y="885825"/>
                </a:cubicBezTo>
                <a:cubicBezTo>
                  <a:pt x="638289" y="889106"/>
                  <a:pt x="690563" y="895350"/>
                  <a:pt x="742950" y="900113"/>
                </a:cubicBezTo>
                <a:cubicBezTo>
                  <a:pt x="906857" y="932893"/>
                  <a:pt x="709425" y="896388"/>
                  <a:pt x="1000125" y="928688"/>
                </a:cubicBezTo>
                <a:cubicBezTo>
                  <a:pt x="1024261" y="931370"/>
                  <a:pt x="1047412" y="940433"/>
                  <a:pt x="1071563" y="942975"/>
                </a:cubicBezTo>
                <a:cubicBezTo>
                  <a:pt x="1138041" y="949973"/>
                  <a:pt x="1204913" y="952500"/>
                  <a:pt x="1271588" y="957263"/>
                </a:cubicBezTo>
                <a:lnTo>
                  <a:pt x="2828925" y="942975"/>
                </a:lnTo>
                <a:cubicBezTo>
                  <a:pt x="2848558" y="942628"/>
                  <a:pt x="2866875" y="932802"/>
                  <a:pt x="2886075" y="928688"/>
                </a:cubicBezTo>
                <a:cubicBezTo>
                  <a:pt x="2933565" y="918512"/>
                  <a:pt x="2981460" y="910290"/>
                  <a:pt x="3028950" y="900113"/>
                </a:cubicBezTo>
                <a:cubicBezTo>
                  <a:pt x="3048150" y="895999"/>
                  <a:pt x="3067714" y="892720"/>
                  <a:pt x="3086100" y="885825"/>
                </a:cubicBezTo>
                <a:cubicBezTo>
                  <a:pt x="3148900" y="862275"/>
                  <a:pt x="3133356" y="858822"/>
                  <a:pt x="3186113" y="828675"/>
                </a:cubicBezTo>
                <a:cubicBezTo>
                  <a:pt x="3204605" y="818108"/>
                  <a:pt x="3224213" y="809625"/>
                  <a:pt x="3243263" y="800100"/>
                </a:cubicBezTo>
                <a:cubicBezTo>
                  <a:pt x="3248025" y="785813"/>
                  <a:pt x="3257550" y="772298"/>
                  <a:pt x="3257550" y="757238"/>
                </a:cubicBezTo>
                <a:cubicBezTo>
                  <a:pt x="3257550" y="737602"/>
                  <a:pt x="3250556" y="718320"/>
                  <a:pt x="3243263" y="700088"/>
                </a:cubicBezTo>
                <a:cubicBezTo>
                  <a:pt x="3211231" y="620009"/>
                  <a:pt x="3208172" y="629656"/>
                  <a:pt x="3171825" y="571500"/>
                </a:cubicBezTo>
                <a:cubicBezTo>
                  <a:pt x="3149150" y="535221"/>
                  <a:pt x="3117808" y="474621"/>
                  <a:pt x="3086100" y="442913"/>
                </a:cubicBezTo>
                <a:cubicBezTo>
                  <a:pt x="3073958" y="430771"/>
                  <a:pt x="3056429" y="425331"/>
                  <a:pt x="3043238" y="414338"/>
                </a:cubicBezTo>
                <a:cubicBezTo>
                  <a:pt x="3027716" y="401403"/>
                  <a:pt x="3015477" y="384899"/>
                  <a:pt x="3000375" y="371475"/>
                </a:cubicBezTo>
                <a:cubicBezTo>
                  <a:pt x="2972574" y="346763"/>
                  <a:pt x="2942298" y="324921"/>
                  <a:pt x="2914650" y="300038"/>
                </a:cubicBezTo>
                <a:cubicBezTo>
                  <a:pt x="2894625" y="282016"/>
                  <a:pt x="2878537" y="259718"/>
                  <a:pt x="2857500" y="242888"/>
                </a:cubicBezTo>
                <a:cubicBezTo>
                  <a:pt x="2763850" y="167968"/>
                  <a:pt x="2771775" y="223544"/>
                  <a:pt x="2771775" y="157163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2" name="Прямоугольник 1"/>
          <p:cNvSpPr/>
          <p:nvPr/>
        </p:nvSpPr>
        <p:spPr>
          <a:xfrm>
            <a:off x="3048000" y="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215"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Телефонный терроризм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6387" y="365730"/>
            <a:ext cx="10467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Телефонный терроризм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заведомо ложное сообщение о готовящемся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террористическом акте или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преступлении посредством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телефонного вызова (заведомо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ложное сообщение о наличии взрывного устройства в общественном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97055"/>
            <a:ext cx="11868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Отвлечение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спецслужб от реальных заданий.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Срыв работы предприятия, например, аэропорта,  что так же приводит к значительным убыткам.</a:t>
            </a:r>
          </a:p>
          <a:p>
            <a:pPr>
              <a:buFont typeface="Arial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Звонок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общественном месте с большим скоплением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спровоцирует панику,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привести к человеческим жертвам.</a:t>
            </a:r>
          </a:p>
          <a:p>
            <a:pPr>
              <a:buFont typeface="Arial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Привыкшие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сотням ложных вызовов спецслужбы могут не отреагировать должным образом на очередной вызов, являющийся истинным, равно как и гражданские лица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эвакуироваться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222" y="1935390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71913" y="4336047"/>
            <a:ext cx="360045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состав по ст. 207 УК </a:t>
            </a:r>
            <a:r>
              <a:rPr lang="ru-RU" b="1" i="1" dirty="0" smtClean="0">
                <a:solidFill>
                  <a:srgbClr val="0070C0"/>
                </a:solidFill>
              </a:rPr>
              <a:t>РФ</a:t>
            </a:r>
            <a:endParaRPr lang="ru-RU" b="1" i="1" dirty="0">
              <a:solidFill>
                <a:srgbClr val="0070C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601260"/>
            <a:ext cx="40005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</a:rPr>
              <a:t>Объект</a:t>
            </a:r>
            <a:r>
              <a:rPr lang="ru-RU" dirty="0"/>
              <a:t> – отношения по поддержанию мер общественной </a:t>
            </a:r>
            <a:r>
              <a:rPr lang="ru-RU" dirty="0" smtClean="0"/>
              <a:t>безопасности (жизни </a:t>
            </a:r>
            <a:r>
              <a:rPr lang="ru-RU" dirty="0"/>
              <a:t>и здоровье большого числа граждан, угрозы сохранения имущества, нарушение в работе органов правопорядка и специальных </a:t>
            </a:r>
            <a:r>
              <a:rPr lang="ru-RU" dirty="0" smtClean="0"/>
              <a:t>служб).</a:t>
            </a:r>
            <a:endParaRPr lang="ru-RU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9" y="4752067"/>
            <a:ext cx="804386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</a:rPr>
              <a:t>Субъект</a:t>
            </a:r>
            <a:r>
              <a:rPr lang="ru-RU" u="sng" dirty="0"/>
              <a:t> </a:t>
            </a:r>
            <a:r>
              <a:rPr lang="ru-RU" dirty="0"/>
              <a:t>– вменяемое лицо в возрасте от 14 </a:t>
            </a:r>
            <a:r>
              <a:rPr lang="ru-RU" dirty="0" smtClean="0"/>
              <a:t>лет (родители).</a:t>
            </a:r>
            <a:endParaRPr lang="ru-RU" dirty="0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52949" y="5033204"/>
            <a:ext cx="749141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</a:rPr>
              <a:t>Субъективная сторона </a:t>
            </a:r>
            <a:r>
              <a:rPr lang="ru-RU" dirty="0"/>
              <a:t>– прямой </a:t>
            </a:r>
            <a:r>
              <a:rPr lang="ru-RU" dirty="0" smtClean="0"/>
              <a:t>умысел: </a:t>
            </a:r>
            <a:r>
              <a:rPr lang="ru-RU" dirty="0"/>
              <a:t>лицо осознает ложность передаваемых сведений и риски угрозы паники и введения в заблуждение большого числа лиц. Если человек передал информацию о предполагаемом теракте, будучи уверенным в ее реальности, не имея умысла обмануть полицию, его действие не будет предполагать уголовного преследования</a:t>
            </a:r>
            <a:r>
              <a:rPr lang="ru-RU" dirty="0" smtClean="0"/>
              <a:t>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02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9070" y="181303"/>
            <a:ext cx="2413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215"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Что грозит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9070" y="5269796"/>
            <a:ext cx="6096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2" y="680383"/>
            <a:ext cx="6015038" cy="1300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Ст. 20.1 КоАП РФ предусматривает наказание за неуважение к субъектам общества, нецензурную брань и ругань в адрес других людей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72312" y="680383"/>
            <a:ext cx="4624387" cy="1300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Административное наказание за мелкое хулиганство </a:t>
            </a:r>
            <a:r>
              <a:rPr lang="ru-RU" dirty="0" smtClean="0">
                <a:solidFill>
                  <a:prstClr val="black"/>
                </a:solidFill>
              </a:rPr>
              <a:t>- штраф </a:t>
            </a:r>
            <a:r>
              <a:rPr lang="ru-RU" dirty="0">
                <a:solidFill>
                  <a:prstClr val="black"/>
                </a:solidFill>
              </a:rPr>
              <a:t>до 1000 рублей или </a:t>
            </a:r>
            <a:r>
              <a:rPr lang="ru-RU" dirty="0" smtClean="0">
                <a:solidFill>
                  <a:prstClr val="black"/>
                </a:solidFill>
              </a:rPr>
              <a:t>арест </a:t>
            </a:r>
            <a:r>
              <a:rPr lang="ru-RU" dirty="0">
                <a:solidFill>
                  <a:prstClr val="black"/>
                </a:solidFill>
              </a:rPr>
              <a:t>до 15 </a:t>
            </a:r>
            <a:r>
              <a:rPr lang="ru-RU" dirty="0" smtClean="0">
                <a:solidFill>
                  <a:prstClr val="black"/>
                </a:solidFill>
              </a:rPr>
              <a:t>суток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2" y="2219325"/>
            <a:ext cx="4386263" cy="13001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Предоставление ложных сведений о теракте из хулиганских побуждений </a:t>
            </a:r>
            <a:r>
              <a:rPr lang="ru-RU" dirty="0" smtClean="0">
                <a:solidFill>
                  <a:prstClr val="black"/>
                </a:solidFill>
              </a:rPr>
              <a:t>- виды </a:t>
            </a:r>
            <a:r>
              <a:rPr lang="ru-RU" dirty="0">
                <a:solidFill>
                  <a:prstClr val="black"/>
                </a:solidFill>
              </a:rPr>
              <a:t>уголовной ответственности: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312" y="3788568"/>
            <a:ext cx="4872038" cy="1300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Ложная угроза </a:t>
            </a:r>
            <a:r>
              <a:rPr lang="ru-RU" dirty="0">
                <a:solidFill>
                  <a:prstClr val="black"/>
                </a:solidFill>
              </a:rPr>
              <a:t>терроризма в социально значимых объектах, в местах большого скопления людей и при причинении крупного </a:t>
            </a:r>
            <a:r>
              <a:rPr lang="ru-RU" dirty="0" smtClean="0">
                <a:solidFill>
                  <a:prstClr val="black"/>
                </a:solidFill>
              </a:rPr>
              <a:t>ущерба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7851" y="3776662"/>
            <a:ext cx="6038850" cy="1300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- Штраф </a:t>
            </a:r>
            <a:r>
              <a:rPr lang="ru-RU" dirty="0">
                <a:solidFill>
                  <a:prstClr val="black"/>
                </a:solidFill>
              </a:rPr>
              <a:t>от 500 до 700 тысяч рублей; </a:t>
            </a:r>
            <a:endParaRPr lang="ru-RU" dirty="0" smtClean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Штраф </a:t>
            </a:r>
            <a:r>
              <a:rPr lang="ru-RU" dirty="0">
                <a:solidFill>
                  <a:prstClr val="black"/>
                </a:solidFill>
              </a:rPr>
              <a:t>в размере дохода осужденного от 1 до 2 </a:t>
            </a:r>
            <a:r>
              <a:rPr lang="ru-RU" dirty="0" smtClean="0">
                <a:solidFill>
                  <a:prstClr val="black"/>
                </a:solidFill>
              </a:rPr>
              <a:t>лет;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Лишение </a:t>
            </a:r>
            <a:r>
              <a:rPr lang="ru-RU" dirty="0">
                <a:solidFill>
                  <a:prstClr val="black"/>
                </a:solidFill>
              </a:rPr>
              <a:t>свободы от 3 до 5 лет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9070" y="2219325"/>
            <a:ext cx="6807630" cy="13001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- Штраф </a:t>
            </a:r>
            <a:r>
              <a:rPr lang="ru-RU" dirty="0">
                <a:solidFill>
                  <a:prstClr val="black"/>
                </a:solidFill>
              </a:rPr>
              <a:t>от 200 до 500 тысяч рублей;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- Штраф </a:t>
            </a:r>
            <a:r>
              <a:rPr lang="ru-RU" dirty="0">
                <a:solidFill>
                  <a:prstClr val="black"/>
                </a:solidFill>
              </a:rPr>
              <a:t>в размере дохода осужденного от 12 до 18 месяцев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- Ограничение </a:t>
            </a:r>
            <a:r>
              <a:rPr lang="ru-RU" dirty="0">
                <a:solidFill>
                  <a:prstClr val="black"/>
                </a:solidFill>
              </a:rPr>
              <a:t>свободы до 3 лет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- Принудительные </a:t>
            </a:r>
            <a:r>
              <a:rPr lang="ru-RU" dirty="0">
                <a:solidFill>
                  <a:prstClr val="black"/>
                </a:solidFill>
              </a:rPr>
              <a:t>работы от 2 до 3 лет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312" y="5374481"/>
            <a:ext cx="4386263" cy="13001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С </a:t>
            </a:r>
            <a:r>
              <a:rPr lang="ru-RU" dirty="0">
                <a:solidFill>
                  <a:prstClr val="black"/>
                </a:solidFill>
              </a:rPr>
              <a:t>целью дестабилизации работы органов власти с угрозой гибели большого числа людей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89071" y="5374481"/>
            <a:ext cx="6807630" cy="10072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- Штраф </a:t>
            </a:r>
            <a:r>
              <a:rPr lang="ru-RU" dirty="0">
                <a:solidFill>
                  <a:prstClr val="black"/>
                </a:solidFill>
              </a:rPr>
              <a:t>от 700 тысяч до 1 миллиона рублей;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- Штраф </a:t>
            </a:r>
            <a:r>
              <a:rPr lang="ru-RU" dirty="0">
                <a:solidFill>
                  <a:prstClr val="black"/>
                </a:solidFill>
              </a:rPr>
              <a:t>в размере дохода осужденного от года до 3 лет;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- Лишение </a:t>
            </a:r>
            <a:r>
              <a:rPr lang="ru-RU" dirty="0">
                <a:solidFill>
                  <a:prstClr val="black"/>
                </a:solidFill>
              </a:rPr>
              <a:t>свободы от 6 до 8 лет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229350" y="1085850"/>
            <a:ext cx="842962" cy="244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367212" y="2747099"/>
            <a:ext cx="842962" cy="244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889071" y="4316342"/>
            <a:ext cx="842962" cy="244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243388" y="5902255"/>
            <a:ext cx="842962" cy="244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 sz="180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270749"/>
            <a:ext cx="993371" cy="9933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4075" y="37705"/>
            <a:ext cx="10302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события </a:t>
            </a:r>
            <a: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WWW.PERM.KP.RU: https://www.perm.kp.ru/daily/28332/4477838</a:t>
            </a:r>
            <a: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9558" y="469080"/>
            <a:ext cx="10922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Определился с датой, буду выдвигаться 20 сентября, - опубликовал пост на своей странице в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час до чудовищного преступления 18-летний Тимур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Бекмансуров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 юридического факультета Пермского государственного национального исследовательского университета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801" y="1392410"/>
            <a:ext cx="7760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dirty="0">
                <a:solidFill>
                  <a:prstClr val="black"/>
                </a:solidFill>
              </a:rPr>
              <a:t>Тимур поступил на платное отделение, но успел проучиться всего три недели.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800" y="1825566"/>
            <a:ext cx="76068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Кровавая бойня началась в 11.30, в этот момент в вузе начиналась третья пара. На площади перед главным корпусом со стороны входа, ближайшего к вокзалу Пермь-II, появился парень, одетый во все черное, на теле – бронежилет, на голове – каска, в руках 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оружие.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Тимур Бекмансуров направляется в главный корпус университета. Фото: соцсет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90" y="1264121"/>
            <a:ext cx="5161110" cy="331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6494" y="2973293"/>
            <a:ext cx="7487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начал стрелять еще за территорией кампуса. Целился в идущих с занятий студентов, но не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попал.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848" y="3700943"/>
            <a:ext cx="7763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11.31 тревожную кнопку, установленную в университете, нажали два раза, в 11.43 еще раз. А в это время нападавший уже вовсю стрелял по людям.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9848" y="4655050"/>
            <a:ext cx="11815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Закончить все самому или дать это сделать сотрудникам полиции? – размышлял он в своем онлайн послании. – Думаю, второй вариант будет веселее, все равно нейтрализация меня не будет для них серьезной проблемой. Не могу исключить и того, что меня могут задержать. Ха, тогда я окажусь тем еще неудачником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591" y="5346391"/>
            <a:ext cx="11844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Произошедшее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терактом. Никто не знал о том, что я собирался сделать, все действия я проводил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1400" i="1" dirty="0" smtClean="0">
                <a:solidFill>
                  <a:srgbClr val="002060"/>
                </a:solidFill>
              </a:rPr>
              <a:t>.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6494" y="5755228"/>
            <a:ext cx="11815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моим критериям в наших магазинах был не особо большой, нужен был любой помповый дробовик с пистолетной рукояткой и возможностью регулировки приклада. Полуавтоматические ружья не рассматривал, возможно они и дают больший темп стрельбы, но могут подвести в самый ответственный момент, ну а про </a:t>
            </a:r>
            <a:r>
              <a:rPr lang="ru-RU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ланкастер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парадоксом и говорить не стоит, они не покажут такой же эффективности при стрельбе по толпе как заряд картечи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69213" y="1730384"/>
            <a:ext cx="664083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профилактики правонарушений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966" y="2265506"/>
            <a:ext cx="4041250" cy="237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Субъекты</a:t>
            </a:r>
            <a:endParaRPr lang="ru-RU" sz="1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arenR"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Федеральные органы исполнительной власти;</a:t>
            </a:r>
          </a:p>
          <a:p>
            <a:pPr marL="342900" indent="-342900" algn="just">
              <a:buFontTx/>
              <a:buAutoNum type="arabicParenR"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прокуратуры РФ;</a:t>
            </a:r>
          </a:p>
          <a:p>
            <a:pPr algn="just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Следственные органы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 РФ;                          </a:t>
            </a:r>
          </a:p>
          <a:p>
            <a:pPr algn="just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государственной власти субъектов РФ;</a:t>
            </a:r>
          </a:p>
          <a:p>
            <a:pPr algn="just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5) Органы местного самоуправления.</a:t>
            </a:r>
            <a:endParaRPr lang="ru-RU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10846" y="2276936"/>
            <a:ext cx="7420295" cy="2362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Ст. 4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участвующие в профилактике правонарушений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- граждане, общественные объединения и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иные организации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оказывающие помощь (содействие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субъектам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профилактики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правонарушений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рамках реализации своих прав в сфере профилактики правонарушений в соответствии с настоящим Федеральным законом и другими федеральными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законами.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282" y="5103674"/>
            <a:ext cx="4755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противодействие терроризму и экстремистской деятельности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защита потенциальных объектов террористических посягательств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также мест массового пребывания людей;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6120758" y="1593224"/>
            <a:ext cx="1" cy="13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0"/>
          </p:cNvCxnSpPr>
          <p:nvPr/>
        </p:nvCxnSpPr>
        <p:spPr>
          <a:xfrm flipH="1">
            <a:off x="2221591" y="2082626"/>
            <a:ext cx="113406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75170" y="2354580"/>
            <a:ext cx="57150" cy="2106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0966" y="4639928"/>
            <a:ext cx="4265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6.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ПП: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51685" y="4639928"/>
            <a:ext cx="686565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13.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(пункт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 7 - 10 части 1 статьи 17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51685" y="5109695"/>
            <a:ext cx="7015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arenR"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правовое просвещение и правовое информирование; 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7) социальная адаптация;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ресоциализация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9) социальная реабилитация;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10) помощь лицам, пострадавшим от правонарушений или подверженным риску стать таковыми</a:t>
            </a:r>
          </a:p>
        </p:txBody>
      </p:sp>
      <p:cxnSp>
        <p:nvCxnSpPr>
          <p:cNvPr id="21" name="Прямая со стрелкой 20"/>
          <p:cNvCxnSpPr>
            <a:stCxn id="12" idx="2"/>
          </p:cNvCxnSpPr>
          <p:nvPr/>
        </p:nvCxnSpPr>
        <p:spPr>
          <a:xfrm>
            <a:off x="8220994" y="4639928"/>
            <a:ext cx="0" cy="114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618938" y="2096144"/>
            <a:ext cx="1736713" cy="1693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438658" y="2065157"/>
            <a:ext cx="2055798" cy="2584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46126" y="176528"/>
            <a:ext cx="11771217" cy="566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"Об основах системы профилактики безнадзорности и правонарушений несовершеннолетних"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 120-ФЗ от 24 июня 1999 г.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6126" y="842963"/>
            <a:ext cx="11710046" cy="74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"Об основах системы профилактики правонарушений в Российской Федерации" от 23.06.2016 N 182-ФЗ</a:t>
            </a:r>
          </a:p>
        </p:txBody>
      </p:sp>
    </p:spTree>
    <p:extLst>
      <p:ext uri="{BB962C8B-B14F-4D97-AF65-F5344CB8AC3E}">
        <p14:creationId xmlns:p14="http://schemas.microsoft.com/office/powerpoint/2010/main" val="38517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300" y="216014"/>
            <a:ext cx="6307295" cy="65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7" y="2303780"/>
            <a:ext cx="5926138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" y="5648325"/>
            <a:ext cx="5206207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3370" y="298728"/>
            <a:ext cx="5964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Тюменский  институт повышения квалификации сотрудников МВД России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688" y="190739"/>
            <a:ext cx="5243512" cy="5129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«Иные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организации, оказывающие помощь (содействие) субъектам профилактики правонарушений в рамках реализации своих прав в сфере профилактики правонарушений, это организации, для которых профилактика правонарушений </a:t>
            </a:r>
            <a:r>
              <a:rPr lang="ru-RU" sz="22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не является основным направлением деятельности</a:t>
            </a:r>
            <a:r>
              <a:rPr lang="ru-RU" sz="2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Здесь  можно  говорить,  например,  об образовательных  организациях (школы, техникумы, ВУЗы), религиозных объединениях, средствах массовой информации и др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.»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79407" y="5276646"/>
            <a:ext cx="53864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</a:rPr>
              <a:t>-доктор </a:t>
            </a:r>
            <a:r>
              <a:rPr lang="ru-RU" sz="1800" dirty="0">
                <a:solidFill>
                  <a:prstClr val="black"/>
                </a:solidFill>
              </a:rPr>
              <a:t>юридических наук, профессор В.И. Майоров </a:t>
            </a:r>
            <a:r>
              <a:rPr lang="ru-RU" sz="1800" dirty="0" smtClean="0">
                <a:solidFill>
                  <a:prstClr val="black"/>
                </a:solidFill>
              </a:rPr>
              <a:t>− </a:t>
            </a:r>
            <a:r>
              <a:rPr lang="ru-RU" sz="1800" dirty="0">
                <a:solidFill>
                  <a:prstClr val="black"/>
                </a:solidFill>
              </a:rPr>
              <a:t>доктор юридических наук, профессор А.В. </a:t>
            </a:r>
            <a:r>
              <a:rPr lang="ru-RU" sz="1800" dirty="0" err="1">
                <a:solidFill>
                  <a:prstClr val="black"/>
                </a:solidFill>
              </a:rPr>
              <a:t>Сумачев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− </a:t>
            </a:r>
            <a:r>
              <a:rPr lang="ru-RU" sz="1800" dirty="0">
                <a:solidFill>
                  <a:prstClr val="black"/>
                </a:solidFill>
              </a:rPr>
              <a:t>кандидат юридических наук Е.К. Черкасова </a:t>
            </a:r>
            <a:endParaRPr lang="ru-RU" sz="1800" dirty="0" smtClean="0">
              <a:solidFill>
                <a:prstClr val="black"/>
              </a:solidFill>
            </a:endParaRPr>
          </a:p>
          <a:p>
            <a:r>
              <a:rPr lang="ru-RU" sz="1800" dirty="0" smtClean="0">
                <a:solidFill>
                  <a:prstClr val="black"/>
                </a:solidFill>
              </a:rPr>
              <a:t>− </a:t>
            </a:r>
            <a:r>
              <a:rPr lang="ru-RU" sz="1800" dirty="0">
                <a:solidFill>
                  <a:prstClr val="black"/>
                </a:solidFill>
              </a:rPr>
              <a:t>кандидат юридических наук, доцент С.И. </a:t>
            </a:r>
            <a:r>
              <a:rPr lang="ru-RU" sz="1800" dirty="0" smtClean="0">
                <a:solidFill>
                  <a:prstClr val="black"/>
                </a:solidFill>
              </a:rPr>
              <a:t>Иванова</a:t>
            </a:r>
          </a:p>
          <a:p>
            <a:r>
              <a:rPr lang="ru-RU" sz="1800" dirty="0" smtClean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− кандидат юридических наук Г.Ф. </a:t>
            </a:r>
            <a:r>
              <a:rPr lang="ru-RU" sz="1800" dirty="0" err="1">
                <a:solidFill>
                  <a:prstClr val="black"/>
                </a:solidFill>
              </a:rPr>
              <a:t>Хаметдинова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36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51459" y="114299"/>
            <a:ext cx="11795759" cy="1038225"/>
          </a:xfrm>
          <a:prstGeom prst="roundRect">
            <a:avLst/>
          </a:prstGeom>
          <a:solidFill>
            <a:schemeClr val="bg2"/>
          </a:solidFill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u="sng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Цель предстоящих действий</a:t>
            </a:r>
            <a:r>
              <a:rPr lang="ru-RU" sz="2200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терроризму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экстремистским  действиям,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скулшутингу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правонарушениям</a:t>
            </a:r>
          </a:p>
          <a:p>
            <a:r>
              <a:rPr lang="ru-RU" sz="1800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(профилактика,  борьба </a:t>
            </a:r>
            <a:r>
              <a:rPr lang="ru-RU" sz="1800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проявлениями </a:t>
            </a:r>
            <a:r>
              <a:rPr lang="ru-RU" sz="1800" dirty="0" err="1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ТиЭ</a:t>
            </a:r>
            <a:r>
              <a:rPr lang="ru-RU" sz="1800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минимизации и (или) ликвидации </a:t>
            </a:r>
            <a:r>
              <a:rPr lang="ru-RU" sz="1800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последствий)</a:t>
            </a:r>
          </a:p>
          <a:p>
            <a:pPr marL="285750" indent="-285750">
              <a:buFontTx/>
              <a:buChar char="-"/>
            </a:pPr>
            <a:endParaRPr lang="ru-RU" sz="1800" dirty="0" smtClean="0">
              <a:solidFill>
                <a:srgbClr val="A32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460" y="1272540"/>
            <a:ext cx="11795759" cy="1508760"/>
          </a:xfrm>
          <a:prstGeom prst="roundRect">
            <a:avLst/>
          </a:prstGeom>
          <a:solidFill>
            <a:schemeClr val="bg2"/>
          </a:solidFill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u="sng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Замысел:</a:t>
            </a:r>
          </a:p>
          <a:p>
            <a:r>
              <a:rPr lang="ru-RU" sz="1800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(Достижение цели </a:t>
            </a:r>
            <a:r>
              <a:rPr lang="ru-RU" sz="1800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</a:t>
            </a:r>
            <a:r>
              <a:rPr lang="ru-RU" sz="1800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педагогического </a:t>
            </a:r>
            <a:r>
              <a:rPr lang="ru-RU" sz="1800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 или </a:t>
            </a:r>
            <a:r>
              <a:rPr lang="ru-RU" sz="1800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правоохранительных </a:t>
            </a:r>
            <a:r>
              <a:rPr lang="ru-RU" sz="1800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sz="1800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невозможно). Требуется комплекс </a:t>
            </a:r>
            <a:r>
              <a:rPr lang="ru-RU" sz="1800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организационных, правовых, профилактических, воспитательных мероприятий, совершенствования взаимодействия государственных органов и общественных </a:t>
            </a:r>
            <a:r>
              <a:rPr lang="ru-RU" sz="1800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иных организаций.</a:t>
            </a:r>
            <a:endParaRPr lang="ru-RU" sz="1800" dirty="0">
              <a:solidFill>
                <a:srgbClr val="A32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98080" y="2865306"/>
            <a:ext cx="4549139" cy="3217764"/>
          </a:xfrm>
          <a:prstGeom prst="roundRect">
            <a:avLst/>
          </a:prstGeom>
          <a:solidFill>
            <a:schemeClr val="bg2"/>
          </a:solidFill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u="sng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Задача педагогического сообщества:</a:t>
            </a:r>
          </a:p>
          <a:p>
            <a:r>
              <a:rPr lang="ru-RU" sz="2200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терроризму</a:t>
            </a:r>
            <a:r>
              <a:rPr lang="ru-RU" sz="1800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экстремизму</a:t>
            </a:r>
          </a:p>
          <a:p>
            <a:pPr indent="180000">
              <a:buFontTx/>
              <a:buChar char="-"/>
            </a:pPr>
            <a:r>
              <a:rPr lang="ru-RU" sz="1800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идеологии терроризма и экстремизма</a:t>
            </a:r>
          </a:p>
          <a:p>
            <a:pPr indent="180000">
              <a:buFontTx/>
              <a:buChar char="-"/>
            </a:pPr>
            <a:r>
              <a:rPr lang="ru-RU" sz="1800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борется с проявлениями терроризма и экстремизма</a:t>
            </a:r>
          </a:p>
          <a:p>
            <a:pPr indent="180000"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правонарушений </a:t>
            </a:r>
          </a:p>
          <a:p>
            <a:pPr indent="180000"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ОО от террористических посягательств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2909" y="6197114"/>
            <a:ext cx="11452860" cy="651510"/>
          </a:xfrm>
          <a:prstGeom prst="roundRect">
            <a:avLst/>
          </a:prstGeom>
          <a:solidFill>
            <a:schemeClr val="bg2"/>
          </a:solidFill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u="sng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Вопросы управления. Взаимодействия. Обеспечения. Права и обязанности.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35730" y="2931138"/>
            <a:ext cx="3093720" cy="3086100"/>
          </a:xfrm>
          <a:prstGeom prst="roundRect">
            <a:avLst/>
          </a:prstGeom>
          <a:solidFill>
            <a:schemeClr val="bg2"/>
          </a:solidFill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u="sng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Правоохранительных органы и прокуратура: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457" y="2931138"/>
            <a:ext cx="3074671" cy="3086100"/>
          </a:xfrm>
          <a:prstGeom prst="roundRect">
            <a:avLst/>
          </a:prstGeom>
          <a:solidFill>
            <a:schemeClr val="bg2"/>
          </a:solidFill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u="sng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u="sng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Федеральные органы исполнительной власти, органы исполнительной власти субъектов </a:t>
            </a:r>
            <a:r>
              <a:rPr lang="ru-RU" sz="2000" u="sng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и </a:t>
            </a:r>
            <a:r>
              <a:rPr lang="ru-RU" sz="2000" u="sng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</a:t>
            </a:r>
          </a:p>
        </p:txBody>
      </p:sp>
    </p:spTree>
    <p:extLst>
      <p:ext uri="{BB962C8B-B14F-4D97-AF65-F5344CB8AC3E}">
        <p14:creationId xmlns:p14="http://schemas.microsoft.com/office/powerpoint/2010/main" val="699160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" y="67883"/>
            <a:ext cx="733108" cy="73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0131" y="139271"/>
            <a:ext cx="10625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</a:rPr>
              <a:t>Главное в работе с детьми </a:t>
            </a:r>
            <a:r>
              <a:rPr lang="ru-RU" sz="2000" b="1" dirty="0" err="1">
                <a:latin typeface="Times New Roman"/>
              </a:rPr>
              <a:t>девиантного</a:t>
            </a:r>
            <a:r>
              <a:rPr lang="ru-RU" sz="2000" b="1" dirty="0">
                <a:latin typeface="Times New Roman"/>
              </a:rPr>
              <a:t>  поведения </a:t>
            </a:r>
            <a:r>
              <a:rPr lang="ru-RU" sz="2000" b="1" dirty="0" smtClean="0">
                <a:latin typeface="Times New Roman"/>
              </a:rPr>
              <a:t>- </a:t>
            </a:r>
            <a:r>
              <a:rPr lang="ru-RU" sz="2000" b="1" dirty="0">
                <a:latin typeface="Times New Roman"/>
              </a:rPr>
              <a:t>это толерантное отношение к особенностям их личности. Вот те главные слова, которые сегодня мы должны сказать своим ученикам: "Я вас понимаю, ценю и принимаю, когда вам трудно, я буду рядом; вместе мы все преодолеем".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6726" y="1646635"/>
            <a:ext cx="111985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2000" b="1" dirty="0">
                <a:latin typeface="Times New Roman"/>
              </a:rPr>
              <a:t>Рекомендации учителю для </a:t>
            </a:r>
            <a:r>
              <a:rPr lang="ru-RU" sz="2000" b="1" dirty="0" smtClean="0">
                <a:latin typeface="Times New Roman"/>
              </a:rPr>
              <a:t>работы с </a:t>
            </a:r>
            <a:r>
              <a:rPr lang="ru-RU" sz="2000" b="1" dirty="0">
                <a:latin typeface="Times New Roman"/>
              </a:rPr>
              <a:t>детьми </a:t>
            </a:r>
            <a:r>
              <a:rPr lang="ru-RU" sz="2000" b="1" dirty="0" err="1">
                <a:latin typeface="Times New Roman"/>
              </a:rPr>
              <a:t>девиантного</a:t>
            </a:r>
            <a:r>
              <a:rPr lang="ru-RU" sz="2000" b="1" dirty="0">
                <a:latin typeface="Times New Roman"/>
              </a:rPr>
              <a:t> поведения на уроке</a:t>
            </a:r>
            <a:endParaRPr lang="ru-RU" dirty="0"/>
          </a:p>
          <a:p>
            <a:pPr indent="180340"/>
            <a:r>
              <a:rPr lang="ru-RU" sz="1400" dirty="0" smtClean="0">
                <a:latin typeface="Symbol"/>
              </a:rPr>
              <a:t>·</a:t>
            </a:r>
            <a:r>
              <a:rPr lang="ru-RU" sz="800" dirty="0">
                <a:latin typeface="Times New Roman"/>
              </a:rPr>
              <a:t>            </a:t>
            </a:r>
            <a:r>
              <a:rPr lang="ru-RU" sz="2000" dirty="0" smtClean="0">
                <a:latin typeface="Times New Roman"/>
              </a:rPr>
              <a:t>помнить</a:t>
            </a:r>
            <a:r>
              <a:rPr lang="ru-RU" sz="2000" dirty="0">
                <a:latin typeface="Times New Roman"/>
              </a:rPr>
              <a:t>, что ребенок имеет право на ошибку;</a:t>
            </a:r>
            <a:endParaRPr lang="ru-RU" dirty="0"/>
          </a:p>
          <a:p>
            <a:pPr indent="180340"/>
            <a:r>
              <a:rPr lang="ru-RU" sz="1400" dirty="0">
                <a:latin typeface="Symbol"/>
              </a:rPr>
              <a:t>·</a:t>
            </a:r>
            <a:r>
              <a:rPr lang="ru-RU" sz="800" dirty="0">
                <a:latin typeface="Times New Roman"/>
              </a:rPr>
              <a:t>            </a:t>
            </a:r>
            <a:r>
              <a:rPr lang="ru-RU" sz="2000" dirty="0">
                <a:latin typeface="Times New Roman"/>
              </a:rPr>
              <a:t>ребенок всегда должен быть выслушан; в случае несогласия с его точкой зрения учитель тактично и предметно ее оспорит;</a:t>
            </a:r>
            <a:endParaRPr lang="ru-RU" dirty="0"/>
          </a:p>
          <a:p>
            <a:pPr indent="180340"/>
            <a:r>
              <a:rPr lang="ru-RU" sz="1400" dirty="0">
                <a:latin typeface="Symbol"/>
              </a:rPr>
              <a:t>·</a:t>
            </a:r>
            <a:r>
              <a:rPr lang="ru-RU" sz="800" dirty="0">
                <a:latin typeface="Times New Roman"/>
              </a:rPr>
              <a:t>            </a:t>
            </a:r>
            <a:r>
              <a:rPr lang="ru-RU" sz="2000" dirty="0">
                <a:latin typeface="Times New Roman"/>
              </a:rPr>
              <a:t>использовать на уроке как можно больше наглядности, игровых моментов, физкультминуток;</a:t>
            </a:r>
            <a:endParaRPr lang="ru-RU" dirty="0"/>
          </a:p>
          <a:p>
            <a:pPr indent="180340"/>
            <a:r>
              <a:rPr lang="ru-RU" sz="1400" dirty="0">
                <a:latin typeface="Symbol"/>
              </a:rPr>
              <a:t>·</a:t>
            </a:r>
            <a:r>
              <a:rPr lang="ru-RU" sz="800" dirty="0">
                <a:latin typeface="Times New Roman"/>
              </a:rPr>
              <a:t>            </a:t>
            </a:r>
            <a:r>
              <a:rPr lang="ru-RU" sz="2000" dirty="0">
                <a:latin typeface="Times New Roman"/>
              </a:rPr>
              <a:t>учащийся должен быть уверен, что ему не будут постоянно приводить в пример других ребят, его не будут сравнивать с другими, а только с самим собой на разных этапах роста;</a:t>
            </a:r>
            <a:endParaRPr lang="ru-RU" dirty="0"/>
          </a:p>
          <a:p>
            <a:pPr indent="180340"/>
            <a:r>
              <a:rPr lang="ru-RU" sz="1400" dirty="0">
                <a:latin typeface="Symbol"/>
              </a:rPr>
              <a:t>·</a:t>
            </a:r>
            <a:r>
              <a:rPr lang="ru-RU" sz="800" dirty="0">
                <a:latin typeface="Times New Roman"/>
              </a:rPr>
              <a:t>            </a:t>
            </a:r>
            <a:r>
              <a:rPr lang="ru-RU" sz="2000" dirty="0">
                <a:latin typeface="Times New Roman"/>
              </a:rPr>
              <a:t>необходимо делать акцент на положительные моменты в анализе работы и поведения </a:t>
            </a:r>
            <a:r>
              <a:rPr lang="ru-RU" sz="2000" dirty="0" err="1">
                <a:latin typeface="Times New Roman"/>
              </a:rPr>
              <a:t>девиантного</a:t>
            </a:r>
            <a:r>
              <a:rPr lang="ru-RU" sz="2000" dirty="0">
                <a:latin typeface="Times New Roman"/>
              </a:rPr>
              <a:t> ребенка;</a:t>
            </a:r>
            <a:endParaRPr lang="ru-RU" dirty="0"/>
          </a:p>
          <a:p>
            <a:pPr indent="180340"/>
            <a:r>
              <a:rPr lang="ru-RU" sz="1400" dirty="0">
                <a:latin typeface="Symbol"/>
              </a:rPr>
              <a:t>·</a:t>
            </a:r>
            <a:r>
              <a:rPr lang="ru-RU" sz="800" dirty="0">
                <a:latin typeface="Times New Roman"/>
              </a:rPr>
              <a:t>            </a:t>
            </a:r>
            <a:r>
              <a:rPr lang="ru-RU" sz="2000" dirty="0">
                <a:latin typeface="Times New Roman"/>
              </a:rPr>
              <a:t>учитывать в учебном процессе индивидуальные особенности </a:t>
            </a:r>
            <a:r>
              <a:rPr lang="ru-RU" sz="2000" dirty="0" err="1">
                <a:latin typeface="Times New Roman"/>
              </a:rPr>
              <a:t>девиантного</a:t>
            </a:r>
            <a:r>
              <a:rPr lang="ru-RU" sz="2000" dirty="0">
                <a:latin typeface="Times New Roman"/>
              </a:rPr>
              <a:t> ребенка: скорость восприятия, усвоения, характер мышления и запоминания, специфику речи и т.п.;</a:t>
            </a:r>
            <a:endParaRPr lang="ru-RU" dirty="0"/>
          </a:p>
          <a:p>
            <a:pPr indent="180340"/>
            <a:r>
              <a:rPr lang="ru-RU" sz="1400" dirty="0">
                <a:latin typeface="Symbol"/>
              </a:rPr>
              <a:t>·</a:t>
            </a:r>
            <a:r>
              <a:rPr lang="ru-RU" sz="800" dirty="0">
                <a:latin typeface="Times New Roman"/>
              </a:rPr>
              <a:t>            </a:t>
            </a:r>
            <a:r>
              <a:rPr lang="ru-RU" sz="2000" dirty="0">
                <a:latin typeface="Times New Roman"/>
              </a:rPr>
              <a:t>не требовать от ребенка невозможного и не пытаться унизить его чувство собственного достоинства; оказывать своевременную и ненавязчивую помощь;</a:t>
            </a:r>
            <a:endParaRPr lang="ru-RU" dirty="0"/>
          </a:p>
          <a:p>
            <a:pPr indent="180340"/>
            <a:r>
              <a:rPr lang="ru-RU" sz="1400" dirty="0">
                <a:latin typeface="Symbol"/>
              </a:rPr>
              <a:t>·</a:t>
            </a:r>
            <a:r>
              <a:rPr lang="ru-RU" sz="800" dirty="0">
                <a:latin typeface="Times New Roman"/>
              </a:rPr>
              <a:t>            </a:t>
            </a:r>
            <a:r>
              <a:rPr lang="ru-RU" sz="2000" dirty="0">
                <a:latin typeface="Times New Roman"/>
              </a:rPr>
              <a:t>не вести борьбу с ребенком по разным незначительным поводам и пустякам;</a:t>
            </a:r>
            <a:endParaRPr lang="ru-RU" dirty="0"/>
          </a:p>
          <a:p>
            <a:pPr indent="180340"/>
            <a:r>
              <a:rPr lang="ru-RU" sz="1400" dirty="0">
                <a:latin typeface="Symbol"/>
              </a:rPr>
              <a:t>·</a:t>
            </a:r>
            <a:r>
              <a:rPr lang="ru-RU" sz="800" dirty="0">
                <a:latin typeface="Times New Roman"/>
              </a:rPr>
              <a:t>            </a:t>
            </a:r>
            <a:r>
              <a:rPr lang="ru-RU" sz="2000" dirty="0">
                <a:latin typeface="Times New Roman"/>
              </a:rPr>
              <a:t>нельзя использовать агрессивные методы воздействия воспитания и наказания, так как агрессивность </a:t>
            </a:r>
            <a:r>
              <a:rPr lang="ru-RU" sz="2000" dirty="0" smtClean="0">
                <a:latin typeface="Times New Roman"/>
              </a:rPr>
              <a:t>- </a:t>
            </a:r>
            <a:r>
              <a:rPr lang="ru-RU" sz="2000" dirty="0">
                <a:latin typeface="Times New Roman"/>
              </a:rPr>
              <a:t>это следствие враждебности, а урок </a:t>
            </a:r>
            <a:r>
              <a:rPr lang="ru-RU" sz="2000" dirty="0" smtClean="0">
                <a:latin typeface="Times New Roman"/>
              </a:rPr>
              <a:t>-</a:t>
            </a:r>
            <a:r>
              <a:rPr lang="ru-RU" sz="2000" dirty="0">
                <a:latin typeface="Times New Roman"/>
              </a:rPr>
              <a:t> не поле битвы.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85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 sz="1800">
              <a:solidFill>
                <a:prstClr val="black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55" y="25720"/>
            <a:ext cx="5263515" cy="31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1984" y="3257337"/>
            <a:ext cx="10972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При </a:t>
            </a:r>
            <a:r>
              <a:rPr lang="ru-RU" sz="2800" dirty="0">
                <a:solidFill>
                  <a:prstClr val="black"/>
                </a:solidFill>
              </a:rPr>
              <a:t>обнаружении такой информации учителям рекомендуется сделать скриншот и составить служебную записку</a:t>
            </a:r>
            <a:r>
              <a:rPr lang="ru-RU" sz="2800" dirty="0" smtClean="0">
                <a:solidFill>
                  <a:prstClr val="black"/>
                </a:solidFill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7420" y="392159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Письмо в школы с инструкцией о том, как распознать экстремистов среди учеников, не обязывает педагогов </a:t>
            </a:r>
            <a:r>
              <a:rPr lang="ru-RU" sz="2200" dirty="0" err="1">
                <a:solidFill>
                  <a:prstClr val="black"/>
                </a:solidFill>
              </a:rPr>
              <a:t>мониторить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соцсети</a:t>
            </a:r>
            <a:r>
              <a:rPr lang="ru-RU" sz="2200" dirty="0">
                <a:solidFill>
                  <a:prstClr val="black"/>
                </a:solidFill>
              </a:rPr>
              <a:t>, а предлагает алгоритм действий, в случае если они заметят противозаконную информацию в </a:t>
            </a:r>
            <a:r>
              <a:rPr lang="ru-RU" sz="2200" dirty="0" err="1">
                <a:solidFill>
                  <a:prstClr val="black"/>
                </a:solidFill>
              </a:rPr>
              <a:t>соцсетях</a:t>
            </a:r>
            <a:r>
              <a:rPr lang="ru-RU" sz="2200" dirty="0">
                <a:solidFill>
                  <a:prstClr val="black"/>
                </a:solidFill>
              </a:rPr>
              <a:t> детей, сообщили РБК в пресс-службе комитета по образованию Санкт-Петербурга.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350" y="4338554"/>
            <a:ext cx="87477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 петербургском отделении межрегионального профсоюза работников образования «Учитель» считают, что выявление экстремистов — задача правоохранительных органов. «Они [учителя] не должны относиться к своим ученикам как к подозреваемым, искать среди них преступников, как они считают, это противоречит логике профессии, — рассказал РБК председатель отделения </a:t>
            </a:r>
            <a:r>
              <a:rPr lang="ru-RU" dirty="0">
                <a:solidFill>
                  <a:srgbClr val="FF0000"/>
                </a:solidFill>
              </a:rPr>
              <a:t>Александр </a:t>
            </a:r>
            <a:r>
              <a:rPr lang="ru-RU" dirty="0" err="1">
                <a:solidFill>
                  <a:srgbClr val="FF0000"/>
                </a:solidFill>
              </a:rPr>
              <a:t>Кондрашев</a:t>
            </a:r>
            <a:r>
              <a:rPr lang="ru-RU" dirty="0">
                <a:solidFill>
                  <a:srgbClr val="0070C0"/>
                </a:solidFill>
              </a:rPr>
              <a:t>. — Ты делаешь либо одно, либо другое. Я считаю, что такая работа не должна вестись учителями, в том числе и социальными педагогами, у которых более сложная функция</a:t>
            </a:r>
            <a:r>
              <a:rPr lang="ru-RU" dirty="0" smtClean="0">
                <a:solidFill>
                  <a:srgbClr val="0070C0"/>
                </a:solidFill>
              </a:rPr>
              <a:t>».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9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-26318"/>
            <a:ext cx="733108" cy="73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" y="340235"/>
            <a:ext cx="7075527" cy="631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75" y="2990850"/>
            <a:ext cx="7724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2" name="Прямоугольник 1"/>
          <p:cNvSpPr/>
          <p:nvPr/>
        </p:nvSpPr>
        <p:spPr>
          <a:xfrm>
            <a:off x="1196340" y="147400"/>
            <a:ext cx="108051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 февраля 2018 года</a:t>
            </a:r>
            <a:r>
              <a:rPr lang="ru-RU" dirty="0"/>
              <a:t> в школе №48 в Ленинском районе </a:t>
            </a:r>
            <a:r>
              <a:rPr lang="ru-RU" dirty="0" err="1"/>
              <a:t>Кемерова</a:t>
            </a:r>
            <a:r>
              <a:rPr lang="ru-RU" dirty="0"/>
              <a:t> ученик девятого класса на перемене демонстрировал одноклассникам принесенный им из дома перочинный нож и случайно зацепил лезвием стоявшую рядом ученицу седьмого класса. Девочку госпитализировали, ее здоровью ничего не угрожало. После инцидента директор школы был отстранен от работы по требованию губернатора Кемеровской области Амана Тулеева. В городской администрации также сообщили, что от работы был отстранен заместитель директора учебного заведения по ОБЖ "в связи с ненадлежащим исполнением служебных обязанностей", а главе управления образования </a:t>
            </a:r>
            <a:r>
              <a:rPr lang="ru-RU" dirty="0" err="1"/>
              <a:t>Кемерова</a:t>
            </a:r>
            <a:r>
              <a:rPr lang="ru-RU" dirty="0"/>
              <a:t> объявили выговор.</a:t>
            </a:r>
          </a:p>
        </p:txBody>
      </p:sp>
    </p:spTree>
    <p:extLst>
      <p:ext uri="{BB962C8B-B14F-4D97-AF65-F5344CB8AC3E}">
        <p14:creationId xmlns:p14="http://schemas.microsoft.com/office/powerpoint/2010/main" val="4916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4" name="Прямоугольник 3"/>
          <p:cNvSpPr/>
          <p:nvPr/>
        </p:nvSpPr>
        <p:spPr>
          <a:xfrm>
            <a:off x="1409700" y="210036"/>
            <a:ext cx="10477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Запланированные мероприятия, направленные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выявление учеников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психическими отклонениями, склонных к агрессии и увлекающиеся насильственными ресурсами сети Интернет, коррекция их поведения и информирование правоохранительных структур выполняется формально. </a:t>
            </a:r>
          </a:p>
          <a:p>
            <a:pPr indent="36000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Эффективная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предупредительно-профилактическая работа с молодежью не ведется»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2450" y="1841252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>
                <a:ea typeface="Calibri"/>
                <a:cs typeface="Times New Roman"/>
              </a:rPr>
              <a:t>Письмо УФСБ России по Ярославской области от 27.12.2021 г</a:t>
            </a:r>
            <a:endParaRPr lang="ru-RU" sz="1800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7300" y="2533650"/>
            <a:ext cx="1031557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ДЕЙСТВИЯ ПЕДАГОГА ПРИ ОБНАРУЖЕНИИ ПРИЗНАКОВ ДЕСТРУКТИВНОГО ПОВЕДЕНИЯ У ОБУЧАЮЩЕГОСЯ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125" y="3350420"/>
            <a:ext cx="6410325" cy="309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проинформировать заместителя директора по ВР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7299" y="3850484"/>
            <a:ext cx="6410325" cy="309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проинформировать классного руководителя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86050" y="4360070"/>
            <a:ext cx="6410325" cy="5357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к работе с обучающимся педагога-психолога для проведения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 и, при необходимости, коррекционных мероприятий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6700" y="5105400"/>
            <a:ext cx="6410325" cy="6000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(законных представителей) обучающегося 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единую воспитательную стратегию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24475" y="5781676"/>
            <a:ext cx="6410325" cy="962024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о признаках противоправных деяний обучающегося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образовательной организации для принятия решения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информировании сотрудника подразделения по делам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органа внутренних дел.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489021">
            <a:off x="3095625" y="3659982"/>
            <a:ext cx="628650" cy="19050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489021">
            <a:off x="4430550" y="4128398"/>
            <a:ext cx="628650" cy="19050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489021">
            <a:off x="6008848" y="4926807"/>
            <a:ext cx="628650" cy="19050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489021">
            <a:off x="7505700" y="5610222"/>
            <a:ext cx="628650" cy="1905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19225" y="171450"/>
            <a:ext cx="10315575" cy="323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деструктивному поведению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652464"/>
            <a:ext cx="4743450" cy="42100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Динамическое наблюдение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фиксацией проявления критериев определения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агрессивности: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Часто теряет контроль над собой.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Часто спорит, ругается со взрослыми (родителями, учителями, классным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руководителем).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Часто отказывается выполнять правила.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Часто специально раздражает людей.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Часто винит других в своих ошибках.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Часто сердится и отказывается сделать что-либо.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Часто завистлив, мстителен.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Чувствителен, очень быстро реагирует на различные действия окружающих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(детей и взрослых), которые нередко раздражают его.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Часто отказывается от выполнений деятельности.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Открыто избегает общения с окружающими (одноклассники и т.д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76800" y="1228728"/>
            <a:ext cx="3652837" cy="35432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Вербальная агрессия 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проявляться в различных формах: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проявление грубости в речи;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отрицательное речевое воздействие на окружающих;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обидные для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 высказывания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задевающие их честь, достоинство и самолюбие;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выражение своих негативных эмоций в неприемлемой, социокультурной форме, оскорбляющей окружающих.</a:t>
            </a:r>
          </a:p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Вербальную агрессию следует отличать от спонтанных вербальных реакций на стресс, сленговых высказываний, присущим определенным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микрогруппам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выражения собственных негативных чувств и эмоций.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4011" y="652465"/>
            <a:ext cx="6653214" cy="528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признаки агрессивно-асоциального поведения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5" y="5227953"/>
            <a:ext cx="4276725" cy="1564644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Предположить, что ребенок агрессивен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можно,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течение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6 месяцев в его поведении проявлялись хотя бы 4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признака.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Ребенку, в поведении которого наблюдается большое количество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агрессивности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необходима помощь специалиста - психолога или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01076" y="1228729"/>
            <a:ext cx="1647824" cy="3543296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Когнитивный </a:t>
            </a:r>
            <a:r>
              <a:rPr lang="ru-RU" sz="1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уровнь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убеждения, неадекватные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и представления, негативные ожидания</a:t>
            </a:r>
          </a:p>
        </p:txBody>
      </p:sp>
      <p:sp>
        <p:nvSpPr>
          <p:cNvPr id="16" name="Стрелка вправо 15"/>
          <p:cNvSpPr/>
          <p:nvPr/>
        </p:nvSpPr>
        <p:spPr>
          <a:xfrm rot="5400000" flipV="1">
            <a:off x="7560477" y="5282800"/>
            <a:ext cx="314325" cy="114062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10186987" y="4488251"/>
            <a:ext cx="314325" cy="850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 flipV="1">
            <a:off x="1832375" y="4500478"/>
            <a:ext cx="314325" cy="114062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344150" y="1228728"/>
            <a:ext cx="1743075" cy="3543296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 </a:t>
            </a:r>
            <a:r>
              <a:rPr lang="ru-RU" sz="1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уровнень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сознательные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или бессознательные агрессивные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стремления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негативных эмоций: злость, ярость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безразличие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раздражение, зависть, отвращение,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нетерпимость, неистовство, ярость, бешенство и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ненависть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48375" y="508423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/>
              </a:rPr>
              <a:t>Целесообразно учитывать правило «левой стороны». Согласно ему, то, что </a:t>
            </a:r>
            <a:r>
              <a:rPr lang="ru-RU" sz="1400" dirty="0" smtClean="0">
                <a:latin typeface="Arial"/>
              </a:rPr>
              <a:t>человек хочет </a:t>
            </a:r>
            <a:r>
              <a:rPr lang="ru-RU" sz="1400" dirty="0">
                <a:latin typeface="Arial"/>
              </a:rPr>
              <a:t>показать окружающим, отражается на правой половине его тела, а то, что </a:t>
            </a:r>
            <a:r>
              <a:rPr lang="ru-RU" sz="1400" dirty="0" smtClean="0">
                <a:latin typeface="Arial"/>
              </a:rPr>
              <a:t>он реально </a:t>
            </a:r>
            <a:r>
              <a:rPr lang="ru-RU" sz="1400" dirty="0">
                <a:latin typeface="Arial"/>
              </a:rPr>
              <a:t>переживает, - на левой.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557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225" y="171450"/>
            <a:ext cx="1031557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С ОБУЧАЮЩИМСЯ ПРИ ВЫЯВЛЕНИИ</a:t>
            </a:r>
          </a:p>
          <a:p>
            <a:pPr lvl="0"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ДЕСТРУКТИВНОГО ПОВЕДЕНИЯ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64" y="990600"/>
            <a:ext cx="11376186" cy="11715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педагогом-психологом проведение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подростка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его психофизического,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педагогического,  социального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психологического статуса; выявления значимых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личностного роста показателей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мотивации достижений,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интереса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творческого потенциала, сложных состояний (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тревожности, агрессии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целью составления «Карты личности подростка»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рекомендаций по коррекции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подростка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050" y="2343155"/>
            <a:ext cx="11506200" cy="9334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действий педагогов и подростка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налаживание доверительных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отношений; организация совместного с подростком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причин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проблемы, возможных последствий ее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(или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преодоления); взгляд на ситуацию со стороны; разделение функций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ответственности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проблемы; совместное определение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оптимальных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проблемы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0050" y="3409952"/>
            <a:ext cx="11506200" cy="13620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подростка психологически; обеспечивать безопасность, защищать его интересы и права перед сверстниками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родителями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преподавателями. Привлечение специалистов (психолога и социального педагога). Социальный педагог может выполнять функцию развенчания негативных установок, а педагог-психолог — взять на себя роль  эмоциональной отдушины» человека, безусловно принимающего подростка.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 в общественно-полезную коллективную деятельность, позволяющую реализовать потребность в самоутверждении; развитие «полезных» интересов подростка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0050" y="5086350"/>
            <a:ext cx="11506200" cy="1564644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деятельности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совместные с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подростком обсуждения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и неудач предыдущей деятельности, констатация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факта разрешимости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неразрешимости проблемы, совместное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нового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опыта, определение перспектив, формирование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устремлений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подростка, связанных с будущей профессией</a:t>
            </a:r>
          </a:p>
        </p:txBody>
      </p:sp>
      <p:sp>
        <p:nvSpPr>
          <p:cNvPr id="16" name="Стрелка вправо 15"/>
          <p:cNvSpPr/>
          <p:nvPr/>
        </p:nvSpPr>
        <p:spPr>
          <a:xfrm rot="5400000" flipV="1">
            <a:off x="6419850" y="1749025"/>
            <a:ext cx="314325" cy="114062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726039" y="4503811"/>
            <a:ext cx="314325" cy="850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 flipV="1">
            <a:off x="6419851" y="2682476"/>
            <a:ext cx="314325" cy="114062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60" y="2867799"/>
            <a:ext cx="11762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Российской Федерации с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произошло более 10 преступлений данной направленности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4" name="Прямоугольник 3"/>
          <p:cNvSpPr/>
          <p:nvPr/>
        </p:nvSpPr>
        <p:spPr>
          <a:xfrm>
            <a:off x="139660" y="4006573"/>
            <a:ext cx="5077778" cy="24929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defTabSz="360000"/>
            <a:r>
              <a:rPr lang="ru-RU" sz="2200" dirty="0" smtClean="0">
                <a:latin typeface="Times New Roman"/>
                <a:ea typeface="Times New Roman"/>
              </a:rPr>
              <a:t>В 2021 </a:t>
            </a:r>
            <a:r>
              <a:rPr lang="ru-RU" sz="2200" dirty="0">
                <a:latin typeface="Times New Roman"/>
                <a:ea typeface="Times New Roman"/>
              </a:rPr>
              <a:t>году УФСБ России по </a:t>
            </a:r>
            <a:r>
              <a:rPr lang="ru-RU" sz="2200" dirty="0" smtClean="0">
                <a:latin typeface="Times New Roman"/>
                <a:ea typeface="Times New Roman"/>
              </a:rPr>
              <a:t>ЯО во </a:t>
            </a:r>
            <a:r>
              <a:rPr lang="ru-RU" sz="2200" dirty="0">
                <a:latin typeface="Times New Roman"/>
                <a:ea typeface="Times New Roman"/>
              </a:rPr>
              <a:t>взаимодействии с УМВД России по </a:t>
            </a:r>
            <a:r>
              <a:rPr lang="ru-RU" sz="2200" dirty="0" smtClean="0">
                <a:latin typeface="Times New Roman"/>
                <a:ea typeface="Times New Roman"/>
              </a:rPr>
              <a:t>ЯО</a:t>
            </a:r>
          </a:p>
          <a:p>
            <a:pPr algn="just" defTabSz="360000"/>
            <a:r>
              <a:rPr lang="ru-RU" sz="2200" dirty="0" smtClean="0">
                <a:latin typeface="Times New Roman"/>
                <a:ea typeface="Times New Roman"/>
              </a:rPr>
              <a:t>- выявлено </a:t>
            </a:r>
            <a:r>
              <a:rPr lang="ru-RU" sz="2200" dirty="0">
                <a:latin typeface="Times New Roman"/>
                <a:ea typeface="Times New Roman"/>
              </a:rPr>
              <a:t>8 участников «</a:t>
            </a:r>
            <a:r>
              <a:rPr lang="ru-RU" sz="2200" dirty="0" err="1">
                <a:latin typeface="Times New Roman"/>
                <a:ea typeface="Times New Roman"/>
              </a:rPr>
              <a:t>колумбайновских</a:t>
            </a:r>
            <a:r>
              <a:rPr lang="ru-RU" sz="2200" dirty="0">
                <a:latin typeface="Times New Roman"/>
                <a:ea typeface="Times New Roman"/>
              </a:rPr>
              <a:t>» сообществ, </a:t>
            </a:r>
            <a:endParaRPr lang="ru-RU" sz="2200" dirty="0" smtClean="0">
              <a:latin typeface="Times New Roman"/>
              <a:ea typeface="Times New Roman"/>
            </a:endParaRPr>
          </a:p>
          <a:p>
            <a:pPr algn="just" defTabSz="360000"/>
            <a:r>
              <a:rPr lang="ru-RU" sz="2200" dirty="0" smtClean="0">
                <a:latin typeface="Times New Roman"/>
                <a:ea typeface="Times New Roman"/>
              </a:rPr>
              <a:t>- предотвращено 4 </a:t>
            </a:r>
            <a:r>
              <a:rPr lang="ru-RU" sz="2200" dirty="0">
                <a:latin typeface="Times New Roman"/>
                <a:ea typeface="Times New Roman"/>
              </a:rPr>
              <a:t>вооруженных нападения сторонников «</a:t>
            </a:r>
            <a:r>
              <a:rPr lang="ru-RU" sz="2200" dirty="0" err="1">
                <a:latin typeface="Times New Roman"/>
                <a:ea typeface="Times New Roman"/>
              </a:rPr>
              <a:t>скулшутинга</a:t>
            </a:r>
            <a:r>
              <a:rPr lang="ru-RU" sz="2200" dirty="0">
                <a:latin typeface="Times New Roman"/>
                <a:ea typeface="Times New Roman"/>
              </a:rPr>
              <a:t>» на образовательные организации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5514" y="3698796"/>
            <a:ext cx="6186486" cy="280076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50215" algn="just" hangingPunct="0"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</a:rPr>
              <a:t>В отношении одного лица возбуждено уголовное дело по статье 105 УК РФ</a:t>
            </a:r>
            <a:r>
              <a:rPr lang="ru-RU" sz="2200" dirty="0" smtClean="0">
                <a:latin typeface="Times New Roman"/>
                <a:ea typeface="Times New Roman"/>
              </a:rPr>
              <a:t>,</a:t>
            </a:r>
          </a:p>
          <a:p>
            <a:pPr marL="342900" indent="-342900" algn="just" hangingPunct="0"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/>
                <a:ea typeface="Times New Roman"/>
              </a:rPr>
              <a:t>двое </a:t>
            </a:r>
            <a:r>
              <a:rPr lang="ru-RU" sz="2200" dirty="0">
                <a:latin typeface="Times New Roman"/>
                <a:ea typeface="Times New Roman"/>
              </a:rPr>
              <a:t>направлены на лечение в Ярославскую </a:t>
            </a:r>
            <a:r>
              <a:rPr lang="ru-RU" sz="2200" dirty="0" smtClean="0">
                <a:latin typeface="Times New Roman"/>
                <a:ea typeface="Times New Roman"/>
              </a:rPr>
              <a:t>ОКПБ, </a:t>
            </a:r>
          </a:p>
          <a:p>
            <a:pPr algn="just" hangingPunct="0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один </a:t>
            </a:r>
            <a:r>
              <a:rPr lang="ru-RU" sz="2200" dirty="0">
                <a:latin typeface="Times New Roman"/>
                <a:ea typeface="Times New Roman"/>
              </a:rPr>
              <a:t>привлечён к административной ответственности, </a:t>
            </a:r>
            <a:endParaRPr lang="ru-RU" sz="2200" dirty="0" smtClean="0"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четверо </a:t>
            </a:r>
            <a:r>
              <a:rPr lang="ru-RU" sz="2200" dirty="0">
                <a:latin typeface="Times New Roman"/>
                <a:ea typeface="Times New Roman"/>
              </a:rPr>
              <a:t>поставлены на учёт в подразделениях по делам несовершеннолетних </a:t>
            </a:r>
            <a:r>
              <a:rPr lang="ru-RU" sz="2200" dirty="0" smtClean="0">
                <a:latin typeface="Times New Roman"/>
                <a:ea typeface="Times New Roman"/>
              </a:rPr>
              <a:t>ОВД.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6529" y="1203007"/>
            <a:ext cx="5374959" cy="1511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Скулшутинг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англ. </a:t>
            </a:r>
            <a:r>
              <a:rPr lang="ru-RU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Schoolshooting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«школьная стрельба») или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вооружённые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нападения в учебных учреждениях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660" y="1203007"/>
            <a:ext cx="6109811" cy="1511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Колумбайн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название школы в США, в которой в 1999 году произошло массовое громкое вооружённое нападение учеников на своих одноклассников.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4488" y="414339"/>
            <a:ext cx="2831782" cy="557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КОЛУМБАЙНЕН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24838" y="395290"/>
            <a:ext cx="2831782" cy="557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СКУЛШУТИНГ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4667250" y="395290"/>
            <a:ext cx="3368040" cy="5572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225" y="171450"/>
            <a:ext cx="1031557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ПЕДАГОГА ПРИ СОПРОВОЖДЕНИИ</a:t>
            </a:r>
          </a:p>
          <a:p>
            <a:pPr lvl="0"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64" y="990600"/>
            <a:ext cx="11376186" cy="6000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выстроить конструктивное взаимодействие с обучающимся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родителями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представителями), иными значимыми для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 лицами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мнение которых для него важно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5057" y="2076458"/>
            <a:ext cx="11506200" cy="2952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постоянную поддержку подростку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позитивных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0050" y="3543300"/>
            <a:ext cx="115062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взаимодействие специалистов с семьей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по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сопровождению; а также при необходимости работу по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)-родительских отношений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978" y="4467226"/>
            <a:ext cx="11506200" cy="895349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— переключить внимание и </a:t>
            </a:r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положительные 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внутренний потенциал обучающегося,</a:t>
            </a:r>
          </a:p>
          <a:p>
            <a:pPr algn="ctr"/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его на социально-позитивное и законопослушное поведение.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6225" y="5567363"/>
            <a:ext cx="11594953" cy="633412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составляющей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деятельности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является мотивирование обучающихся к участию в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молодежных объединениях.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859389" y="3884686"/>
            <a:ext cx="314325" cy="850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0064" y="1619256"/>
            <a:ext cx="11376186" cy="3667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проблемы, особенности развития и потенциала обучающегося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050" y="2462216"/>
            <a:ext cx="11506200" cy="2952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специализированную комплексную помощь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индивидуального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554" y="2809882"/>
            <a:ext cx="11506200" cy="2952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помощь в развитии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компетентности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вовлечение подростка в различные мероприятия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0050" y="3128975"/>
            <a:ext cx="11506200" cy="309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поддержку обучающегося социальной группой подростов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молодежи,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социальные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838" y="1061028"/>
            <a:ext cx="11101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«Синдром Вертера» - научное название подражательных убийств и самоубийств. Давно известна закономерность: как только случается громкое, вопиющие, необычное убийство или самоубийство, тут же начинается волна точно таких же – подражательных.</a:t>
            </a:r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4" name="Прямоугольник 3"/>
          <p:cNvSpPr/>
          <p:nvPr/>
        </p:nvSpPr>
        <p:spPr>
          <a:xfrm>
            <a:off x="194310" y="2758023"/>
            <a:ext cx="4472940" cy="34163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defTabSz="360000"/>
            <a:r>
              <a:rPr lang="ru-RU" sz="2400" b="1" u="sng" dirty="0">
                <a:latin typeface="Times New Roman"/>
                <a:ea typeface="Times New Roman"/>
              </a:rPr>
              <a:t>«</a:t>
            </a:r>
            <a:r>
              <a:rPr lang="ru-RU" sz="2400" b="1" u="sng" dirty="0" err="1">
                <a:latin typeface="Times New Roman"/>
                <a:ea typeface="Times New Roman"/>
              </a:rPr>
              <a:t>скулшутинг</a:t>
            </a:r>
            <a:r>
              <a:rPr lang="ru-RU" sz="2400" b="1" u="sng" dirty="0">
                <a:latin typeface="Times New Roman"/>
                <a:ea typeface="Times New Roman"/>
              </a:rPr>
              <a:t>» отличают:</a:t>
            </a:r>
          </a:p>
          <a:p>
            <a:pPr algn="just" defTabSz="360000"/>
            <a:r>
              <a:rPr lang="ru-RU" sz="2400" dirty="0">
                <a:latin typeface="Times New Roman"/>
                <a:ea typeface="Times New Roman"/>
              </a:rPr>
              <a:t>- совершение преступления на территории </a:t>
            </a:r>
            <a:r>
              <a:rPr lang="ru-RU" sz="2400" dirty="0" smtClean="0">
                <a:latin typeface="Times New Roman"/>
                <a:ea typeface="Times New Roman"/>
              </a:rPr>
              <a:t>ОО;</a:t>
            </a:r>
            <a:endParaRPr lang="ru-RU" sz="2400" dirty="0">
              <a:latin typeface="Times New Roman"/>
              <a:ea typeface="Times New Roman"/>
            </a:endParaRPr>
          </a:p>
          <a:p>
            <a:pPr algn="just" defTabSz="360000"/>
            <a:r>
              <a:rPr lang="ru-RU" sz="2400" dirty="0">
                <a:latin typeface="Times New Roman"/>
                <a:ea typeface="Times New Roman"/>
              </a:rPr>
              <a:t>- умысел преступника на причинение вреда жизни и здоровью неограниченного круга лиц из числа педагогов и обучающихся;</a:t>
            </a:r>
          </a:p>
          <a:p>
            <a:pPr algn="just" defTabSz="360000"/>
            <a:r>
              <a:rPr lang="ru-RU" sz="2400" dirty="0">
                <a:latin typeface="Times New Roman"/>
                <a:ea typeface="Times New Roman"/>
              </a:rPr>
              <a:t>- использование оружия.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57774" y="2388691"/>
            <a:ext cx="7029449" cy="415498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50215" algn="just" hangingPunct="0">
              <a:spcAft>
                <a:spcPts val="0"/>
              </a:spcAft>
            </a:pPr>
            <a:r>
              <a:rPr lang="ru-RU" sz="2400" b="1" u="sng" dirty="0">
                <a:latin typeface="Times New Roman"/>
                <a:ea typeface="Times New Roman"/>
              </a:rPr>
              <a:t>Причинами </a:t>
            </a:r>
            <a:r>
              <a:rPr lang="ru-RU" sz="2400" b="1" u="sng" dirty="0" smtClean="0">
                <a:latin typeface="Times New Roman"/>
                <a:ea typeface="Times New Roman"/>
              </a:rPr>
              <a:t>являются</a:t>
            </a:r>
            <a:r>
              <a:rPr lang="ru-RU" sz="2400" dirty="0">
                <a:latin typeface="Times New Roman"/>
                <a:ea typeface="Times New Roman"/>
              </a:rPr>
              <a:t>:</a:t>
            </a:r>
          </a:p>
          <a:p>
            <a:pPr indent="450215" algn="just" hangingPunct="0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систематическая агрессия в отношении детей, которые становятся объектами так называемого «</a:t>
            </a:r>
            <a:r>
              <a:rPr lang="ru-RU" sz="2400" dirty="0" err="1">
                <a:latin typeface="Times New Roman"/>
                <a:ea typeface="Times New Roman"/>
              </a:rPr>
              <a:t>буллинга</a:t>
            </a:r>
            <a:r>
              <a:rPr lang="ru-RU" sz="2400" dirty="0">
                <a:latin typeface="Times New Roman"/>
                <a:ea typeface="Times New Roman"/>
              </a:rPr>
              <a:t>» – психологического и физического насилия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pPr indent="450215" algn="just" hangingPunct="0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недостаточное внимание со стороны родителей и педагогов к несовершеннолетним, демонстрирующим социальные девиации, в том числе имеющим психологические отклонения;</a:t>
            </a:r>
          </a:p>
          <a:p>
            <a:pPr indent="450215" algn="just" hangingPunct="0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распространение в социальных сетях </a:t>
            </a:r>
            <a:r>
              <a:rPr lang="ru-RU" sz="2400" dirty="0" smtClean="0">
                <a:latin typeface="Times New Roman"/>
                <a:ea typeface="Times New Roman"/>
              </a:rPr>
              <a:t>групп, </a:t>
            </a:r>
            <a:r>
              <a:rPr lang="ru-RU" sz="2400" dirty="0">
                <a:latin typeface="Times New Roman"/>
                <a:ea typeface="Times New Roman"/>
              </a:rPr>
              <a:t>пропагандирующих культ «</a:t>
            </a:r>
            <a:r>
              <a:rPr lang="ru-RU" sz="2400" dirty="0" err="1">
                <a:latin typeface="Times New Roman"/>
                <a:ea typeface="Times New Roman"/>
              </a:rPr>
              <a:t>Колумбайна</a:t>
            </a:r>
            <a:r>
              <a:rPr lang="ru-RU" sz="2400" dirty="0">
                <a:latin typeface="Times New Roman"/>
                <a:ea typeface="Times New Roman"/>
              </a:rPr>
              <a:t>».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4488" y="414339"/>
            <a:ext cx="2831782" cy="557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КОЛУМБАЙНЕН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24838" y="395290"/>
            <a:ext cx="2831782" cy="557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СКУЛШУТИНГ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4667250" y="395290"/>
            <a:ext cx="3368040" cy="5572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588" y="233784"/>
            <a:ext cx="10487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склонности подростка к «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колумбайновской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идеологии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межличностного контакта педагога 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4" name="Прямоугольник 3"/>
          <p:cNvSpPr/>
          <p:nvPr/>
        </p:nvSpPr>
        <p:spPr>
          <a:xfrm>
            <a:off x="194310" y="1419195"/>
            <a:ext cx="4472940" cy="30469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defTabSz="360000"/>
            <a:r>
              <a:rPr lang="ru-RU" sz="2400" dirty="0" smtClean="0">
                <a:latin typeface="Times New Roman"/>
                <a:ea typeface="Times New Roman"/>
              </a:rPr>
              <a:t>1. Симпатии </a:t>
            </a:r>
            <a:r>
              <a:rPr lang="ru-RU" sz="2400" dirty="0">
                <a:latin typeface="Times New Roman"/>
                <a:ea typeface="Times New Roman"/>
              </a:rPr>
              <a:t>подростка к определенному стилю одежды (штаны в стиле </a:t>
            </a:r>
            <a:r>
              <a:rPr lang="ru-RU" sz="2400" dirty="0" err="1">
                <a:latin typeface="Times New Roman"/>
                <a:ea typeface="Times New Roman"/>
              </a:rPr>
              <a:t>милитари</a:t>
            </a:r>
            <a:r>
              <a:rPr lang="ru-RU" sz="2400" dirty="0">
                <a:latin typeface="Times New Roman"/>
                <a:ea typeface="Times New Roman"/>
              </a:rPr>
              <a:t>, длинные черные плащи, белые футболки с надписями «1999», «</a:t>
            </a:r>
            <a:r>
              <a:rPr lang="en-US" sz="2400" dirty="0" err="1">
                <a:latin typeface="Times New Roman"/>
                <a:ea typeface="Times New Roman"/>
              </a:rPr>
              <a:t>VoDKa</a:t>
            </a:r>
            <a:r>
              <a:rPr lang="ru-RU" sz="2400" dirty="0">
                <a:latin typeface="Times New Roman"/>
                <a:ea typeface="Times New Roman"/>
              </a:rPr>
              <a:t>», «</a:t>
            </a:r>
            <a:r>
              <a:rPr lang="en-US" sz="2400" dirty="0">
                <a:latin typeface="Times New Roman"/>
                <a:ea typeface="Times New Roman"/>
              </a:rPr>
              <a:t>Wrath</a:t>
            </a:r>
            <a:r>
              <a:rPr lang="ru-RU" sz="2400" dirty="0">
                <a:latin typeface="Times New Roman"/>
                <a:ea typeface="Times New Roman"/>
              </a:rPr>
              <a:t>», ботинки – </a:t>
            </a:r>
            <a:r>
              <a:rPr lang="ru-RU" sz="2400" dirty="0" err="1">
                <a:latin typeface="Times New Roman"/>
                <a:ea typeface="Times New Roman"/>
              </a:rPr>
              <a:t>берцы</a:t>
            </a:r>
            <a:r>
              <a:rPr lang="ru-RU" sz="2400" dirty="0">
                <a:latin typeface="Times New Roman"/>
                <a:ea typeface="Times New Roman"/>
              </a:rPr>
              <a:t>, перчатки, солнцезащитные очки)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9236" y="1450448"/>
            <a:ext cx="6429377" cy="267765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50215" algn="just" hangingPunct="0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2. Выявление </a:t>
            </a:r>
            <a:r>
              <a:rPr lang="ru-RU" sz="2400" dirty="0">
                <a:latin typeface="Times New Roman"/>
                <a:ea typeface="Times New Roman"/>
              </a:rPr>
              <a:t>обучающихся из числа лиц, достигших возраста 18 лет, намеревающихся реализовать право на приобретение газового оружия, огнестрельного гладкоствольного длинноствольного оружия самообороны, спортивного оружия, охотничьего оружия, сигнального оружия.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Columbine Killers Practice Shooting At Rifle Range : News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8" y="4654550"/>
            <a:ext cx="2937932" cy="22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1070" y="6026151"/>
            <a:ext cx="185845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Эрик Харрис </a:t>
            </a:r>
            <a:endParaRPr lang="ru-RU" dirty="0" smtClean="0"/>
          </a:p>
          <a:p>
            <a:r>
              <a:rPr lang="ru-RU" dirty="0" err="1" smtClean="0"/>
              <a:t>Дилан</a:t>
            </a:r>
            <a:r>
              <a:rPr lang="ru-RU" dirty="0" smtClean="0"/>
              <a:t> </a:t>
            </a:r>
            <a:r>
              <a:rPr lang="ru-RU" dirty="0" err="1"/>
              <a:t>Клиболд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4279" y="4365099"/>
            <a:ext cx="71729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В случае получения информации о факте обращения обучающегося </a:t>
            </a:r>
            <a:r>
              <a:rPr lang="ru-RU" sz="2000" dirty="0" smtClean="0">
                <a:latin typeface="Times New Roman"/>
                <a:ea typeface="Times New Roman"/>
              </a:rPr>
              <a:t>ОО </a:t>
            </a:r>
            <a:r>
              <a:rPr lang="ru-RU" sz="2000" dirty="0">
                <a:latin typeface="Times New Roman"/>
                <a:ea typeface="Times New Roman"/>
              </a:rPr>
              <a:t>Московской области за </a:t>
            </a:r>
            <a:r>
              <a:rPr lang="ru-RU" sz="2000" dirty="0" smtClean="0">
                <a:latin typeface="Times New Roman"/>
                <a:ea typeface="Times New Roman"/>
              </a:rPr>
              <a:t>лицензией </a:t>
            </a:r>
            <a:r>
              <a:rPr lang="ru-RU" sz="2000" dirty="0">
                <a:latin typeface="Times New Roman"/>
                <a:ea typeface="Times New Roman"/>
              </a:rPr>
              <a:t>на приобретение </a:t>
            </a:r>
            <a:r>
              <a:rPr lang="ru-RU" sz="2000" dirty="0" smtClean="0">
                <a:latin typeface="Times New Roman"/>
                <a:ea typeface="Times New Roman"/>
              </a:rPr>
              <a:t>оружия, ОО привлекается </a:t>
            </a:r>
            <a:r>
              <a:rPr lang="ru-RU" sz="2000" dirty="0">
                <a:latin typeface="Times New Roman"/>
                <a:ea typeface="Times New Roman"/>
              </a:rPr>
              <a:t>для составления индивидуального социально-психологического портрета </a:t>
            </a:r>
            <a:r>
              <a:rPr lang="ru-RU" sz="2000" dirty="0" smtClean="0">
                <a:latin typeface="Times New Roman"/>
                <a:ea typeface="Times New Roman"/>
              </a:rPr>
              <a:t>обучающегося. </a:t>
            </a:r>
            <a:r>
              <a:rPr lang="ru-RU" sz="2000" dirty="0">
                <a:latin typeface="Times New Roman"/>
                <a:ea typeface="Times New Roman"/>
              </a:rPr>
              <a:t>Данная практика </a:t>
            </a:r>
            <a:r>
              <a:rPr lang="ru-RU" sz="2000" dirty="0" smtClean="0">
                <a:latin typeface="Times New Roman"/>
                <a:ea typeface="Times New Roman"/>
              </a:rPr>
              <a:t>позволяет оценить психологическое состояние лица, достигшего возраста 18 лет, при </a:t>
            </a:r>
            <a:r>
              <a:rPr lang="ru-RU" sz="2000" dirty="0">
                <a:latin typeface="Times New Roman"/>
                <a:ea typeface="Times New Roman"/>
              </a:rPr>
              <a:t>принятии решения о выдаче лицензии на приобретение оружия.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00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12" name="Прямоугольник 11"/>
          <p:cNvSpPr/>
          <p:nvPr/>
        </p:nvSpPr>
        <p:spPr>
          <a:xfrm>
            <a:off x="1257301" y="197689"/>
            <a:ext cx="1067276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 февраля Верховный суд по требованию Генпрокуратуры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признал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Колумбайн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» «террористическим движением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7" y="1139485"/>
            <a:ext cx="49006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Генпрокуратура уверена, что это целая организация, участники которой «отрицают общепринятые моральные принципы и нравственные ценности, пропагандируют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суицид и насилие как норму жизни и способ достижения своих целей». «Деятельность широко развитой структуры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Колумбайна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координируется с использованием возможностей сети Интернет»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8587" y="5202713"/>
            <a:ext cx="5254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движения «</a:t>
            </a:r>
            <a:r>
              <a:rPr lang="ru-RU" sz="2000" dirty="0" err="1">
                <a:solidFill>
                  <a:srgbClr val="0070C0"/>
                </a:solidFill>
              </a:rPr>
              <a:t>Колумбайн</a:t>
            </a:r>
            <a:r>
              <a:rPr lang="ru-RU" sz="2000" dirty="0">
                <a:solidFill>
                  <a:srgbClr val="0070C0"/>
                </a:solidFill>
              </a:rPr>
              <a:t>» просто не существует: у него нет ни лидеров, ни представителей, ни каких-либо организационных структур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00185"/>
            <a:ext cx="7190073" cy="471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5" y="1036179"/>
            <a:ext cx="2514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хулиганство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лихачество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уголовную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преступность;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приставание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сексуальные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домогательства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изнасилование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инцест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педофилию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зоофилию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некрофилию;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9472" y="498738"/>
            <a:ext cx="2402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1540" y="21952"/>
            <a:ext cx="5268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5023" y="574723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86575" y="1231046"/>
            <a:ext cx="51054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- самопожертвование</a:t>
            </a: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-  </a:t>
            </a: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героизм;</a:t>
            </a:r>
            <a:endParaRPr lang="ru-RU" sz="2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-  </a:t>
            </a: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аскетизм;</a:t>
            </a:r>
            <a:endParaRPr lang="ru-RU" sz="2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-  </a:t>
            </a: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чрезмерная щедрость;</a:t>
            </a:r>
            <a:endParaRPr lang="ru-RU" sz="2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-  </a:t>
            </a: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чрезмерная добродетельность;</a:t>
            </a:r>
            <a:endParaRPr lang="ru-RU" sz="2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- обострённое </a:t>
            </a: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чувство жалости;</a:t>
            </a:r>
            <a:endParaRPr lang="ru-RU" sz="2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- 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способности, талант</a:t>
            </a:r>
            <a:r>
              <a:rPr lang="ru-RU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- гениальность </a:t>
            </a:r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и др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19400" y="1081021"/>
            <a:ext cx="3048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наркоманию;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токсикоманию;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непристойное поведение;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эксгибиционизм;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проституцию;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игроманию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терроризм;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экстремизм;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вандализм;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нанесение самоповреждений;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самоубийство и др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435" y="6303613"/>
            <a:ext cx="11728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поведение» можно применять к детям не младше 5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676" y="503366"/>
            <a:ext cx="52816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Специалисты правоохранительных органов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выделяют следующие группы молодых людей, наиболее подверженных влиянию идеологии терроризма и экстремизма: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подростки из неблагополучных семей,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употребляющие алкоголь и наркотики,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разделяющие экстремистские настроения,</a:t>
            </a:r>
          </a:p>
          <a:p>
            <a:pPr indent="360000" algn="just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дети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осужденных родителей бандформирований и проповедующих экстремистские взгляды, насильственные способы решения проблем,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подростки семей трудовых эмигрантов.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5980" y="50336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Специалисты в сфере социальной психологии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выделяют следующие группы людей, в отношении которых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индоктринация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(передача фундаментальных положений системы верований)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наиболее вероятна: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истероиды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(стремление выделиться, обратить на себя внимание окружающих, оказаться в центре внимания)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с паранойяльной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(бредовые, сверхценные идеи)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настроенностью,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психастеники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(мнительность, тревожность)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зависимый тип личности, лица из семей с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гиперопекой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из неполных семей,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из асоциальных семей,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с ограниченными физическими возможностями,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лица, пережившие тяжелые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психотравмы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с развитым эйдетическим восприятием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(галлюцинации наяву),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лица, склонные к конфабуляциям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(разновидность «ложных воспоминаний», «галлюцинации воспоминания»),</a:t>
            </a:r>
          </a:p>
          <a:p>
            <a:pPr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дети и родственники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культистов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или террористов.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0512" y="41701"/>
            <a:ext cx="11310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Подверженность к внешнему воздействию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sy-files.ru/wp-content/uploads/7/8/f/78f5304e24c66138048471876e6db8f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0" y="3888205"/>
            <a:ext cx="4452518" cy="296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" y="-1"/>
            <a:ext cx="3060604" cy="67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7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0890" y="189940"/>
            <a:ext cx="873633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феврале </a:t>
            </a:r>
            <a:r>
              <a:rPr lang="ru-RU" dirty="0" smtClean="0"/>
              <a:t>2014-го утром </a:t>
            </a:r>
            <a:r>
              <a:rPr lang="ru-RU" dirty="0"/>
              <a:t>выстрелы грянули в здании 263-й школы в столичном районе Отрадное. На вызов тревожной кнопки приехали двое патрульных - один убит на месте, другой тяжело ранен. </a:t>
            </a:r>
            <a:r>
              <a:rPr lang="ru-RU" dirty="0" smtClean="0"/>
              <a:t>Стрелок </a:t>
            </a:r>
            <a:r>
              <a:rPr lang="ru-RU" dirty="0"/>
              <a:t>Сергей </a:t>
            </a:r>
            <a:r>
              <a:rPr lang="ru-RU" dirty="0" smtClean="0"/>
              <a:t>Гордеев застрелил </a:t>
            </a:r>
            <a:r>
              <a:rPr lang="ru-RU" dirty="0"/>
              <a:t>учителя Андрея Кирилова и взял в заложники десятый «А». Стрелок - ученик этого же </a:t>
            </a:r>
            <a:r>
              <a:rPr lang="ru-RU" dirty="0" smtClean="0"/>
              <a:t>класса, </a:t>
            </a:r>
            <a:r>
              <a:rPr lang="ru-RU" dirty="0"/>
              <a:t>который принес в школу спрятанные под длинным пальто два отцовских карабина. Сдаться его уговорил отец, сотрудник одного из силовых </a:t>
            </a:r>
            <a:r>
              <a:rPr lang="ru-RU" dirty="0" smtClean="0"/>
              <a:t>ведомств. </a:t>
            </a:r>
            <a:r>
              <a:rPr lang="ru-RU" dirty="0" smtClean="0">
                <a:solidFill>
                  <a:srgbClr val="C00000"/>
                </a:solidFill>
              </a:rPr>
              <a:t>Гордеев был </a:t>
            </a:r>
            <a:r>
              <a:rPr lang="ru-RU" dirty="0">
                <a:solidFill>
                  <a:srgbClr val="C00000"/>
                </a:solidFill>
              </a:rPr>
              <a:t>в числе здешних отличников</a:t>
            </a:r>
            <a:r>
              <a:rPr lang="ru-RU" dirty="0"/>
              <a:t>, даже на золотую медаль </a:t>
            </a:r>
            <a:r>
              <a:rPr lang="ru-RU" dirty="0" smtClean="0"/>
              <a:t>претендовал.</a:t>
            </a:r>
          </a:p>
          <a:p>
            <a:r>
              <a:rPr lang="ru-RU" dirty="0"/>
              <a:t>Уже после трагедии некоторые школьники признавались, что </a:t>
            </a:r>
            <a:r>
              <a:rPr lang="ru-RU" b="1" dirty="0"/>
              <a:t>над зубрилой Гордеевым часто издевались и одноклассники, и ребята постарше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8515" y="3028109"/>
            <a:ext cx="86410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 сентября 2017 года. Девятиклассник Михаил </a:t>
            </a:r>
            <a:r>
              <a:rPr lang="ru-RU" dirty="0" err="1"/>
              <a:t>Пивнев</a:t>
            </a:r>
            <a:r>
              <a:rPr lang="ru-RU" dirty="0"/>
              <a:t> зашёл в здание «Образовательного центра № 1», учащимся которого являлся, открыл стрельбу из пневматической винтовки, а затем взорвал самодельные взрывные устройства. В результате атаки пострадали 4 человека — учительница информатики, которой подросток нанёс удар </a:t>
            </a:r>
            <a:r>
              <a:rPr lang="ru-RU" dirty="0" smtClean="0"/>
              <a:t>секачом по </a:t>
            </a:r>
            <a:r>
              <a:rPr lang="ru-RU" dirty="0"/>
              <a:t>голове и выстрелил в лицо, а также трое учеников школы, выпрыгнувших из окна здания учебного заведения. </a:t>
            </a:r>
            <a:r>
              <a:rPr lang="ru-RU" dirty="0">
                <a:solidFill>
                  <a:srgbClr val="FF0000"/>
                </a:solidFill>
              </a:rPr>
              <a:t>Михаил из обеспеченной семьи, родители дарили ему дорогие подарки, в том числе пневматическое оружие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b="1" dirty="0"/>
              <a:t>«Я слышала от тех, кто с ним общался, что он всегда мечтал взорвать школу, он с лета это планировал, рассказывал это своим одноклассникам на уроках. Его друзья воспринимали это как шутку, но через какое-то время оказалось, что это была не шутка, а серьезное намерение»</a:t>
            </a:r>
          </a:p>
        </p:txBody>
      </p:sp>
    </p:spTree>
    <p:extLst>
      <p:ext uri="{BB962C8B-B14F-4D97-AF65-F5344CB8AC3E}">
        <p14:creationId xmlns:p14="http://schemas.microsoft.com/office/powerpoint/2010/main" val="11945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6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9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7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7528</TotalTime>
  <Words>4446</Words>
  <Application>Microsoft Office PowerPoint</Application>
  <PresentationFormat>Произвольный</PresentationFormat>
  <Paragraphs>284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2_Тема Office</vt:lpstr>
      <vt:lpstr>11_Тема Office</vt:lpstr>
      <vt:lpstr>5_Тема Office</vt:lpstr>
      <vt:lpstr>6_Тема Office</vt:lpstr>
      <vt:lpstr>12_Тема Office</vt:lpstr>
      <vt:lpstr>29_Тема Office</vt:lpstr>
      <vt:lpstr>17_Тема Office</vt:lpstr>
      <vt:lpstr>9_Тема Office</vt:lpstr>
      <vt:lpstr>1_Тема Office</vt:lpstr>
      <vt:lpstr>8_Тема Office</vt:lpstr>
      <vt:lpstr>26_Тема Office</vt:lpstr>
      <vt:lpstr>3_Тема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Владимир Павлович Перфилов</cp:lastModifiedBy>
  <cp:revision>451</cp:revision>
  <dcterms:created xsi:type="dcterms:W3CDTF">2017-01-12T11:53:49Z</dcterms:created>
  <dcterms:modified xsi:type="dcterms:W3CDTF">2022-03-28T10:50:43Z</dcterms:modified>
</cp:coreProperties>
</file>