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64" r:id="rId2"/>
    <p:sldId id="262" r:id="rId3"/>
    <p:sldId id="263" r:id="rId4"/>
    <p:sldId id="268" r:id="rId5"/>
    <p:sldId id="267" r:id="rId6"/>
    <p:sldId id="266" r:id="rId7"/>
    <p:sldId id="265" r:id="rId8"/>
    <p:sldId id="272" r:id="rId9"/>
    <p:sldId id="273" r:id="rId10"/>
    <p:sldId id="274" r:id="rId11"/>
    <p:sldId id="275" r:id="rId12"/>
    <p:sldId id="276" r:id="rId13"/>
    <p:sldId id="277" r:id="rId14"/>
    <p:sldId id="269" r:id="rId15"/>
    <p:sldId id="270" r:id="rId16"/>
    <p:sldId id="271" r:id="rId17"/>
    <p:sldId id="279" r:id="rId18"/>
  </p:sldIdLst>
  <p:sldSz cx="12192000" cy="6858000"/>
  <p:notesSz cx="6797675" cy="9926638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07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415C81-2E43-46DA-B437-0C3D39D507BC}" type="doc">
      <dgm:prSet loTypeId="urn:microsoft.com/office/officeart/2005/8/layout/defaul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827973A0-981B-41A5-9F50-BCFB1EB3C644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обязательные занятия педагогических работников</a:t>
          </a:r>
          <a:endParaRPr lang="ru-RU" b="1" dirty="0">
            <a:solidFill>
              <a:srgbClr val="002060"/>
            </a:solidFill>
          </a:endParaRPr>
        </a:p>
      </dgm:t>
    </dgm:pt>
    <dgm:pt modelId="{10E48416-9790-4D64-BBAE-423A8E61D1BE}" type="parTrans" cxnId="{85BAF150-A680-4859-9B10-23A5D0A6E4EB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E4041A5A-6117-4334-905A-3103502AB7E1}" type="sibTrans" cxnId="{85BAF150-A680-4859-9B10-23A5D0A6E4EB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2603C3D2-5B08-40D5-BD9B-22F4742BE985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самоподготовка обучающихся</a:t>
          </a:r>
          <a:endParaRPr lang="ru-RU" b="1" dirty="0">
            <a:solidFill>
              <a:srgbClr val="002060"/>
            </a:solidFill>
          </a:endParaRPr>
        </a:p>
      </dgm:t>
    </dgm:pt>
    <dgm:pt modelId="{8E315E83-0F07-4693-98FD-C0BF2C75AAC9}" type="parTrans" cxnId="{9A13B24D-4E1E-4E28-95FD-E44FB08BACDE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EEE0EC13-B639-4845-8B38-B9D80A8F218D}" type="sibTrans" cxnId="{9A13B24D-4E1E-4E28-95FD-E44FB08BACDE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D9924A10-9C75-4D8C-AFE7-211D68A493AB}">
      <dgm:prSet/>
      <dgm:spPr/>
      <dgm:t>
        <a:bodyPr/>
        <a:lstStyle/>
        <a:p>
          <a:r>
            <a:rPr lang="ru-RU" b="1" smtClean="0">
              <a:solidFill>
                <a:srgbClr val="002060"/>
              </a:solidFill>
            </a:rPr>
            <a:t>обучение с использованием дистанционных и/или электронных образовательных технологий </a:t>
          </a:r>
          <a:endParaRPr lang="ru-RU" b="1" dirty="0">
            <a:solidFill>
              <a:srgbClr val="002060"/>
            </a:solidFill>
          </a:endParaRPr>
        </a:p>
      </dgm:t>
    </dgm:pt>
    <dgm:pt modelId="{A38DD3F4-D870-44E8-BF64-A830D5DA4499}" type="parTrans" cxnId="{141631E8-09A7-4738-9481-89F5543D2814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A8F31438-B6F1-4C2D-B9B8-25E347592D0B}" type="sibTrans" cxnId="{141631E8-09A7-4738-9481-89F5543D2814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E6ED6AB3-BAC0-446A-84AA-EAE0E2A5E9DC}" type="pres">
      <dgm:prSet presAssocID="{F9415C81-2E43-46DA-B437-0C3D39D507B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21F391-30DC-4FD2-B2B4-B4F79217ECF0}" type="pres">
      <dgm:prSet presAssocID="{827973A0-981B-41A5-9F50-BCFB1EB3C64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9D6D4B-AE4C-4921-AC2C-9E2B4036C8D9}" type="pres">
      <dgm:prSet presAssocID="{E4041A5A-6117-4334-905A-3103502AB7E1}" presName="sibTrans" presStyleCnt="0"/>
      <dgm:spPr/>
    </dgm:pt>
    <dgm:pt modelId="{5C21E271-4BA5-4189-9173-034F3E8AAD3D}" type="pres">
      <dgm:prSet presAssocID="{D9924A10-9C75-4D8C-AFE7-211D68A493A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E5CA35-DA32-4912-A901-0F442B261B85}" type="pres">
      <dgm:prSet presAssocID="{A8F31438-B6F1-4C2D-B9B8-25E347592D0B}" presName="sibTrans" presStyleCnt="0"/>
      <dgm:spPr/>
    </dgm:pt>
    <dgm:pt modelId="{B72AC449-0C0F-44AD-AA35-777CF666D900}" type="pres">
      <dgm:prSet presAssocID="{2603C3D2-5B08-40D5-BD9B-22F4742BE98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5CE9F5-9665-4CBE-B91F-DAA22887CE3F}" type="presOf" srcId="{2603C3D2-5B08-40D5-BD9B-22F4742BE985}" destId="{B72AC449-0C0F-44AD-AA35-777CF666D900}" srcOrd="0" destOrd="0" presId="urn:microsoft.com/office/officeart/2005/8/layout/default"/>
    <dgm:cxn modelId="{9A13B24D-4E1E-4E28-95FD-E44FB08BACDE}" srcId="{F9415C81-2E43-46DA-B437-0C3D39D507BC}" destId="{2603C3D2-5B08-40D5-BD9B-22F4742BE985}" srcOrd="2" destOrd="0" parTransId="{8E315E83-0F07-4693-98FD-C0BF2C75AAC9}" sibTransId="{EEE0EC13-B639-4845-8B38-B9D80A8F218D}"/>
    <dgm:cxn modelId="{141631E8-09A7-4738-9481-89F5543D2814}" srcId="{F9415C81-2E43-46DA-B437-0C3D39D507BC}" destId="{D9924A10-9C75-4D8C-AFE7-211D68A493AB}" srcOrd="1" destOrd="0" parTransId="{A38DD3F4-D870-44E8-BF64-A830D5DA4499}" sibTransId="{A8F31438-B6F1-4C2D-B9B8-25E347592D0B}"/>
    <dgm:cxn modelId="{85BAF150-A680-4859-9B10-23A5D0A6E4EB}" srcId="{F9415C81-2E43-46DA-B437-0C3D39D507BC}" destId="{827973A0-981B-41A5-9F50-BCFB1EB3C644}" srcOrd="0" destOrd="0" parTransId="{10E48416-9790-4D64-BBAE-423A8E61D1BE}" sibTransId="{E4041A5A-6117-4334-905A-3103502AB7E1}"/>
    <dgm:cxn modelId="{CA3A5CB2-1930-4E42-8F78-8EA4B7391628}" type="presOf" srcId="{D9924A10-9C75-4D8C-AFE7-211D68A493AB}" destId="{5C21E271-4BA5-4189-9173-034F3E8AAD3D}" srcOrd="0" destOrd="0" presId="urn:microsoft.com/office/officeart/2005/8/layout/default"/>
    <dgm:cxn modelId="{2F75E9D4-6AF7-489C-8FC0-177692C7079D}" type="presOf" srcId="{F9415C81-2E43-46DA-B437-0C3D39D507BC}" destId="{E6ED6AB3-BAC0-446A-84AA-EAE0E2A5E9DC}" srcOrd="0" destOrd="0" presId="urn:microsoft.com/office/officeart/2005/8/layout/default"/>
    <dgm:cxn modelId="{7555CAE1-A40C-472D-9626-BD32041BB771}" type="presOf" srcId="{827973A0-981B-41A5-9F50-BCFB1EB3C644}" destId="{4D21F391-30DC-4FD2-B2B4-B4F79217ECF0}" srcOrd="0" destOrd="0" presId="urn:microsoft.com/office/officeart/2005/8/layout/default"/>
    <dgm:cxn modelId="{412DAF72-01DF-4E5B-8427-9B3FB07837DF}" type="presParOf" srcId="{E6ED6AB3-BAC0-446A-84AA-EAE0E2A5E9DC}" destId="{4D21F391-30DC-4FD2-B2B4-B4F79217ECF0}" srcOrd="0" destOrd="0" presId="urn:microsoft.com/office/officeart/2005/8/layout/default"/>
    <dgm:cxn modelId="{593F45E5-0CA6-45E9-AE19-66EF9DEC4E08}" type="presParOf" srcId="{E6ED6AB3-BAC0-446A-84AA-EAE0E2A5E9DC}" destId="{E09D6D4B-AE4C-4921-AC2C-9E2B4036C8D9}" srcOrd="1" destOrd="0" presId="urn:microsoft.com/office/officeart/2005/8/layout/default"/>
    <dgm:cxn modelId="{A048D9C1-DAF8-4D33-BF6E-4B1428BA608A}" type="presParOf" srcId="{E6ED6AB3-BAC0-446A-84AA-EAE0E2A5E9DC}" destId="{5C21E271-4BA5-4189-9173-034F3E8AAD3D}" srcOrd="2" destOrd="0" presId="urn:microsoft.com/office/officeart/2005/8/layout/default"/>
    <dgm:cxn modelId="{C3579C5A-0266-4107-98B8-8E51B849674E}" type="presParOf" srcId="{E6ED6AB3-BAC0-446A-84AA-EAE0E2A5E9DC}" destId="{77E5CA35-DA32-4912-A901-0F442B261B85}" srcOrd="3" destOrd="0" presId="urn:microsoft.com/office/officeart/2005/8/layout/default"/>
    <dgm:cxn modelId="{8E934C53-C7A2-40A4-9E5A-E6BA77D26347}" type="presParOf" srcId="{E6ED6AB3-BAC0-446A-84AA-EAE0E2A5E9DC}" destId="{B72AC449-0C0F-44AD-AA35-777CF666D90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8C4C5A-C674-4FBF-AC1E-317AB100B85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7A34D07B-612B-4345-A130-80A120490B19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контроль</a:t>
          </a:r>
          <a:endParaRPr lang="ru-RU" b="1" dirty="0">
            <a:solidFill>
              <a:schemeClr val="tx1"/>
            </a:solidFill>
          </a:endParaRPr>
        </a:p>
      </dgm:t>
    </dgm:pt>
    <dgm:pt modelId="{7146DE50-A68D-4B5F-9368-1E594C4780B7}" type="parTrans" cxnId="{BA1AFF70-F5E1-46D2-8E6A-23B027CB3E5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6657A8F4-AB5F-4121-B635-509D99E59A2C}" type="sibTrans" cxnId="{BA1AFF70-F5E1-46D2-8E6A-23B027CB3E5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07FA3CEA-2839-43EC-9A19-E79B851D009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Проведение занятий</a:t>
          </a:r>
          <a:endParaRPr lang="ru-RU" b="1" dirty="0">
            <a:solidFill>
              <a:schemeClr val="tx1"/>
            </a:solidFill>
          </a:endParaRPr>
        </a:p>
      </dgm:t>
    </dgm:pt>
    <dgm:pt modelId="{ACAA12C7-B5B0-441E-85DB-3BFC68278670}" type="parTrans" cxnId="{9DCB69BE-6D37-4296-9C56-07CD33AA0ED1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2F9C5745-C511-4D8E-B9D2-629CAB7E0968}" type="sibTrans" cxnId="{9DCB69BE-6D37-4296-9C56-07CD33AA0ED1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F173E40-0CC4-4674-AE63-5B99E5D668E0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Классный руководитель</a:t>
          </a:r>
          <a:endParaRPr lang="ru-RU" b="1" dirty="0">
            <a:solidFill>
              <a:schemeClr val="tx1"/>
            </a:solidFill>
          </a:endParaRPr>
        </a:p>
      </dgm:t>
    </dgm:pt>
    <dgm:pt modelId="{7193CA0D-FA4B-4E11-AF99-133AF32D92D9}" type="parTrans" cxnId="{C1E5F060-BFB2-41E8-8C8B-4D6D7289340D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38EA26C-E95B-40B5-B97D-52930746A16A}" type="sibTrans" cxnId="{C1E5F060-BFB2-41E8-8C8B-4D6D7289340D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09E4D5AF-336E-4021-B984-6046B2E28F39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Реализация ИУП</a:t>
          </a:r>
          <a:endParaRPr lang="ru-RU" b="1" dirty="0">
            <a:solidFill>
              <a:schemeClr val="tx1"/>
            </a:solidFill>
          </a:endParaRPr>
        </a:p>
      </dgm:t>
    </dgm:pt>
    <dgm:pt modelId="{0251F140-05EE-426D-8296-A1FF7B7CA819}" type="parTrans" cxnId="{34B460FF-9240-4DD0-A637-EFDF421ECA16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1FF568D-0265-44A7-9FB3-890F0550B89B}" type="sibTrans" cxnId="{34B460FF-9240-4DD0-A637-EFDF421ECA16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E136E9D-C6BC-45F5-AB15-C55B30FA3469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Заместитель руководителя</a:t>
          </a:r>
          <a:endParaRPr lang="ru-RU" b="1" dirty="0">
            <a:solidFill>
              <a:schemeClr val="tx1"/>
            </a:solidFill>
          </a:endParaRPr>
        </a:p>
      </dgm:t>
    </dgm:pt>
    <dgm:pt modelId="{B6CAAE78-4DF5-420E-8C1E-8361B13E5A5F}" type="parTrans" cxnId="{274A195F-F063-4265-95BD-29687E290A8B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32828FD-89DE-43A2-9CC2-D4BB2A34983F}" type="sibTrans" cxnId="{274A195F-F063-4265-95BD-29687E290A8B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91D1A48-452C-429A-AF49-198CFD830383}" type="pres">
      <dgm:prSet presAssocID="{B98C4C5A-C674-4FBF-AC1E-317AB100B85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328499-0A2F-46D2-B7F5-F9680C363AB5}" type="pres">
      <dgm:prSet presAssocID="{7A34D07B-612B-4345-A130-80A120490B19}" presName="root1" presStyleCnt="0"/>
      <dgm:spPr/>
    </dgm:pt>
    <dgm:pt modelId="{38811141-80B9-4630-AEB3-6C0F9F6E29E4}" type="pres">
      <dgm:prSet presAssocID="{7A34D07B-612B-4345-A130-80A120490B1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3D35B7-70C5-4ACE-A538-114E34126A4B}" type="pres">
      <dgm:prSet presAssocID="{7A34D07B-612B-4345-A130-80A120490B19}" presName="level2hierChild" presStyleCnt="0"/>
      <dgm:spPr/>
    </dgm:pt>
    <dgm:pt modelId="{7A68E937-CA1E-47D5-A9F8-34DE31D66A1F}" type="pres">
      <dgm:prSet presAssocID="{ACAA12C7-B5B0-441E-85DB-3BFC68278670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4BF7041F-C1BE-4B84-960F-AE35995D1090}" type="pres">
      <dgm:prSet presAssocID="{ACAA12C7-B5B0-441E-85DB-3BFC68278670}" presName="connTx" presStyleLbl="parChTrans1D2" presStyleIdx="0" presStyleCnt="2"/>
      <dgm:spPr/>
      <dgm:t>
        <a:bodyPr/>
        <a:lstStyle/>
        <a:p>
          <a:endParaRPr lang="ru-RU"/>
        </a:p>
      </dgm:t>
    </dgm:pt>
    <dgm:pt modelId="{99B2D36A-8437-4AD3-8329-A52DA6F0F156}" type="pres">
      <dgm:prSet presAssocID="{07FA3CEA-2839-43EC-9A19-E79B851D0096}" presName="root2" presStyleCnt="0"/>
      <dgm:spPr/>
    </dgm:pt>
    <dgm:pt modelId="{47B6D4A2-B5D7-4A90-A2C0-17746D002EC6}" type="pres">
      <dgm:prSet presAssocID="{07FA3CEA-2839-43EC-9A19-E79B851D0096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19CEB0-71A6-42D1-9F38-054057977D73}" type="pres">
      <dgm:prSet presAssocID="{07FA3CEA-2839-43EC-9A19-E79B851D0096}" presName="level3hierChild" presStyleCnt="0"/>
      <dgm:spPr/>
    </dgm:pt>
    <dgm:pt modelId="{492661B0-FF6E-4DBC-84C4-34A9B2C5E4B1}" type="pres">
      <dgm:prSet presAssocID="{7193CA0D-FA4B-4E11-AF99-133AF32D92D9}" presName="conn2-1" presStyleLbl="parChTrans1D3" presStyleIdx="0" presStyleCnt="2"/>
      <dgm:spPr/>
      <dgm:t>
        <a:bodyPr/>
        <a:lstStyle/>
        <a:p>
          <a:endParaRPr lang="ru-RU"/>
        </a:p>
      </dgm:t>
    </dgm:pt>
    <dgm:pt modelId="{5C2460E8-49CD-4B76-BF35-669638E3A01B}" type="pres">
      <dgm:prSet presAssocID="{7193CA0D-FA4B-4E11-AF99-133AF32D92D9}" presName="connTx" presStyleLbl="parChTrans1D3" presStyleIdx="0" presStyleCnt="2"/>
      <dgm:spPr/>
      <dgm:t>
        <a:bodyPr/>
        <a:lstStyle/>
        <a:p>
          <a:endParaRPr lang="ru-RU"/>
        </a:p>
      </dgm:t>
    </dgm:pt>
    <dgm:pt modelId="{6E545D66-DC32-4690-90E9-1C12D9BE909F}" type="pres">
      <dgm:prSet presAssocID="{5F173E40-0CC4-4674-AE63-5B99E5D668E0}" presName="root2" presStyleCnt="0"/>
      <dgm:spPr/>
    </dgm:pt>
    <dgm:pt modelId="{4C751068-6659-4D1B-81A3-B5569099C7C3}" type="pres">
      <dgm:prSet presAssocID="{5F173E40-0CC4-4674-AE63-5B99E5D668E0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33C457-E00E-44E4-BE61-192E719A3AD7}" type="pres">
      <dgm:prSet presAssocID="{5F173E40-0CC4-4674-AE63-5B99E5D668E0}" presName="level3hierChild" presStyleCnt="0"/>
      <dgm:spPr/>
    </dgm:pt>
    <dgm:pt modelId="{7D26A751-270B-4F3E-A0BD-C6BAD52CD37C}" type="pres">
      <dgm:prSet presAssocID="{0251F140-05EE-426D-8296-A1FF7B7CA819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8FB7020A-8049-4992-AD5D-C95B474AB0FE}" type="pres">
      <dgm:prSet presAssocID="{0251F140-05EE-426D-8296-A1FF7B7CA819}" presName="connTx" presStyleLbl="parChTrans1D2" presStyleIdx="1" presStyleCnt="2"/>
      <dgm:spPr/>
      <dgm:t>
        <a:bodyPr/>
        <a:lstStyle/>
        <a:p>
          <a:endParaRPr lang="ru-RU"/>
        </a:p>
      </dgm:t>
    </dgm:pt>
    <dgm:pt modelId="{6912C4AF-F1B3-4506-9D06-823EEC0D1210}" type="pres">
      <dgm:prSet presAssocID="{09E4D5AF-336E-4021-B984-6046B2E28F39}" presName="root2" presStyleCnt="0"/>
      <dgm:spPr/>
    </dgm:pt>
    <dgm:pt modelId="{21FF7D85-FB9C-4062-82E7-73E4FBF469F4}" type="pres">
      <dgm:prSet presAssocID="{09E4D5AF-336E-4021-B984-6046B2E28F39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7DB105-50A3-416B-B8A8-50634C965C07}" type="pres">
      <dgm:prSet presAssocID="{09E4D5AF-336E-4021-B984-6046B2E28F39}" presName="level3hierChild" presStyleCnt="0"/>
      <dgm:spPr/>
    </dgm:pt>
    <dgm:pt modelId="{1648C00C-065F-41E8-9C13-820F99479C21}" type="pres">
      <dgm:prSet presAssocID="{B6CAAE78-4DF5-420E-8C1E-8361B13E5A5F}" presName="conn2-1" presStyleLbl="parChTrans1D3" presStyleIdx="1" presStyleCnt="2"/>
      <dgm:spPr/>
      <dgm:t>
        <a:bodyPr/>
        <a:lstStyle/>
        <a:p>
          <a:endParaRPr lang="ru-RU"/>
        </a:p>
      </dgm:t>
    </dgm:pt>
    <dgm:pt modelId="{C6AD3164-54B7-4A9E-B291-C8B44DC1B30A}" type="pres">
      <dgm:prSet presAssocID="{B6CAAE78-4DF5-420E-8C1E-8361B13E5A5F}" presName="connTx" presStyleLbl="parChTrans1D3" presStyleIdx="1" presStyleCnt="2"/>
      <dgm:spPr/>
      <dgm:t>
        <a:bodyPr/>
        <a:lstStyle/>
        <a:p>
          <a:endParaRPr lang="ru-RU"/>
        </a:p>
      </dgm:t>
    </dgm:pt>
    <dgm:pt modelId="{2972E521-9247-4F4A-85B2-9DAE0DB6FE77}" type="pres">
      <dgm:prSet presAssocID="{3E136E9D-C6BC-45F5-AB15-C55B30FA3469}" presName="root2" presStyleCnt="0"/>
      <dgm:spPr/>
    </dgm:pt>
    <dgm:pt modelId="{4416D427-1687-4DBC-A9FB-07ACE5AAE37D}" type="pres">
      <dgm:prSet presAssocID="{3E136E9D-C6BC-45F5-AB15-C55B30FA3469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26A9CF-90FF-479D-B738-1BEB25A13DD2}" type="pres">
      <dgm:prSet presAssocID="{3E136E9D-C6BC-45F5-AB15-C55B30FA3469}" presName="level3hierChild" presStyleCnt="0"/>
      <dgm:spPr/>
    </dgm:pt>
  </dgm:ptLst>
  <dgm:cxnLst>
    <dgm:cxn modelId="{D2C15F6F-9800-4BAC-92D6-32CEE2AA0257}" type="presOf" srcId="{5F173E40-0CC4-4674-AE63-5B99E5D668E0}" destId="{4C751068-6659-4D1B-81A3-B5569099C7C3}" srcOrd="0" destOrd="0" presId="urn:microsoft.com/office/officeart/2005/8/layout/hierarchy2"/>
    <dgm:cxn modelId="{65815D60-7A30-4077-8B60-9F06E732449C}" type="presOf" srcId="{B98C4C5A-C674-4FBF-AC1E-317AB100B85D}" destId="{F91D1A48-452C-429A-AF49-198CFD830383}" srcOrd="0" destOrd="0" presId="urn:microsoft.com/office/officeart/2005/8/layout/hierarchy2"/>
    <dgm:cxn modelId="{D6DDE328-433B-41AD-A33E-CA8E474E9D9C}" type="presOf" srcId="{3E136E9D-C6BC-45F5-AB15-C55B30FA3469}" destId="{4416D427-1687-4DBC-A9FB-07ACE5AAE37D}" srcOrd="0" destOrd="0" presId="urn:microsoft.com/office/officeart/2005/8/layout/hierarchy2"/>
    <dgm:cxn modelId="{4D40EA95-A432-45BA-81D9-9F0D1D617C8A}" type="presOf" srcId="{0251F140-05EE-426D-8296-A1FF7B7CA819}" destId="{8FB7020A-8049-4992-AD5D-C95B474AB0FE}" srcOrd="1" destOrd="0" presId="urn:microsoft.com/office/officeart/2005/8/layout/hierarchy2"/>
    <dgm:cxn modelId="{9DCB69BE-6D37-4296-9C56-07CD33AA0ED1}" srcId="{7A34D07B-612B-4345-A130-80A120490B19}" destId="{07FA3CEA-2839-43EC-9A19-E79B851D0096}" srcOrd="0" destOrd="0" parTransId="{ACAA12C7-B5B0-441E-85DB-3BFC68278670}" sibTransId="{2F9C5745-C511-4D8E-B9D2-629CAB7E0968}"/>
    <dgm:cxn modelId="{7B093FE1-E63D-4739-8FA0-52AA2D3D0BDE}" type="presOf" srcId="{ACAA12C7-B5B0-441E-85DB-3BFC68278670}" destId="{4BF7041F-C1BE-4B84-960F-AE35995D1090}" srcOrd="1" destOrd="0" presId="urn:microsoft.com/office/officeart/2005/8/layout/hierarchy2"/>
    <dgm:cxn modelId="{4722CDFC-9716-4B23-BCE2-77EA4B7965E0}" type="presOf" srcId="{B6CAAE78-4DF5-420E-8C1E-8361B13E5A5F}" destId="{C6AD3164-54B7-4A9E-B291-C8B44DC1B30A}" srcOrd="1" destOrd="0" presId="urn:microsoft.com/office/officeart/2005/8/layout/hierarchy2"/>
    <dgm:cxn modelId="{B2E68FF3-AD37-4799-8BAA-3350DBF276E1}" type="presOf" srcId="{7193CA0D-FA4B-4E11-AF99-133AF32D92D9}" destId="{5C2460E8-49CD-4B76-BF35-669638E3A01B}" srcOrd="1" destOrd="0" presId="urn:microsoft.com/office/officeart/2005/8/layout/hierarchy2"/>
    <dgm:cxn modelId="{56334D08-A2AC-4338-8EAE-14FD7A7D303C}" type="presOf" srcId="{07FA3CEA-2839-43EC-9A19-E79B851D0096}" destId="{47B6D4A2-B5D7-4A90-A2C0-17746D002EC6}" srcOrd="0" destOrd="0" presId="urn:microsoft.com/office/officeart/2005/8/layout/hierarchy2"/>
    <dgm:cxn modelId="{4C69A1B8-AFF9-41C3-9E42-ADF2FBBDF366}" type="presOf" srcId="{0251F140-05EE-426D-8296-A1FF7B7CA819}" destId="{7D26A751-270B-4F3E-A0BD-C6BAD52CD37C}" srcOrd="0" destOrd="0" presId="urn:microsoft.com/office/officeart/2005/8/layout/hierarchy2"/>
    <dgm:cxn modelId="{C1E5F060-BFB2-41E8-8C8B-4D6D7289340D}" srcId="{07FA3CEA-2839-43EC-9A19-E79B851D0096}" destId="{5F173E40-0CC4-4674-AE63-5B99E5D668E0}" srcOrd="0" destOrd="0" parTransId="{7193CA0D-FA4B-4E11-AF99-133AF32D92D9}" sibTransId="{F38EA26C-E95B-40B5-B97D-52930746A16A}"/>
    <dgm:cxn modelId="{34B460FF-9240-4DD0-A637-EFDF421ECA16}" srcId="{7A34D07B-612B-4345-A130-80A120490B19}" destId="{09E4D5AF-336E-4021-B984-6046B2E28F39}" srcOrd="1" destOrd="0" parTransId="{0251F140-05EE-426D-8296-A1FF7B7CA819}" sibTransId="{51FF568D-0265-44A7-9FB3-890F0550B89B}"/>
    <dgm:cxn modelId="{BA1AFF70-F5E1-46D2-8E6A-23B027CB3E5A}" srcId="{B98C4C5A-C674-4FBF-AC1E-317AB100B85D}" destId="{7A34D07B-612B-4345-A130-80A120490B19}" srcOrd="0" destOrd="0" parTransId="{7146DE50-A68D-4B5F-9368-1E594C4780B7}" sibTransId="{6657A8F4-AB5F-4121-B635-509D99E59A2C}"/>
    <dgm:cxn modelId="{274A195F-F063-4265-95BD-29687E290A8B}" srcId="{09E4D5AF-336E-4021-B984-6046B2E28F39}" destId="{3E136E9D-C6BC-45F5-AB15-C55B30FA3469}" srcOrd="0" destOrd="0" parTransId="{B6CAAE78-4DF5-420E-8C1E-8361B13E5A5F}" sibTransId="{E32828FD-89DE-43A2-9CC2-D4BB2A34983F}"/>
    <dgm:cxn modelId="{2B5F5A2E-31DA-409E-9DD9-765CD2E060F5}" type="presOf" srcId="{7A34D07B-612B-4345-A130-80A120490B19}" destId="{38811141-80B9-4630-AEB3-6C0F9F6E29E4}" srcOrd="0" destOrd="0" presId="urn:microsoft.com/office/officeart/2005/8/layout/hierarchy2"/>
    <dgm:cxn modelId="{B1480561-8FEC-49C6-AD28-30801BDBFF5E}" type="presOf" srcId="{09E4D5AF-336E-4021-B984-6046B2E28F39}" destId="{21FF7D85-FB9C-4062-82E7-73E4FBF469F4}" srcOrd="0" destOrd="0" presId="urn:microsoft.com/office/officeart/2005/8/layout/hierarchy2"/>
    <dgm:cxn modelId="{437D32AC-938C-4392-9DDE-6EC640EE1C67}" type="presOf" srcId="{ACAA12C7-B5B0-441E-85DB-3BFC68278670}" destId="{7A68E937-CA1E-47D5-A9F8-34DE31D66A1F}" srcOrd="0" destOrd="0" presId="urn:microsoft.com/office/officeart/2005/8/layout/hierarchy2"/>
    <dgm:cxn modelId="{93004F7D-A73E-49CC-95F8-85597CBE79A1}" type="presOf" srcId="{B6CAAE78-4DF5-420E-8C1E-8361B13E5A5F}" destId="{1648C00C-065F-41E8-9C13-820F99479C21}" srcOrd="0" destOrd="0" presId="urn:microsoft.com/office/officeart/2005/8/layout/hierarchy2"/>
    <dgm:cxn modelId="{8C132A32-4A6C-4EE2-ABB3-A58F8733134D}" type="presOf" srcId="{7193CA0D-FA4B-4E11-AF99-133AF32D92D9}" destId="{492661B0-FF6E-4DBC-84C4-34A9B2C5E4B1}" srcOrd="0" destOrd="0" presId="urn:microsoft.com/office/officeart/2005/8/layout/hierarchy2"/>
    <dgm:cxn modelId="{6C9D625C-AB37-41D3-BBE3-5CA4F4ED3D50}" type="presParOf" srcId="{F91D1A48-452C-429A-AF49-198CFD830383}" destId="{5B328499-0A2F-46D2-B7F5-F9680C363AB5}" srcOrd="0" destOrd="0" presId="urn:microsoft.com/office/officeart/2005/8/layout/hierarchy2"/>
    <dgm:cxn modelId="{EA0715DB-00A6-4645-9FBB-A8C7208EC5E0}" type="presParOf" srcId="{5B328499-0A2F-46D2-B7F5-F9680C363AB5}" destId="{38811141-80B9-4630-AEB3-6C0F9F6E29E4}" srcOrd="0" destOrd="0" presId="urn:microsoft.com/office/officeart/2005/8/layout/hierarchy2"/>
    <dgm:cxn modelId="{4A2A4EAA-8E78-438D-8637-3ABEB3F58B9B}" type="presParOf" srcId="{5B328499-0A2F-46D2-B7F5-F9680C363AB5}" destId="{A73D35B7-70C5-4ACE-A538-114E34126A4B}" srcOrd="1" destOrd="0" presId="urn:microsoft.com/office/officeart/2005/8/layout/hierarchy2"/>
    <dgm:cxn modelId="{17E27482-0BF7-4060-BD25-4B44B6526643}" type="presParOf" srcId="{A73D35B7-70C5-4ACE-A538-114E34126A4B}" destId="{7A68E937-CA1E-47D5-A9F8-34DE31D66A1F}" srcOrd="0" destOrd="0" presId="urn:microsoft.com/office/officeart/2005/8/layout/hierarchy2"/>
    <dgm:cxn modelId="{B9E0E2DB-5D45-4214-A3C3-E930DB7E8B70}" type="presParOf" srcId="{7A68E937-CA1E-47D5-A9F8-34DE31D66A1F}" destId="{4BF7041F-C1BE-4B84-960F-AE35995D1090}" srcOrd="0" destOrd="0" presId="urn:microsoft.com/office/officeart/2005/8/layout/hierarchy2"/>
    <dgm:cxn modelId="{2E1D28E4-CBF6-4747-A03E-EA24A32A432A}" type="presParOf" srcId="{A73D35B7-70C5-4ACE-A538-114E34126A4B}" destId="{99B2D36A-8437-4AD3-8329-A52DA6F0F156}" srcOrd="1" destOrd="0" presId="urn:microsoft.com/office/officeart/2005/8/layout/hierarchy2"/>
    <dgm:cxn modelId="{CDC53BF2-9A5F-4BE1-A9ED-668456832F9E}" type="presParOf" srcId="{99B2D36A-8437-4AD3-8329-A52DA6F0F156}" destId="{47B6D4A2-B5D7-4A90-A2C0-17746D002EC6}" srcOrd="0" destOrd="0" presId="urn:microsoft.com/office/officeart/2005/8/layout/hierarchy2"/>
    <dgm:cxn modelId="{18C1B1D4-D7EB-414F-8842-DACA0BCD6633}" type="presParOf" srcId="{99B2D36A-8437-4AD3-8329-A52DA6F0F156}" destId="{1D19CEB0-71A6-42D1-9F38-054057977D73}" srcOrd="1" destOrd="0" presId="urn:microsoft.com/office/officeart/2005/8/layout/hierarchy2"/>
    <dgm:cxn modelId="{768D4B46-5D8A-4D1F-8BAD-6D24AEAB0B5F}" type="presParOf" srcId="{1D19CEB0-71A6-42D1-9F38-054057977D73}" destId="{492661B0-FF6E-4DBC-84C4-34A9B2C5E4B1}" srcOrd="0" destOrd="0" presId="urn:microsoft.com/office/officeart/2005/8/layout/hierarchy2"/>
    <dgm:cxn modelId="{6034E047-00EB-4949-9FA7-623E2A957FD8}" type="presParOf" srcId="{492661B0-FF6E-4DBC-84C4-34A9B2C5E4B1}" destId="{5C2460E8-49CD-4B76-BF35-669638E3A01B}" srcOrd="0" destOrd="0" presId="urn:microsoft.com/office/officeart/2005/8/layout/hierarchy2"/>
    <dgm:cxn modelId="{C6D0F1A4-2B63-4474-B882-0DCEDC4022B0}" type="presParOf" srcId="{1D19CEB0-71A6-42D1-9F38-054057977D73}" destId="{6E545D66-DC32-4690-90E9-1C12D9BE909F}" srcOrd="1" destOrd="0" presId="urn:microsoft.com/office/officeart/2005/8/layout/hierarchy2"/>
    <dgm:cxn modelId="{4EED866C-BE7C-4AAD-8D3B-2316C46DB2E9}" type="presParOf" srcId="{6E545D66-DC32-4690-90E9-1C12D9BE909F}" destId="{4C751068-6659-4D1B-81A3-B5569099C7C3}" srcOrd="0" destOrd="0" presId="urn:microsoft.com/office/officeart/2005/8/layout/hierarchy2"/>
    <dgm:cxn modelId="{25D77AE6-510C-433A-8D04-981421FB77B5}" type="presParOf" srcId="{6E545D66-DC32-4690-90E9-1C12D9BE909F}" destId="{6D33C457-E00E-44E4-BE61-192E719A3AD7}" srcOrd="1" destOrd="0" presId="urn:microsoft.com/office/officeart/2005/8/layout/hierarchy2"/>
    <dgm:cxn modelId="{5A6001E1-B77B-450B-95B4-3EA4E007A31C}" type="presParOf" srcId="{A73D35B7-70C5-4ACE-A538-114E34126A4B}" destId="{7D26A751-270B-4F3E-A0BD-C6BAD52CD37C}" srcOrd="2" destOrd="0" presId="urn:microsoft.com/office/officeart/2005/8/layout/hierarchy2"/>
    <dgm:cxn modelId="{BE24FF1B-8AFD-4D35-AE79-9D5121EA1E90}" type="presParOf" srcId="{7D26A751-270B-4F3E-A0BD-C6BAD52CD37C}" destId="{8FB7020A-8049-4992-AD5D-C95B474AB0FE}" srcOrd="0" destOrd="0" presId="urn:microsoft.com/office/officeart/2005/8/layout/hierarchy2"/>
    <dgm:cxn modelId="{0466E5AA-AEC5-49D3-8B39-A722C1098DC4}" type="presParOf" srcId="{A73D35B7-70C5-4ACE-A538-114E34126A4B}" destId="{6912C4AF-F1B3-4506-9D06-823EEC0D1210}" srcOrd="3" destOrd="0" presId="urn:microsoft.com/office/officeart/2005/8/layout/hierarchy2"/>
    <dgm:cxn modelId="{E77B5BC5-C5F3-49DD-A26E-E236542712E1}" type="presParOf" srcId="{6912C4AF-F1B3-4506-9D06-823EEC0D1210}" destId="{21FF7D85-FB9C-4062-82E7-73E4FBF469F4}" srcOrd="0" destOrd="0" presId="urn:microsoft.com/office/officeart/2005/8/layout/hierarchy2"/>
    <dgm:cxn modelId="{6E707AE6-8D48-4808-899C-9FD8EB8C0A69}" type="presParOf" srcId="{6912C4AF-F1B3-4506-9D06-823EEC0D1210}" destId="{9F7DB105-50A3-416B-B8A8-50634C965C07}" srcOrd="1" destOrd="0" presId="urn:microsoft.com/office/officeart/2005/8/layout/hierarchy2"/>
    <dgm:cxn modelId="{F32762E7-23EC-470A-BCA6-9E4459E30801}" type="presParOf" srcId="{9F7DB105-50A3-416B-B8A8-50634C965C07}" destId="{1648C00C-065F-41E8-9C13-820F99479C21}" srcOrd="0" destOrd="0" presId="urn:microsoft.com/office/officeart/2005/8/layout/hierarchy2"/>
    <dgm:cxn modelId="{64982969-E98A-4481-97AF-083F22B97300}" type="presParOf" srcId="{1648C00C-065F-41E8-9C13-820F99479C21}" destId="{C6AD3164-54B7-4A9E-B291-C8B44DC1B30A}" srcOrd="0" destOrd="0" presId="urn:microsoft.com/office/officeart/2005/8/layout/hierarchy2"/>
    <dgm:cxn modelId="{88B48553-1ACE-43B7-A2D4-9F09CC891D79}" type="presParOf" srcId="{9F7DB105-50A3-416B-B8A8-50634C965C07}" destId="{2972E521-9247-4F4A-85B2-9DAE0DB6FE77}" srcOrd="1" destOrd="0" presId="urn:microsoft.com/office/officeart/2005/8/layout/hierarchy2"/>
    <dgm:cxn modelId="{48663481-8E49-46D2-BE26-D397D2CA2D23}" type="presParOf" srcId="{2972E521-9247-4F4A-85B2-9DAE0DB6FE77}" destId="{4416D427-1687-4DBC-A9FB-07ACE5AAE37D}" srcOrd="0" destOrd="0" presId="urn:microsoft.com/office/officeart/2005/8/layout/hierarchy2"/>
    <dgm:cxn modelId="{D28C69F5-68D7-4D6A-AB41-83CD99692663}" type="presParOf" srcId="{2972E521-9247-4F4A-85B2-9DAE0DB6FE77}" destId="{4B26A9CF-90FF-479D-B738-1BEB25A13DD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1F391-30DC-4FD2-B2B4-B4F79217ECF0}">
      <dsp:nvSpPr>
        <dsp:cNvPr id="0" name=""/>
        <dsp:cNvSpPr/>
      </dsp:nvSpPr>
      <dsp:spPr>
        <a:xfrm>
          <a:off x="632" y="572231"/>
          <a:ext cx="2466826" cy="1480095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обязательные занятия педагогических работников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632" y="572231"/>
        <a:ext cx="2466826" cy="1480095"/>
      </dsp:txXfrm>
    </dsp:sp>
    <dsp:sp modelId="{5C21E271-4BA5-4189-9173-034F3E8AAD3D}">
      <dsp:nvSpPr>
        <dsp:cNvPr id="0" name=""/>
        <dsp:cNvSpPr/>
      </dsp:nvSpPr>
      <dsp:spPr>
        <a:xfrm>
          <a:off x="2714141" y="572231"/>
          <a:ext cx="2466826" cy="1480095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002060"/>
              </a:solidFill>
            </a:rPr>
            <a:t>обучение с использованием дистанционных и/или электронных образовательных технологий 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2714141" y="572231"/>
        <a:ext cx="2466826" cy="1480095"/>
      </dsp:txXfrm>
    </dsp:sp>
    <dsp:sp modelId="{B72AC449-0C0F-44AD-AA35-777CF666D900}">
      <dsp:nvSpPr>
        <dsp:cNvPr id="0" name=""/>
        <dsp:cNvSpPr/>
      </dsp:nvSpPr>
      <dsp:spPr>
        <a:xfrm>
          <a:off x="1357386" y="2299010"/>
          <a:ext cx="2466826" cy="1480095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самоподготовка обучающихся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1357386" y="2299010"/>
        <a:ext cx="2466826" cy="14800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811141-80B9-4630-AEB3-6C0F9F6E29E4}">
      <dsp:nvSpPr>
        <dsp:cNvPr id="0" name=""/>
        <dsp:cNvSpPr/>
      </dsp:nvSpPr>
      <dsp:spPr>
        <a:xfrm>
          <a:off x="1268" y="1241568"/>
          <a:ext cx="1325670" cy="662835"/>
        </a:xfrm>
        <a:prstGeom prst="roundRect">
          <a:avLst>
            <a:gd name="adj" fmla="val 10000"/>
          </a:avLst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контроль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20682" y="1260982"/>
        <a:ext cx="1286842" cy="624007"/>
      </dsp:txXfrm>
    </dsp:sp>
    <dsp:sp modelId="{7A68E937-CA1E-47D5-A9F8-34DE31D66A1F}">
      <dsp:nvSpPr>
        <dsp:cNvPr id="0" name=""/>
        <dsp:cNvSpPr/>
      </dsp:nvSpPr>
      <dsp:spPr>
        <a:xfrm rot="19457599">
          <a:off x="1265559" y="1363458"/>
          <a:ext cx="653027" cy="37924"/>
        </a:xfrm>
        <a:custGeom>
          <a:avLst/>
          <a:gdLst/>
          <a:ahLst/>
          <a:cxnLst/>
          <a:rect l="0" t="0" r="0" b="0"/>
          <a:pathLst>
            <a:path>
              <a:moveTo>
                <a:pt x="0" y="18962"/>
              </a:moveTo>
              <a:lnTo>
                <a:pt x="653027" y="18962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solidFill>
              <a:schemeClr val="tx1"/>
            </a:solidFill>
          </a:endParaRPr>
        </a:p>
      </dsp:txBody>
      <dsp:txXfrm>
        <a:off x="1575747" y="1366095"/>
        <a:ext cx="32651" cy="32651"/>
      </dsp:txXfrm>
    </dsp:sp>
    <dsp:sp modelId="{47B6D4A2-B5D7-4A90-A2C0-17746D002EC6}">
      <dsp:nvSpPr>
        <dsp:cNvPr id="0" name=""/>
        <dsp:cNvSpPr/>
      </dsp:nvSpPr>
      <dsp:spPr>
        <a:xfrm>
          <a:off x="1857207" y="860437"/>
          <a:ext cx="1325670" cy="662835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Проведение занятий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876621" y="879851"/>
        <a:ext cx="1286842" cy="624007"/>
      </dsp:txXfrm>
    </dsp:sp>
    <dsp:sp modelId="{492661B0-FF6E-4DBC-84C4-34A9B2C5E4B1}">
      <dsp:nvSpPr>
        <dsp:cNvPr id="0" name=""/>
        <dsp:cNvSpPr/>
      </dsp:nvSpPr>
      <dsp:spPr>
        <a:xfrm>
          <a:off x="3182878" y="1172893"/>
          <a:ext cx="530268" cy="37924"/>
        </a:xfrm>
        <a:custGeom>
          <a:avLst/>
          <a:gdLst/>
          <a:ahLst/>
          <a:cxnLst/>
          <a:rect l="0" t="0" r="0" b="0"/>
          <a:pathLst>
            <a:path>
              <a:moveTo>
                <a:pt x="0" y="18962"/>
              </a:moveTo>
              <a:lnTo>
                <a:pt x="530268" y="18962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solidFill>
              <a:schemeClr val="tx1"/>
            </a:solidFill>
          </a:endParaRPr>
        </a:p>
      </dsp:txBody>
      <dsp:txXfrm>
        <a:off x="3434755" y="1178598"/>
        <a:ext cx="26513" cy="26513"/>
      </dsp:txXfrm>
    </dsp:sp>
    <dsp:sp modelId="{4C751068-6659-4D1B-81A3-B5569099C7C3}">
      <dsp:nvSpPr>
        <dsp:cNvPr id="0" name=""/>
        <dsp:cNvSpPr/>
      </dsp:nvSpPr>
      <dsp:spPr>
        <a:xfrm>
          <a:off x="3713146" y="860437"/>
          <a:ext cx="1325670" cy="662835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Классный руководитель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732560" y="879851"/>
        <a:ext cx="1286842" cy="624007"/>
      </dsp:txXfrm>
    </dsp:sp>
    <dsp:sp modelId="{7D26A751-270B-4F3E-A0BD-C6BAD52CD37C}">
      <dsp:nvSpPr>
        <dsp:cNvPr id="0" name=""/>
        <dsp:cNvSpPr/>
      </dsp:nvSpPr>
      <dsp:spPr>
        <a:xfrm rot="2142401">
          <a:off x="1265559" y="1744588"/>
          <a:ext cx="653027" cy="37924"/>
        </a:xfrm>
        <a:custGeom>
          <a:avLst/>
          <a:gdLst/>
          <a:ahLst/>
          <a:cxnLst/>
          <a:rect l="0" t="0" r="0" b="0"/>
          <a:pathLst>
            <a:path>
              <a:moveTo>
                <a:pt x="0" y="18962"/>
              </a:moveTo>
              <a:lnTo>
                <a:pt x="653027" y="18962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solidFill>
              <a:schemeClr val="tx1"/>
            </a:solidFill>
          </a:endParaRPr>
        </a:p>
      </dsp:txBody>
      <dsp:txXfrm>
        <a:off x="1575747" y="1747225"/>
        <a:ext cx="32651" cy="32651"/>
      </dsp:txXfrm>
    </dsp:sp>
    <dsp:sp modelId="{21FF7D85-FB9C-4062-82E7-73E4FBF469F4}">
      <dsp:nvSpPr>
        <dsp:cNvPr id="0" name=""/>
        <dsp:cNvSpPr/>
      </dsp:nvSpPr>
      <dsp:spPr>
        <a:xfrm>
          <a:off x="1857207" y="1622698"/>
          <a:ext cx="1325670" cy="662835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Реализация ИУП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876621" y="1642112"/>
        <a:ext cx="1286842" cy="624007"/>
      </dsp:txXfrm>
    </dsp:sp>
    <dsp:sp modelId="{1648C00C-065F-41E8-9C13-820F99479C21}">
      <dsp:nvSpPr>
        <dsp:cNvPr id="0" name=""/>
        <dsp:cNvSpPr/>
      </dsp:nvSpPr>
      <dsp:spPr>
        <a:xfrm>
          <a:off x="3182878" y="1935153"/>
          <a:ext cx="530268" cy="37924"/>
        </a:xfrm>
        <a:custGeom>
          <a:avLst/>
          <a:gdLst/>
          <a:ahLst/>
          <a:cxnLst/>
          <a:rect l="0" t="0" r="0" b="0"/>
          <a:pathLst>
            <a:path>
              <a:moveTo>
                <a:pt x="0" y="18962"/>
              </a:moveTo>
              <a:lnTo>
                <a:pt x="530268" y="18962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solidFill>
              <a:schemeClr val="tx1"/>
            </a:solidFill>
          </a:endParaRPr>
        </a:p>
      </dsp:txBody>
      <dsp:txXfrm>
        <a:off x="3434755" y="1940859"/>
        <a:ext cx="26513" cy="26513"/>
      </dsp:txXfrm>
    </dsp:sp>
    <dsp:sp modelId="{4416D427-1687-4DBC-A9FB-07ACE5AAE37D}">
      <dsp:nvSpPr>
        <dsp:cNvPr id="0" name=""/>
        <dsp:cNvSpPr/>
      </dsp:nvSpPr>
      <dsp:spPr>
        <a:xfrm>
          <a:off x="3713146" y="1622698"/>
          <a:ext cx="1325670" cy="662835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Заместитель руководителя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732560" y="1642112"/>
        <a:ext cx="1286842" cy="624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7B44B-0042-4EEF-905D-972D38BF6422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0F5C5-514D-487B-A519-57FE09A4D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166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0F5C5-514D-487B-A519-57FE09A4DC3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488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0F5C5-514D-487B-A519-57FE09A4DC3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49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0F5C5-514D-487B-A519-57FE09A4DC3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181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1045-86BE-4D8A-8386-47BFB5FF7294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219A-14A7-42F9-8DEF-218BB9EC6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395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1045-86BE-4D8A-8386-47BFB5FF7294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219A-14A7-42F9-8DEF-218BB9EC6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735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1045-86BE-4D8A-8386-47BFB5FF7294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219A-14A7-42F9-8DEF-218BB9EC6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761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1045-86BE-4D8A-8386-47BFB5FF7294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219A-14A7-42F9-8DEF-218BB9EC6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053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1045-86BE-4D8A-8386-47BFB5FF7294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219A-14A7-42F9-8DEF-218BB9EC6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505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C6862D2-9335-1D81-2E7E-12A8D8999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1045-86BE-4D8A-8386-47BFB5FF7294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3ABA97E-B3C2-DD32-0E66-00B1FD7DB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DB5E527-A042-E494-D7CC-776C01C4C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219A-14A7-42F9-8DEF-218BB9EC697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Объект 3">
            <a:extLst>
              <a:ext uri="{FF2B5EF4-FFF2-40B4-BE49-F238E27FC236}">
                <a16:creationId xmlns="" xmlns:a16="http://schemas.microsoft.com/office/drawing/2014/main" id="{36ADE442-B5F5-D95A-70E1-02821BC71FB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188331" y="2533728"/>
            <a:ext cx="3672000" cy="3684588"/>
          </a:xfrm>
          <a:ln>
            <a:solidFill>
              <a:srgbClr val="750719"/>
            </a:solidFill>
          </a:ln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="" xmlns:a16="http://schemas.microsoft.com/office/drawing/2014/main" id="{9000806A-3879-3AE1-6E32-E348345FFAF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260000" y="2533728"/>
            <a:ext cx="3672000" cy="3684588"/>
          </a:xfrm>
          <a:ln>
            <a:solidFill>
              <a:srgbClr val="750719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ru-RU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Объект1">
            <a:extLst>
              <a:ext uri="{FF2B5EF4-FFF2-40B4-BE49-F238E27FC236}">
                <a16:creationId xmlns="" xmlns:a16="http://schemas.microsoft.com/office/drawing/2014/main" id="{894BDD5C-BE2E-883F-059C-FA77ECAE8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1669" y="2533728"/>
            <a:ext cx="3672000" cy="3684588"/>
          </a:xfrm>
          <a:ln>
            <a:solidFill>
              <a:srgbClr val="750719"/>
            </a:solidFill>
          </a:ln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F927EBA-3111-1BEB-9251-D07DC2B86F33}"/>
              </a:ext>
            </a:extLst>
          </p:cNvPr>
          <p:cNvSpPr txBox="1"/>
          <p:nvPr userDrawn="1"/>
        </p:nvSpPr>
        <p:spPr>
          <a:xfrm>
            <a:off x="8188331" y="1727393"/>
            <a:ext cx="3672000" cy="646331"/>
          </a:xfrm>
          <a:prstGeom prst="rect">
            <a:avLst/>
          </a:prstGeom>
          <a:solidFill>
            <a:srgbClr val="750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 lvl="0">
              <a:defRPr lang="ru-RU"/>
            </a:defPPr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 Light" panose="020F0302020204030204" pitchFamily="34" charset="0"/>
              </a:defRPr>
            </a:lvl2pPr>
            <a:lvl3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 Light" panose="020F0302020204030204" pitchFamily="34" charset="0"/>
              </a:defRPr>
            </a:lvl3pPr>
            <a:lvl4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 Light" panose="020F0302020204030204" pitchFamily="34" charset="0"/>
              </a:defRPr>
            </a:lvl4pPr>
            <a:lvl5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 Light" panose="020F0302020204030204" pitchFamily="34" charset="0"/>
              </a:defRPr>
            </a:lvl5pPr>
            <a:lvl6pPr>
              <a:defRPr>
                <a:latin typeface="Calibri Light" panose="020F0302020204030204" pitchFamily="34" charset="0"/>
              </a:defRPr>
            </a:lvl6pPr>
            <a:lvl7pPr>
              <a:defRPr>
                <a:latin typeface="Calibri Light" panose="020F0302020204030204" pitchFamily="34" charset="0"/>
              </a:defRPr>
            </a:lvl7pPr>
            <a:lvl8pPr>
              <a:defRPr>
                <a:latin typeface="Calibri Light" panose="020F0302020204030204" pitchFamily="34" charset="0"/>
              </a:defRPr>
            </a:lvl8pPr>
            <a:lvl9pPr>
              <a:defRPr>
                <a:latin typeface="Calibri Light" panose="020F0302020204030204" pitchFamily="34" charset="0"/>
              </a:defRPr>
            </a:lvl9pPr>
          </a:lstStyle>
          <a:p>
            <a:pPr lvl="0" algn="ctr"/>
            <a:r>
              <a:rPr lang="ru-RU" dirty="0"/>
              <a:t>Реализованные мероприятия</a:t>
            </a:r>
          </a:p>
          <a:p>
            <a:pPr lvl="0" algn="ctr"/>
            <a:r>
              <a:rPr lang="ru-RU" dirty="0"/>
              <a:t>События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59D4171-99E9-F741-92D3-393539FA4C2D}"/>
              </a:ext>
            </a:extLst>
          </p:cNvPr>
          <p:cNvSpPr txBox="1"/>
          <p:nvPr userDrawn="1"/>
        </p:nvSpPr>
        <p:spPr>
          <a:xfrm>
            <a:off x="4260000" y="1727393"/>
            <a:ext cx="3672000" cy="648000"/>
          </a:xfrm>
          <a:prstGeom prst="rect">
            <a:avLst/>
          </a:prstGeom>
          <a:solidFill>
            <a:srgbClr val="750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 lvl="0">
              <a:defRPr lang="ru-RU"/>
            </a:defPPr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 Light" panose="020F0302020204030204" pitchFamily="34" charset="0"/>
              </a:defRPr>
            </a:lvl2pPr>
            <a:lvl3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 Light" panose="020F0302020204030204" pitchFamily="34" charset="0"/>
              </a:defRPr>
            </a:lvl3pPr>
            <a:lvl4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 Light" panose="020F0302020204030204" pitchFamily="34" charset="0"/>
              </a:defRPr>
            </a:lvl4pPr>
            <a:lvl5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 Light" panose="020F0302020204030204" pitchFamily="34" charset="0"/>
              </a:defRPr>
            </a:lvl5pPr>
            <a:lvl6pPr>
              <a:defRPr>
                <a:latin typeface="Calibri Light" panose="020F0302020204030204" pitchFamily="34" charset="0"/>
              </a:defRPr>
            </a:lvl6pPr>
            <a:lvl7pPr>
              <a:defRPr>
                <a:latin typeface="Calibri Light" panose="020F0302020204030204" pitchFamily="34" charset="0"/>
              </a:defRPr>
            </a:lvl7pPr>
            <a:lvl8pPr>
              <a:defRPr>
                <a:latin typeface="Calibri Light" panose="020F0302020204030204" pitchFamily="34" charset="0"/>
              </a:defRPr>
            </a:lvl8pPr>
            <a:lvl9pPr>
              <a:defRPr>
                <a:latin typeface="Calibri Light" panose="020F0302020204030204" pitchFamily="34" charset="0"/>
              </a:defRPr>
            </a:lvl9pPr>
          </a:lstStyle>
          <a:p>
            <a:pPr lvl="0" algn="ctr"/>
            <a:r>
              <a:rPr lang="ru-RU" dirty="0"/>
              <a:t>Проблемы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BE7D6B7-806D-B3EB-D72F-A418D4F621B1}"/>
              </a:ext>
            </a:extLst>
          </p:cNvPr>
          <p:cNvSpPr txBox="1"/>
          <p:nvPr userDrawn="1"/>
        </p:nvSpPr>
        <p:spPr>
          <a:xfrm>
            <a:off x="331669" y="1727393"/>
            <a:ext cx="3672000" cy="648000"/>
          </a:xfrm>
          <a:prstGeom prst="rect">
            <a:avLst/>
          </a:prstGeom>
          <a:solidFill>
            <a:srgbClr val="750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 Light" panose="020F0302020204030204" pitchFamily="34" charset="0"/>
              </a:defRPr>
            </a:lvl1pPr>
            <a:lvl2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 Light" panose="020F0302020204030204" pitchFamily="34" charset="0"/>
              </a:defRPr>
            </a:lvl2pPr>
            <a:lvl3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 Light" panose="020F0302020204030204" pitchFamily="34" charset="0"/>
              </a:defRPr>
            </a:lvl3pPr>
            <a:lvl4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 Light" panose="020F0302020204030204" pitchFamily="34" charset="0"/>
              </a:defRPr>
            </a:lvl4pPr>
            <a:lvl5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 Light" panose="020F0302020204030204" pitchFamily="34" charset="0"/>
              </a:defRPr>
            </a:lvl5pPr>
            <a:lvl6pPr>
              <a:defRPr>
                <a:latin typeface="Calibri Light" panose="020F0302020204030204" pitchFamily="34" charset="0"/>
              </a:defRPr>
            </a:lvl6pPr>
            <a:lvl7pPr>
              <a:defRPr>
                <a:latin typeface="Calibri Light" panose="020F0302020204030204" pitchFamily="34" charset="0"/>
              </a:defRPr>
            </a:lvl7pPr>
            <a:lvl8pPr>
              <a:defRPr>
                <a:latin typeface="Calibri Light" panose="020F0302020204030204" pitchFamily="34" charset="0"/>
              </a:defRPr>
            </a:lvl8pPr>
            <a:lvl9pPr>
              <a:defRPr>
                <a:latin typeface="Calibri Light" panose="020F0302020204030204" pitchFamily="34" charset="0"/>
              </a:defRPr>
            </a:lvl9pPr>
          </a:lstStyle>
          <a:p>
            <a:pPr lvl="0" algn="ctr"/>
            <a:r>
              <a:rPr lang="ru-RU" dirty="0">
                <a:solidFill>
                  <a:schemeClr val="bg1"/>
                </a:solidFill>
              </a:rPr>
              <a:t>Реперные точки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0D32177-97CC-73B4-88F6-6F01B59C8B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07" y="260189"/>
            <a:ext cx="1375930" cy="1372594"/>
          </a:xfrm>
          <a:prstGeom prst="rect">
            <a:avLst/>
          </a:prstGeom>
        </p:spPr>
      </p:pic>
      <p:sp>
        <p:nvSpPr>
          <p:cNvPr id="11" name="Объект 4">
            <a:extLst>
              <a:ext uri="{FF2B5EF4-FFF2-40B4-BE49-F238E27FC236}">
                <a16:creationId xmlns="" xmlns:a16="http://schemas.microsoft.com/office/drawing/2014/main" id="{3B2C2D9D-BADF-959F-B3E8-DB698D5AC83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856507" y="1290963"/>
            <a:ext cx="10215519" cy="378061"/>
          </a:xfrm>
        </p:spPr>
        <p:txBody>
          <a:bodyPr>
            <a:normAutofit/>
          </a:bodyPr>
          <a:lstStyle>
            <a:lvl1pPr marL="0" indent="0">
              <a:buNone/>
              <a:defRPr lang="ru-RU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F39F1E-204B-452C-2323-4B09A7F6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507" y="305002"/>
            <a:ext cx="10215519" cy="988777"/>
          </a:xfrm>
        </p:spPr>
        <p:txBody>
          <a:bodyPr>
            <a:normAutofit/>
          </a:bodyPr>
          <a:lstStyle>
            <a:lvl1pPr>
              <a:defRPr kumimoji="0" lang="ru-RU" sz="3200" b="0" i="0" u="none" strike="noStrike" kern="1200" cap="none" spc="-5" normalizeH="0" dirty="0">
                <a:ln>
                  <a:noFill/>
                </a:ln>
                <a:solidFill>
                  <a:srgbClr val="750719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3243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1045-86BE-4D8A-8386-47BFB5FF7294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219A-14A7-42F9-8DEF-218BB9EC6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557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1045-86BE-4D8A-8386-47BFB5FF7294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219A-14A7-42F9-8DEF-218BB9EC6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92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1045-86BE-4D8A-8386-47BFB5FF7294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219A-14A7-42F9-8DEF-218BB9EC6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780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1045-86BE-4D8A-8386-47BFB5FF7294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219A-14A7-42F9-8DEF-218BB9EC6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294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A38A74-8CEA-662C-1815-F464ED8FC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5BD1578-6743-7FF5-7620-F8ACA9CA7E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E55F479-CE6A-8380-0499-3F19FAD60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55809E5-F0A6-1993-495F-C61751182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D428-7D72-42A7-BE87-1CF615521DAB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90F2322-04FD-58C1-D336-361C17F7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7724ABE-7744-F66A-40EE-AEF3DBEA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32D3E-E34B-4357-9FB0-8A4139069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435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1045-86BE-4D8A-8386-47BFB5FF7294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219A-14A7-42F9-8DEF-218BB9EC6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161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B1045-86BE-4D8A-8386-47BFB5FF7294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1219A-14A7-42F9-8DEF-218BB9EC6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34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imcn@iro.yar.ru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483556"/>
            <a:ext cx="9121422" cy="1907822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750719"/>
                </a:solidFill>
              </a:rPr>
              <a:t>Организация образования </a:t>
            </a:r>
            <a:r>
              <a:rPr lang="ru-RU" sz="2800" b="1" i="1" dirty="0">
                <a:solidFill>
                  <a:srgbClr val="750719"/>
                </a:solidFill>
              </a:rPr>
              <a:t>обучающихся с ограниченными возможностями </a:t>
            </a:r>
            <a:r>
              <a:rPr lang="ru-RU" sz="2800" b="1" i="1" dirty="0" smtClean="0">
                <a:solidFill>
                  <a:srgbClr val="750719"/>
                </a:solidFill>
              </a:rPr>
              <a:t>здоровья/инвалидностью </a:t>
            </a:r>
            <a:r>
              <a:rPr lang="ru-RU" sz="2800" b="1" i="1" dirty="0">
                <a:solidFill>
                  <a:srgbClr val="750719"/>
                </a:solidFill>
              </a:rPr>
              <a:t>по индивидуальному учебному плану на дому или в общеобразовательной </a:t>
            </a:r>
            <a:r>
              <a:rPr lang="ru-RU" sz="2800" b="1" i="1" dirty="0" smtClean="0">
                <a:solidFill>
                  <a:srgbClr val="750719"/>
                </a:solidFill>
              </a:rPr>
              <a:t>организации</a:t>
            </a:r>
            <a:endParaRPr lang="ru-RU" sz="2800" b="1" i="1" dirty="0">
              <a:solidFill>
                <a:srgbClr val="75071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39378" y="4572000"/>
            <a:ext cx="3804354" cy="1411111"/>
          </a:xfrm>
        </p:spPr>
        <p:txBody>
          <a:bodyPr>
            <a:normAutofit/>
          </a:bodyPr>
          <a:lstStyle/>
          <a:p>
            <a:r>
              <a:rPr lang="ru-RU" dirty="0" smtClean="0"/>
              <a:t>Отрошко Г.В., </a:t>
            </a:r>
          </a:p>
          <a:p>
            <a:r>
              <a:rPr lang="ru-RU" dirty="0" smtClean="0"/>
              <a:t>старший преподаватель </a:t>
            </a:r>
          </a:p>
          <a:p>
            <a:r>
              <a:rPr lang="ru-RU" dirty="0" smtClean="0"/>
              <a:t>ГАУ ДПО ЯО ИРО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58" y="211138"/>
            <a:ext cx="200977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909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3143" y="420914"/>
            <a:ext cx="8160656" cy="1204686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750719"/>
                </a:solidFill>
              </a:rPr>
              <a:t>Взаимодействие участников образовательных отношений при организации образования обучающихся с ОВЗ/инвалидностью по ИУП на дому или в общеобразовательной организации</a:t>
            </a:r>
            <a:r>
              <a:rPr lang="ru-RU" sz="2400" i="1" dirty="0">
                <a:solidFill>
                  <a:srgbClr val="750719"/>
                </a:solidFill>
              </a:rPr>
              <a:t/>
            </a:r>
            <a:br>
              <a:rPr lang="ru-RU" sz="2400" i="1" dirty="0">
                <a:solidFill>
                  <a:srgbClr val="750719"/>
                </a:solidFill>
              </a:rPr>
            </a:br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0843815"/>
              </p:ext>
            </p:extLst>
          </p:nvPr>
        </p:nvGraphicFramePr>
        <p:xfrm>
          <a:off x="838198" y="2089150"/>
          <a:ext cx="10816772" cy="28346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408386">
                  <a:extLst>
                    <a:ext uri="{9D8B030D-6E8A-4147-A177-3AD203B41FA5}">
                      <a16:colId xmlns="" xmlns:a16="http://schemas.microsoft.com/office/drawing/2014/main" val="2170019696"/>
                    </a:ext>
                  </a:extLst>
                </a:gridCol>
                <a:gridCol w="5408386">
                  <a:extLst>
                    <a:ext uri="{9D8B030D-6E8A-4147-A177-3AD203B41FA5}">
                      <a16:colId xmlns="" xmlns:a16="http://schemas.microsoft.com/office/drawing/2014/main" val="2342556470"/>
                    </a:ext>
                  </a:extLst>
                </a:gridCol>
              </a:tblGrid>
              <a:tr h="2279650">
                <a:tc>
                  <a:txBody>
                    <a:bodyPr/>
                    <a:lstStyle/>
                    <a:p>
                      <a:r>
                        <a:rPr lang="ru-RU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Педагогические работники: </a:t>
                      </a:r>
                    </a:p>
                    <a:p>
                      <a:endParaRPr lang="ru-RU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организовывают учебный процесс в соответствии с ИУП и расписанием занятий;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своевременно заполняют журнал, отражают в нем проведенные учебные занятия, пропуски и успеваемость;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своевременно заполняют табель учета рабочего времени.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Обучающиеся: </a:t>
                      </a:r>
                    </a:p>
                    <a:p>
                      <a:endParaRPr lang="ru-RU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выполняют ИУП;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посещают предусмотренные ИУП учебные занятия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37636166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86" y="179727"/>
            <a:ext cx="200977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27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3143" y="365125"/>
            <a:ext cx="8160656" cy="1260475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750719"/>
                </a:solidFill>
              </a:rPr>
              <a:t>Нормативно-правовые акты и методические письма, регулирующие обучение на дому</a:t>
            </a:r>
            <a:endParaRPr lang="ru-RU" sz="3200" b="1" i="1" dirty="0">
              <a:solidFill>
                <a:srgbClr val="75071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18027"/>
            <a:ext cx="10755086" cy="4528344"/>
          </a:xfrm>
        </p:spPr>
        <p:txBody>
          <a:bodyPr>
            <a:normAutofit fontScale="40000" lnSpcReduction="20000"/>
          </a:bodyPr>
          <a:lstStyle/>
          <a:p>
            <a:r>
              <a:rPr lang="ru-RU" sz="3000" dirty="0"/>
              <a:t>Федеральный закон от 29 декабря 2012 г. № 273-ФЗ «Об образовании в Российской Федерации»; </a:t>
            </a:r>
          </a:p>
          <a:p>
            <a:r>
              <a:rPr lang="ru-RU" sz="3000" dirty="0"/>
              <a:t>Федеральный закон от 24 июня 1998 г. № 124-ФЗ «Об основных гарантиях прав ребенка в Российской Федерации»; </a:t>
            </a:r>
          </a:p>
          <a:p>
            <a:r>
              <a:rPr lang="ru-RU" sz="3000" dirty="0"/>
              <a:t>Федеральный закон от 24 ноября 1995 г. № 181-ФЗ «О социальной защите инвалидов в Российской Федерации»; </a:t>
            </a:r>
          </a:p>
          <a:p>
            <a:r>
              <a:rPr lang="ru-RU" sz="3000" dirty="0"/>
              <a:t>Приказ Министерства здравоохранения Российской Федерации от 30 июня 2016 г. № 436н «Об утверждении перечня заболеваний, наличие которых дает право на обучение по основным общеобразовательным программа на дому»; </a:t>
            </a:r>
          </a:p>
          <a:p>
            <a:r>
              <a:rPr lang="ru-RU" sz="3000" dirty="0"/>
              <a:t>Постановление Главного санитарного врача Российской Федерации от 28 сентября 2020 г. № 28 «Об утверждении санитарных правил СП 2.4.3648-20 «Санитарно-эпидемиологические требования к организации воспитания и обучения, отдыха и оздоровления детей и молодежи»; </a:t>
            </a:r>
          </a:p>
          <a:p>
            <a:r>
              <a:rPr lang="ru-RU" sz="3000" dirty="0"/>
              <a:t>Постановление Главного санитарного врача Российской Федерации от 28 января 2021 г. № 2 «Об утверждении санитарных правил и норм СанПиН 1.2.3685-21 «Гигиенические нормативы и требования к обеспечению безопасности и (или) безвредности для человека факторов среды обитания»; </a:t>
            </a:r>
          </a:p>
          <a:p>
            <a:r>
              <a:rPr lang="ru-RU" sz="3000" dirty="0" smtClean="0"/>
              <a:t>Приказ </a:t>
            </a:r>
            <a:r>
              <a:rPr lang="ru-RU" sz="3000" dirty="0"/>
              <a:t>Министерства просвещения Российской Федерации от 22 марта 2021 г. № 115 «Об утверждении Порядка организации и осуществления образовательной деятельности по основным общеобразовательным программам – образовательным программам начального общего, основного общего и среднего общего образования»; </a:t>
            </a:r>
          </a:p>
          <a:p>
            <a:r>
              <a:rPr lang="ru-RU" sz="3000" dirty="0"/>
              <a:t>Приказ Министерства просвещения Российской Федерации от 23 августа 2017 г. № 816 «Об утверждении Порядка применения 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программ»; </a:t>
            </a:r>
          </a:p>
          <a:p>
            <a:r>
              <a:rPr lang="ru-RU" sz="3000" dirty="0"/>
              <a:t>Распоряжение </a:t>
            </a:r>
            <a:r>
              <a:rPr lang="ru-RU" sz="3000" dirty="0" err="1"/>
              <a:t>Минпросвещения</a:t>
            </a:r>
            <a:r>
              <a:rPr lang="ru-RU" sz="3000" dirty="0"/>
              <a:t> России от 9 сентября 2019 г. № Р-93 «Об утверждении примерного Положения о психолого-педагогическом консилиуме образовательной организации»; </a:t>
            </a:r>
          </a:p>
          <a:p>
            <a:r>
              <a:rPr lang="ru-RU" sz="3000" dirty="0"/>
              <a:t>Методические рекомендации «Об организации обучения детей, которые находятся на длительном лечении не могут по состоянию здоровья посещать образовательные организации», утвержденные заместителем Министра просвещения Российской Федерации Т.Ю. </a:t>
            </a:r>
            <a:r>
              <a:rPr lang="ru-RU" sz="3000" dirty="0" err="1"/>
              <a:t>Синюгиной</a:t>
            </a:r>
            <a:r>
              <a:rPr lang="ru-RU" sz="3000" dirty="0"/>
              <a:t> 14 октября 2019 г. и первым заместителем Министра здравоохранения Российской Федерации Т.В. Яковлевой 17 октября 2019 г.; </a:t>
            </a:r>
          </a:p>
          <a:p>
            <a:r>
              <a:rPr lang="ru-RU" sz="3000" dirty="0"/>
              <a:t>Письмо Федеральной службы по надзору в сфере образования и науки от 7 августа 2018 г. № 05-283 «Об обучении лиц, находящихся на домашнем обучении»; </a:t>
            </a:r>
          </a:p>
          <a:p>
            <a:r>
              <a:rPr lang="ru-RU" sz="3000" dirty="0"/>
              <a:t>Письмо </a:t>
            </a:r>
            <a:r>
              <a:rPr lang="ru-RU" sz="3000" dirty="0" err="1"/>
              <a:t>Минпросвещения</a:t>
            </a:r>
            <a:r>
              <a:rPr lang="ru-RU" sz="3000" dirty="0"/>
              <a:t> России от 13 июня 2019 г. № ТС-1391/07 «Об организации образования на дому».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86" y="179727"/>
            <a:ext cx="200977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340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365125"/>
            <a:ext cx="8915400" cy="1325563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750719"/>
                </a:solidFill>
              </a:rPr>
              <a:t>Особенности организации учебного процесса при обучении детей с ОВЗ по ИУП на дому</a:t>
            </a:r>
            <a:endParaRPr lang="ru-RU" sz="2800" b="1" i="1" dirty="0">
              <a:solidFill>
                <a:srgbClr val="750719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i="1" u="sng" dirty="0" smtClean="0"/>
              <a:t>Обязательные документы:</a:t>
            </a:r>
          </a:p>
          <a:p>
            <a:r>
              <a:rPr lang="ru-RU" sz="1800" dirty="0"/>
              <a:t>п</a:t>
            </a:r>
            <a:r>
              <a:rPr lang="ru-RU" sz="1800" dirty="0" smtClean="0"/>
              <a:t>исьменное согласие родителей</a:t>
            </a:r>
          </a:p>
          <a:p>
            <a:r>
              <a:rPr lang="ru-RU" sz="1800" dirty="0"/>
              <a:t>з</a:t>
            </a:r>
            <a:r>
              <a:rPr lang="ru-RU" sz="1800" dirty="0" smtClean="0"/>
              <a:t>аявление родителей</a:t>
            </a:r>
          </a:p>
          <a:p>
            <a:r>
              <a:rPr lang="ru-RU" sz="1800" dirty="0"/>
              <a:t>м</a:t>
            </a:r>
            <a:r>
              <a:rPr lang="ru-RU" sz="1800" dirty="0" smtClean="0"/>
              <a:t>едицинская справка</a:t>
            </a:r>
          </a:p>
          <a:p>
            <a:r>
              <a:rPr lang="ru-RU" sz="1800" dirty="0"/>
              <a:t>приказ об организации обучения учащегося на дому </a:t>
            </a:r>
            <a:endParaRPr lang="ru-RU" sz="1800" dirty="0" smtClean="0"/>
          </a:p>
          <a:p>
            <a:r>
              <a:rPr lang="ru-RU" sz="1800" dirty="0" smtClean="0"/>
              <a:t>договор об обучении на дому</a:t>
            </a:r>
          </a:p>
          <a:p>
            <a:r>
              <a:rPr lang="ru-RU" sz="1800" dirty="0" smtClean="0"/>
              <a:t>ИУП (на основе АООП  или СИПР) согласовывается с родителями</a:t>
            </a:r>
          </a:p>
          <a:p>
            <a:r>
              <a:rPr lang="ru-RU" sz="1800" dirty="0" smtClean="0"/>
              <a:t>расписание (с учетом мнения родителей)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i="1" u="sng" dirty="0" smtClean="0"/>
              <a:t>Контроль за  индивидуальным обучением на дому:</a:t>
            </a:r>
          </a:p>
          <a:p>
            <a:pPr lvl="0"/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86" y="179727"/>
            <a:ext cx="2009775" cy="1638300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360883596"/>
              </p:ext>
            </p:extLst>
          </p:nvPr>
        </p:nvGraphicFramePr>
        <p:xfrm>
          <a:off x="6019800" y="2612571"/>
          <a:ext cx="5040086" cy="3145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4614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0060" y="365125"/>
            <a:ext cx="9053739" cy="919389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750719"/>
                </a:solidFill>
              </a:rPr>
              <a:t>Итоговая аттестация обучающихся на дому</a:t>
            </a:r>
            <a:endParaRPr lang="ru-RU" sz="2800" b="1" i="1" dirty="0">
              <a:solidFill>
                <a:srgbClr val="750719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38200" y="2416629"/>
            <a:ext cx="5181600" cy="376033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ГИА по АОП ООО </a:t>
            </a:r>
            <a:r>
              <a:rPr lang="ru-RU" dirty="0"/>
              <a:t>проводится в соответствии </a:t>
            </a:r>
            <a:r>
              <a:rPr lang="ru-RU" dirty="0" smtClean="0"/>
              <a:t>с приказом </a:t>
            </a:r>
            <a:r>
              <a:rPr lang="ru-RU" dirty="0"/>
              <a:t>Министерства просвещения Российской Федерации и Федеральной службы по надзору в сфере образования и науки от </a:t>
            </a:r>
            <a:r>
              <a:rPr lang="en-US" dirty="0" smtClean="0"/>
              <a:t>4</a:t>
            </a:r>
            <a:r>
              <a:rPr lang="ru-RU" dirty="0" smtClean="0"/>
              <a:t> апреля 2023 </a:t>
            </a:r>
            <a:r>
              <a:rPr lang="ru-RU" dirty="0"/>
              <a:t>г. № </a:t>
            </a:r>
            <a:r>
              <a:rPr lang="ru-RU" dirty="0" smtClean="0"/>
              <a:t>232/551</a:t>
            </a:r>
            <a:endParaRPr lang="ru-RU" dirty="0"/>
          </a:p>
          <a:p>
            <a:r>
              <a:rPr lang="ru-RU" dirty="0" smtClean="0"/>
              <a:t>ГИА по АОП СОО проводится </a:t>
            </a:r>
            <a:r>
              <a:rPr lang="ru-RU" dirty="0"/>
              <a:t>в соответствии с приказом Министерства просвещения Российской Федерации и Федеральной службы по надзору в сфере образования и науки от </a:t>
            </a:r>
            <a:r>
              <a:rPr lang="ru-RU" dirty="0" smtClean="0"/>
              <a:t>4 апреля 2023 </a:t>
            </a:r>
            <a:r>
              <a:rPr lang="ru-RU" dirty="0"/>
              <a:t>г. № </a:t>
            </a:r>
            <a:r>
              <a:rPr lang="ru-RU" dirty="0" smtClean="0"/>
              <a:t>233/552. 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172199" y="1458686"/>
            <a:ext cx="5388429" cy="498565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ИА обучающихся по АОП О </a:t>
            </a:r>
            <a:r>
              <a:rPr lang="ru-RU" dirty="0" err="1" smtClean="0"/>
              <a:t>О</a:t>
            </a:r>
            <a:r>
              <a:rPr lang="ru-RU" dirty="0" smtClean="0"/>
              <a:t> с УО (ИН)</a:t>
            </a:r>
          </a:p>
          <a:p>
            <a:r>
              <a:rPr lang="ru-RU" dirty="0" smtClean="0"/>
              <a:t>Федеральный </a:t>
            </a:r>
            <a:r>
              <a:rPr lang="ru-RU" dirty="0"/>
              <a:t>государственный образовательный стандарт образования обучающихся с умственной отсталостью (интеллектуальными нарушениями) (утвержден приказом </a:t>
            </a:r>
            <a:r>
              <a:rPr lang="ru-RU" dirty="0" err="1"/>
              <a:t>Минобрнауки</a:t>
            </a:r>
            <a:r>
              <a:rPr lang="ru-RU" dirty="0"/>
              <a:t> России от 19 декабря 2014 г. № 1599) (ФГОС) </a:t>
            </a:r>
          </a:p>
          <a:p>
            <a:r>
              <a:rPr lang="ru-RU" dirty="0"/>
              <a:t>Федеральная  адаптированная основная общеобразовательная программа  для обучающихся с умственной отсталостью (интеллектуальными нарушениями) (утверждена приказом </a:t>
            </a:r>
            <a:r>
              <a:rPr lang="ru-RU" dirty="0" err="1"/>
              <a:t>Минпросвещения</a:t>
            </a:r>
            <a:r>
              <a:rPr lang="ru-RU" dirty="0"/>
              <a:t> России от 24 ноября 2022 г. № 1026) (ФАООП</a:t>
            </a:r>
            <a:r>
              <a:rPr lang="ru-RU" dirty="0" smtClean="0"/>
              <a:t>)</a:t>
            </a:r>
          </a:p>
          <a:p>
            <a:r>
              <a:rPr lang="ru-RU" dirty="0" smtClean="0"/>
              <a:t>Письмо </a:t>
            </a:r>
            <a:r>
              <a:rPr lang="ru-RU" dirty="0"/>
              <a:t>Министерства просвещения Российской Федерации от 19 мая 2020 г. № ДГ-493/07 «О проведении итоговой аттестации лиц с умственной отсталостью (интеллектуальными нарушениями</a:t>
            </a:r>
            <a:r>
              <a:rPr lang="ru-RU" dirty="0" smtClean="0"/>
              <a:t>)»</a:t>
            </a:r>
          </a:p>
          <a:p>
            <a:r>
              <a:rPr lang="ru-RU" dirty="0"/>
              <a:t>Итоговая аттестация обучающихся с нарушением интеллекта: методические рекомендации </a:t>
            </a:r>
            <a:r>
              <a:rPr lang="ru-RU" dirty="0" smtClean="0"/>
              <a:t>/под </a:t>
            </a:r>
            <a:r>
              <a:rPr lang="ru-RU" dirty="0"/>
              <a:t>ред. </a:t>
            </a:r>
            <a:r>
              <a:rPr lang="ru-RU" dirty="0" err="1"/>
              <a:t>Закрепиной</a:t>
            </a:r>
            <a:r>
              <a:rPr lang="ru-RU" dirty="0"/>
              <a:t> А. В., Бутусовой Т. Ю. — Москва: ИКП, 2025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86" y="179727"/>
            <a:ext cx="2009775" cy="16383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7162" t="10516" r="30538" b="33439"/>
          <a:stretch/>
        </p:blipFill>
        <p:spPr>
          <a:xfrm>
            <a:off x="838200" y="4700999"/>
            <a:ext cx="1309783" cy="1850729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43108" t="24940" r="18104" b="39484"/>
          <a:stretch/>
        </p:blipFill>
        <p:spPr>
          <a:xfrm>
            <a:off x="2477173" y="4700999"/>
            <a:ext cx="3517914" cy="181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91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3413" t="11445" r="33650" b="7831"/>
          <a:stretch/>
        </p:blipFill>
        <p:spPr>
          <a:xfrm>
            <a:off x="1279630" y="520098"/>
            <a:ext cx="4252686" cy="5862813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3720" t="12017" r="34108" b="6028"/>
          <a:stretch/>
        </p:blipFill>
        <p:spPr>
          <a:xfrm>
            <a:off x="6889540" y="520098"/>
            <a:ext cx="4199217" cy="5862813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879404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3888" t="13704" r="33651" b="4462"/>
          <a:stretch/>
        </p:blipFill>
        <p:spPr>
          <a:xfrm>
            <a:off x="275771" y="232229"/>
            <a:ext cx="3940503" cy="5588000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34603" t="16243" r="34206" b="6861"/>
          <a:stretch/>
        </p:blipFill>
        <p:spPr>
          <a:xfrm>
            <a:off x="4331969" y="232230"/>
            <a:ext cx="3839991" cy="5588000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34221" t="15713" r="34131" b="5281"/>
          <a:stretch/>
        </p:blipFill>
        <p:spPr>
          <a:xfrm>
            <a:off x="8287655" y="232229"/>
            <a:ext cx="3759049" cy="5587999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193143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4207" t="13704" r="33889" b="9401"/>
          <a:stretch/>
        </p:blipFill>
        <p:spPr>
          <a:xfrm>
            <a:off x="4151087" y="638629"/>
            <a:ext cx="4250262" cy="5762170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280977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DE876D88-0A77-6647-1DD3-9E512A2F1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3686451"/>
            <a:ext cx="10937368" cy="2669900"/>
          </a:xfrm>
        </p:spPr>
        <p:txBody>
          <a:bodyPr>
            <a:normAutofit fontScale="90000"/>
          </a:bodyPr>
          <a:lstStyle/>
          <a:p>
            <a:pPr algn="r"/>
            <a:r>
              <a:rPr lang="ru-RU" sz="2933" dirty="0"/>
              <a:t>ГАУ ДПО ЯО ИРО</a:t>
            </a:r>
            <a:br>
              <a:rPr lang="ru-RU" sz="2933" dirty="0"/>
            </a:br>
            <a:r>
              <a:rPr lang="ru-RU" sz="2933" dirty="0"/>
              <a:t>кафедра педагогики и психологии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2133" dirty="0"/>
              <a:t>150014,  г. Ярославль,</a:t>
            </a:r>
            <a:br>
              <a:rPr lang="ru-RU" sz="2133" dirty="0"/>
            </a:br>
            <a:r>
              <a:rPr lang="ru-RU" sz="2133" dirty="0"/>
              <a:t>ул. Богдановича, 16,</a:t>
            </a:r>
            <a:br>
              <a:rPr lang="ru-RU" sz="2133" dirty="0"/>
            </a:br>
            <a:r>
              <a:rPr lang="ru-RU" sz="2133" dirty="0" err="1"/>
              <a:t>каб</a:t>
            </a:r>
            <a:r>
              <a:rPr lang="ru-RU" sz="2133" dirty="0"/>
              <a:t>. 416, 417, 419, 420</a:t>
            </a:r>
            <a:br>
              <a:rPr lang="ru-RU" sz="2133" dirty="0"/>
            </a:br>
            <a:r>
              <a:rPr lang="ru-RU" sz="2133" dirty="0"/>
              <a:t>Тел. (4852) 23-09-35, (4852)23-07-24</a:t>
            </a:r>
            <a:br>
              <a:rPr lang="ru-RU" sz="2133" dirty="0"/>
            </a:br>
            <a:r>
              <a:rPr lang="ru-RU" sz="2133" dirty="0"/>
              <a:t>E-mail: </a:t>
            </a:r>
            <a:r>
              <a:rPr lang="ru-RU" sz="2133" dirty="0">
                <a:hlinkClick r:id="rId2"/>
              </a:rPr>
              <a:t>imcn@iro.yar.ru</a:t>
            </a:r>
            <a:r>
              <a:rPr lang="ru-RU" sz="2933" dirty="0"/>
              <a:t/>
            </a:r>
            <a:br>
              <a:rPr lang="ru-RU" sz="2933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DCBD7D0-4ABA-0511-11F6-8DFCAC809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084" y="1470992"/>
            <a:ext cx="10363200" cy="1958009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rgbClr val="7030A0"/>
                </a:solidFill>
              </a:rPr>
              <a:t>СПАСИБО ЗА ВНИМАНИЕ !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E9A33525-22C9-DEB6-0D7C-E0073FD0D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460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6">
            <a:extLst>
              <a:ext uri="{FF2B5EF4-FFF2-40B4-BE49-F238E27FC236}">
                <a16:creationId xmlns="" xmlns:a16="http://schemas.microsoft.com/office/drawing/2014/main" id="{34B48EA2-D31C-9041-B48B-C61E2E1491C2}"/>
              </a:ext>
            </a:extLst>
          </p:cNvPr>
          <p:cNvSpPr txBox="1">
            <a:spLocks/>
          </p:cNvSpPr>
          <p:nvPr/>
        </p:nvSpPr>
        <p:spPr>
          <a:xfrm>
            <a:off x="1856507" y="302186"/>
            <a:ext cx="10215519" cy="9887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700" dirty="0"/>
          </a:p>
          <a:p>
            <a:pPr algn="ctr"/>
            <a:endParaRPr lang="ru-RU" sz="27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41358" t="12799" r="26296" b="5006"/>
          <a:stretch/>
        </p:blipFill>
        <p:spPr>
          <a:xfrm>
            <a:off x="4103914" y="2223900"/>
            <a:ext cx="2916019" cy="416812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44444" t="14472" r="33087" b="26793"/>
          <a:stretch/>
        </p:blipFill>
        <p:spPr>
          <a:xfrm>
            <a:off x="6571930" y="365125"/>
            <a:ext cx="3114555" cy="4579692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44787" t="11790" r="32362" b="6684"/>
          <a:stretch/>
        </p:blipFill>
        <p:spPr>
          <a:xfrm>
            <a:off x="9147014" y="2223900"/>
            <a:ext cx="2828363" cy="4237082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4817532" cy="6395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78972" y="1290963"/>
            <a:ext cx="3707418" cy="488600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П. 3 части 1 статьи 34 Федерального закона от 29 декабря 2012 г. № 273-ФЗ «Об образовании в Российской Федерации» </a:t>
            </a:r>
          </a:p>
          <a:p>
            <a:r>
              <a:rPr lang="ru-RU" dirty="0"/>
              <a:t>Ч. 9 статьи </a:t>
            </a:r>
            <a:r>
              <a:rPr lang="ru-RU" dirty="0" smtClean="0"/>
              <a:t>58 Федерального </a:t>
            </a:r>
            <a:r>
              <a:rPr lang="ru-RU" dirty="0"/>
              <a:t>закона от 29 декабря 2012 г. № 273-ФЗ «Об образовании в Российской Федерации»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884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00442" y="365125"/>
            <a:ext cx="9153357" cy="1325563"/>
          </a:xfrm>
        </p:spPr>
        <p:txBody>
          <a:bodyPr/>
          <a:lstStyle/>
          <a:p>
            <a:r>
              <a:rPr lang="ru-RU" i="1" dirty="0">
                <a:solidFill>
                  <a:srgbClr val="750719"/>
                </a:solidFill>
              </a:rPr>
              <a:t>Индивидуальный учебный план</a:t>
            </a:r>
            <a:endParaRPr lang="ru-RU" i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77371" y="1825625"/>
            <a:ext cx="5642429" cy="435133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ИУП – учебный план, обеспечивающий освоение образовательной программы на основе индивидуализации ее содержания с учетом образовательных потребностей конкретного </a:t>
            </a:r>
            <a:r>
              <a:rPr lang="ru-RU" dirty="0" smtClean="0"/>
              <a:t>обучающегося.</a:t>
            </a:r>
          </a:p>
          <a:p>
            <a:r>
              <a:rPr lang="ru-RU" dirty="0" smtClean="0"/>
              <a:t>Применительно </a:t>
            </a:r>
            <a:r>
              <a:rPr lang="ru-RU" dirty="0"/>
              <a:t>к обучающимся, имеющим академическую задолженность, ИУП – это учебный план, который содержит меры компенсирующего воздействия по тем учебным предметам, по которым данная задолженность не была ликвидирована. </a:t>
            </a:r>
            <a:endParaRPr lang="ru-RU" dirty="0" smtClean="0"/>
          </a:p>
          <a:p>
            <a:r>
              <a:rPr lang="ru-RU" dirty="0"/>
              <a:t>Заявления о переводе на обучение по ИУП принимаются в течение учебного года до 15 мая </a:t>
            </a:r>
            <a:r>
              <a:rPr lang="ru-RU" dirty="0" smtClean="0"/>
              <a:t>( школа может </a:t>
            </a:r>
            <a:r>
              <a:rPr lang="ru-RU" dirty="0"/>
              <a:t>установить иную </a:t>
            </a:r>
            <a:r>
              <a:rPr lang="ru-RU" dirty="0" smtClean="0"/>
              <a:t>дату)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00486" cy="435133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Основанием для перевода обучающегося с ОВЗ/инвалидностью на ИУП является заявление родителей (законных представителей) несовершеннолетнего обучающегося</a:t>
            </a:r>
            <a:r>
              <a:rPr lang="ru-RU" dirty="0" smtClean="0"/>
              <a:t>.</a:t>
            </a:r>
          </a:p>
          <a:p>
            <a:r>
              <a:rPr lang="ru-RU" dirty="0"/>
              <a:t>В заявлении указываются срок, на который обучающемуся предоставляется ИУП, </a:t>
            </a:r>
            <a:r>
              <a:rPr lang="ru-RU" dirty="0" smtClean="0"/>
              <a:t>пожелания </a:t>
            </a:r>
            <a:r>
              <a:rPr lang="ru-RU" dirty="0"/>
              <a:t>обучающегося или родителей (законных представителей) </a:t>
            </a:r>
            <a:r>
              <a:rPr lang="ru-RU" dirty="0" smtClean="0"/>
              <a:t>по </a:t>
            </a:r>
            <a:r>
              <a:rPr lang="ru-RU" dirty="0"/>
              <a:t>индивидуализации содержания образовательной программы (включение дополнительных учебных предметов (курсов), углубленное изучение отдельных учебных предметов (курсов), сокращение сроков освоения образовательных программ и др.).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68" y="119857"/>
            <a:ext cx="200977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35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9774" y="365125"/>
            <a:ext cx="9344025" cy="1325563"/>
          </a:xfrm>
        </p:spPr>
        <p:txBody>
          <a:bodyPr/>
          <a:lstStyle/>
          <a:p>
            <a:r>
              <a:rPr lang="ru-RU" i="1" dirty="0" smtClean="0">
                <a:solidFill>
                  <a:srgbClr val="750719"/>
                </a:solidFill>
              </a:rPr>
              <a:t>Индивидуальный учебный план</a:t>
            </a:r>
            <a:endParaRPr lang="ru-RU" i="1" dirty="0">
              <a:solidFill>
                <a:srgbClr val="75071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7713" y="1567544"/>
            <a:ext cx="3730173" cy="515256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обеспечивает </a:t>
            </a:r>
            <a:r>
              <a:rPr lang="ru-RU" dirty="0"/>
              <a:t>освоение образовательной программы на основе индивидуализации ее содержания с учетом образовательных потребностей конкретного </a:t>
            </a:r>
            <a:r>
              <a:rPr lang="ru-RU" dirty="0" smtClean="0"/>
              <a:t>обучающегося;</a:t>
            </a:r>
          </a:p>
          <a:p>
            <a:r>
              <a:rPr lang="ru-RU" dirty="0" smtClean="0"/>
              <a:t>применительно </a:t>
            </a:r>
            <a:r>
              <a:rPr lang="ru-RU" dirty="0"/>
              <a:t>к обучающимся, имеющим академическую </a:t>
            </a:r>
            <a:r>
              <a:rPr lang="ru-RU" dirty="0" smtClean="0"/>
              <a:t>задолженность -  </a:t>
            </a:r>
            <a:r>
              <a:rPr lang="ru-RU" dirty="0"/>
              <a:t>содержит меры компенсирующего воздействия по тем учебным предметам, по которым данная задолженность не была </a:t>
            </a:r>
            <a:r>
              <a:rPr lang="ru-RU" dirty="0" smtClean="0"/>
              <a:t>ликвидирована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165600" y="1567544"/>
            <a:ext cx="7188200" cy="5152570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Разрабатывается </a:t>
            </a:r>
            <a:r>
              <a:rPr lang="ru-RU" sz="2400" dirty="0"/>
              <a:t>общеобразовательной организацией (как инклюзивной, так и отдельной общеобразовательной организацией (коррекционной школой) с учетом требований федеральных государственных образовательных стандартов общего образования и соответствующих федеральных адаптированных основных общеобразовательных программ: </a:t>
            </a:r>
          </a:p>
          <a:p>
            <a:pPr lvl="0"/>
            <a:r>
              <a:rPr lang="ru-RU" sz="2400" dirty="0" smtClean="0"/>
              <a:t>ФГОС НОО ОВЗ – ФОАП НОО ОВЗ</a:t>
            </a:r>
            <a:endParaRPr lang="ru-RU" sz="2400" dirty="0"/>
          </a:p>
          <a:p>
            <a:pPr lvl="0"/>
            <a:r>
              <a:rPr lang="ru-RU" sz="2400" dirty="0" smtClean="0"/>
              <a:t>ФГОС ООО – ФАОП ООО ОВЗ</a:t>
            </a:r>
            <a:endParaRPr lang="ru-RU" sz="2400" dirty="0"/>
          </a:p>
          <a:p>
            <a:pPr lvl="0"/>
            <a:r>
              <a:rPr lang="ru-RU" sz="2400" dirty="0" smtClean="0"/>
              <a:t>ФГОС СОО – ФОП ООО</a:t>
            </a:r>
            <a:endParaRPr lang="ru-RU" sz="2400" dirty="0"/>
          </a:p>
          <a:p>
            <a:pPr lvl="0"/>
            <a:r>
              <a:rPr lang="ru-RU" sz="2400" dirty="0" smtClean="0"/>
              <a:t>ФГОС О </a:t>
            </a:r>
            <a:r>
              <a:rPr lang="ru-RU" sz="2400" dirty="0" err="1" smtClean="0"/>
              <a:t>О</a:t>
            </a:r>
            <a:r>
              <a:rPr lang="ru-RU" sz="2400" dirty="0" smtClean="0"/>
              <a:t> с УО(ИН) ФАООП  О с УО (ИН)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88"/>
            <a:ext cx="200977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54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242" y="365125"/>
            <a:ext cx="8848557" cy="1325563"/>
          </a:xfrm>
        </p:spPr>
        <p:txBody>
          <a:bodyPr/>
          <a:lstStyle/>
          <a:p>
            <a:r>
              <a:rPr lang="ru-RU" dirty="0">
                <a:solidFill>
                  <a:srgbClr val="750719"/>
                </a:solidFill>
              </a:rPr>
              <a:t>Индивидуальный учебный 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43611"/>
            <a:ext cx="10515599" cy="4333351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smtClean="0">
                <a:solidFill>
                  <a:srgbClr val="750719"/>
                </a:solidFill>
              </a:rPr>
              <a:t>ИУП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68" y="365125"/>
            <a:ext cx="2009775" cy="1638300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1846006" y="2343125"/>
            <a:ext cx="765855" cy="316604"/>
          </a:xfrm>
          <a:prstGeom prst="rightArrow">
            <a:avLst/>
          </a:prstGeom>
          <a:solidFill>
            <a:srgbClr val="750719"/>
          </a:solidFill>
          <a:ln>
            <a:solidFill>
              <a:srgbClr val="7507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50719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796309" y="2991623"/>
            <a:ext cx="662479" cy="357473"/>
          </a:xfrm>
          <a:prstGeom prst="rightArrow">
            <a:avLst/>
          </a:prstGeom>
          <a:solidFill>
            <a:srgbClr val="750719"/>
          </a:solidFill>
          <a:ln>
            <a:solidFill>
              <a:srgbClr val="7507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95100" y="2134461"/>
            <a:ext cx="8458699" cy="6388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утверждается решением педагогического совета организации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7713" y="3609052"/>
            <a:ext cx="3628573" cy="29076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/>
              <a:t>Индивидуальное расписание занятий, перечень программ обучения по учебным предметам, количество часов, формы и сроки текущего и итогового контроля, педагоги, ведущие обучение, оформляются приказом руководителя организации.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05132" y="2982675"/>
            <a:ext cx="7669154" cy="34851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реализуется </a:t>
            </a:r>
            <a:r>
              <a:rPr lang="ru-RU" dirty="0"/>
              <a:t>в пределах осваиваемой </a:t>
            </a:r>
            <a:r>
              <a:rPr lang="ru-RU" dirty="0" smtClean="0"/>
              <a:t>АОП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определяет </a:t>
            </a:r>
            <a:r>
              <a:rPr lang="ru-RU" dirty="0"/>
              <a:t>перечень, трудоемкость, последовательность </a:t>
            </a:r>
            <a:r>
              <a:rPr lang="ru-RU" dirty="0" smtClean="0"/>
              <a:t>учебных </a:t>
            </a:r>
            <a:r>
              <a:rPr lang="ru-RU" dirty="0"/>
              <a:t>предметов, курсов, дисциплин (модулей), </a:t>
            </a:r>
            <a:r>
              <a:rPr lang="ru-RU" dirty="0" smtClean="0"/>
              <a:t>формы </a:t>
            </a:r>
            <a:r>
              <a:rPr lang="ru-RU" dirty="0"/>
              <a:t>промежуточной аттестации </a:t>
            </a:r>
            <a:r>
              <a:rPr lang="ru-RU" dirty="0" smtClean="0"/>
              <a:t>обучающихся 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 разработке привлекаются педагоги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составляется на год, либо срок, указанный в заявлении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ИУП должен быть согласован с родителями обучающегося/законными представителями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родители/законные представители могут предложить изменения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допускается изменять перечень и трудоемкость учебных предметов, курсов, дисциплин (модулей), </a:t>
            </a:r>
            <a:r>
              <a:rPr lang="ru-RU" dirty="0" smtClean="0"/>
              <a:t>практики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0040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6056" y="365125"/>
            <a:ext cx="8247743" cy="1325563"/>
          </a:xfrm>
        </p:spPr>
        <p:txBody>
          <a:bodyPr/>
          <a:lstStyle/>
          <a:p>
            <a:r>
              <a:rPr lang="ru-RU" i="1" dirty="0">
                <a:solidFill>
                  <a:srgbClr val="750719"/>
                </a:solidFill>
              </a:rPr>
              <a:t>Индивидуальный учебный план</a:t>
            </a:r>
            <a:endParaRPr lang="ru-RU" i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Расписание занятий по ИУП составляется </a:t>
            </a:r>
            <a:r>
              <a:rPr lang="ru-RU" dirty="0" smtClean="0"/>
              <a:t>ОО с </a:t>
            </a:r>
            <a:r>
              <a:rPr lang="ru-RU" dirty="0"/>
              <a:t>учетом мнения родителей (законных представителей) обучающегося, утверждается руководителем </a:t>
            </a:r>
            <a:r>
              <a:rPr lang="ru-RU" dirty="0" smtClean="0"/>
              <a:t>ОО.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Перевод обучающегося на ИУП не влечет потерю права на предоставление мер социальной поддержки для обучающегося.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68" y="365125"/>
            <a:ext cx="2009775" cy="1638300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17175044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63995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242" y="365126"/>
            <a:ext cx="9294872" cy="1028246"/>
          </a:xfrm>
        </p:spPr>
        <p:txBody>
          <a:bodyPr/>
          <a:lstStyle/>
          <a:p>
            <a:r>
              <a:rPr lang="ru-RU" b="1" i="1" dirty="0">
                <a:solidFill>
                  <a:srgbClr val="750719"/>
                </a:solidFill>
              </a:rPr>
              <a:t>Порядок обучения по ИУП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468" y="1857829"/>
            <a:ext cx="11304646" cy="461554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Порядок устанавливается </a:t>
            </a:r>
            <a:r>
              <a:rPr lang="ru-RU" dirty="0"/>
              <a:t>локальными нормативными актами </a:t>
            </a:r>
            <a:r>
              <a:rPr lang="ru-RU" dirty="0" smtClean="0"/>
              <a:t>ОО.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 </a:t>
            </a:r>
            <a:r>
              <a:rPr lang="ru-RU" dirty="0" smtClean="0"/>
              <a:t>Порядке: </a:t>
            </a:r>
            <a:endParaRPr lang="ru-RU" dirty="0"/>
          </a:p>
          <a:p>
            <a:pPr lvl="0"/>
            <a:r>
              <a:rPr lang="ru-RU" dirty="0"/>
              <a:t>основание перевода на ИУП; </a:t>
            </a:r>
          </a:p>
          <a:p>
            <a:pPr lvl="0"/>
            <a:r>
              <a:rPr lang="ru-RU" dirty="0"/>
              <a:t>сроки разработки, согласования с родителями (законными представителями) несовершеннолетнего обучающегося и утверждения ИУП руководителем общеобразовательной организации; </a:t>
            </a:r>
          </a:p>
          <a:p>
            <a:pPr lvl="0"/>
            <a:r>
              <a:rPr lang="ru-RU" dirty="0"/>
              <a:t>порядок внесения изменений в ИУП; </a:t>
            </a:r>
          </a:p>
          <a:p>
            <a:pPr lvl="0"/>
            <a:r>
              <a:rPr lang="ru-RU" dirty="0"/>
              <a:t>порядок проведения текущего контроля и промежуточной аттестации обучающегося по ИУП.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Обучение по ИУП может осуществляться как непосредственно в общеобразовательной организации, так и на дому при наличии соответствующих оснований.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099"/>
            <a:ext cx="200977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86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1142" y="365126"/>
            <a:ext cx="5461001" cy="984704"/>
          </a:xfrm>
        </p:spPr>
        <p:txBody>
          <a:bodyPr/>
          <a:lstStyle/>
          <a:p>
            <a:r>
              <a:rPr lang="ru-RU" i="1" dirty="0">
                <a:solidFill>
                  <a:srgbClr val="750719"/>
                </a:solidFill>
              </a:rPr>
              <a:t>Содержание ИУП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468" y="2206171"/>
            <a:ext cx="3902361" cy="422365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ИУП должен соответствовать требованиям ФГОС </a:t>
            </a:r>
            <a:r>
              <a:rPr lang="ru-RU" dirty="0" smtClean="0"/>
              <a:t>и ФАОП</a:t>
            </a:r>
          </a:p>
          <a:p>
            <a:pPr marL="0" indent="0">
              <a:buNone/>
            </a:pPr>
            <a:r>
              <a:rPr lang="ru-RU" dirty="0"/>
              <a:t>ИУП может предусматривать уменьшение </a:t>
            </a:r>
            <a:r>
              <a:rPr lang="ru-RU" dirty="0" smtClean="0"/>
              <a:t>срока реализации за </a:t>
            </a:r>
            <a:r>
              <a:rPr lang="ru-RU" dirty="0"/>
              <a:t>счет ускоренного обучения.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Рекомендуемое </a:t>
            </a:r>
            <a:r>
              <a:rPr lang="ru-RU" dirty="0"/>
              <a:t>уменьшение срока освоения образовательной программы основного общего образования составляет не более 1 года.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702629" y="1582057"/>
            <a:ext cx="6651171" cy="459490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ИУП может предусматривать: </a:t>
            </a:r>
          </a:p>
          <a:p>
            <a:pPr lvl="0"/>
            <a:r>
              <a:rPr lang="ru-RU" dirty="0"/>
              <a:t>увеличение учебных часов на изучение отдельных </a:t>
            </a:r>
            <a:r>
              <a:rPr lang="ru-RU" dirty="0" smtClean="0"/>
              <a:t>предметов</a:t>
            </a:r>
          </a:p>
          <a:p>
            <a:pPr lvl="0"/>
            <a:r>
              <a:rPr lang="ru-RU" dirty="0" smtClean="0"/>
              <a:t>введение </a:t>
            </a:r>
            <a:r>
              <a:rPr lang="ru-RU" dirty="0"/>
              <a:t>специально разработанных учебных предметов (курсов</a:t>
            </a:r>
            <a:r>
              <a:rPr lang="ru-RU" dirty="0" smtClean="0"/>
              <a:t>)</a:t>
            </a:r>
            <a:endParaRPr lang="ru-RU" dirty="0"/>
          </a:p>
          <a:p>
            <a:pPr lvl="0"/>
            <a:r>
              <a:rPr lang="ru-RU" dirty="0"/>
              <a:t>организацию внеурочной деятельности, </a:t>
            </a:r>
            <a:r>
              <a:rPr lang="ru-RU" dirty="0" smtClean="0"/>
              <a:t>ориентированной </a:t>
            </a:r>
            <a:r>
              <a:rPr lang="ru-RU" dirty="0"/>
              <a:t>на обеспечение индивидуальных потребностей </a:t>
            </a:r>
            <a:r>
              <a:rPr lang="ru-RU" dirty="0" smtClean="0"/>
              <a:t>обучающихся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Необходимые часы выделяются за счет части учебного плана образовательной программы основного общего образования, формируемой участниками образовательных отношений.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68" y="365125"/>
            <a:ext cx="200977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28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242" y="365125"/>
            <a:ext cx="8848557" cy="1325563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750719"/>
                </a:solidFill>
              </a:rPr>
              <a:t>Взаимодействие участников образовательных отношений при организации </a:t>
            </a:r>
            <a:r>
              <a:rPr lang="ru-RU" sz="2400" b="1" i="1" dirty="0" smtClean="0">
                <a:solidFill>
                  <a:srgbClr val="750719"/>
                </a:solidFill>
              </a:rPr>
              <a:t>образования </a:t>
            </a:r>
            <a:r>
              <a:rPr lang="ru-RU" sz="2400" b="1" i="1" dirty="0">
                <a:solidFill>
                  <a:srgbClr val="750719"/>
                </a:solidFill>
              </a:rPr>
              <a:t>обучающихся с </a:t>
            </a:r>
            <a:r>
              <a:rPr lang="ru-RU" sz="2400" b="1" i="1" dirty="0" smtClean="0">
                <a:solidFill>
                  <a:srgbClr val="750719"/>
                </a:solidFill>
              </a:rPr>
              <a:t>ОВЗ/инвалидностью </a:t>
            </a:r>
            <a:r>
              <a:rPr lang="ru-RU" sz="2400" b="1" i="1" dirty="0">
                <a:solidFill>
                  <a:srgbClr val="750719"/>
                </a:solidFill>
              </a:rPr>
              <a:t>по ИУП на дому или в общеобразовательной организации</a:t>
            </a:r>
            <a:r>
              <a:rPr lang="ru-RU" sz="2400" i="1" dirty="0">
                <a:solidFill>
                  <a:srgbClr val="750719"/>
                </a:solidFill>
              </a:rPr>
              <a:t/>
            </a:r>
            <a:br>
              <a:rPr lang="ru-RU" sz="2400" i="1" dirty="0">
                <a:solidFill>
                  <a:srgbClr val="750719"/>
                </a:solidFill>
              </a:rPr>
            </a:br>
            <a:endParaRPr lang="ru-RU" sz="2400" i="1" dirty="0">
              <a:solidFill>
                <a:srgbClr val="750719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944549"/>
              </p:ext>
            </p:extLst>
          </p:nvPr>
        </p:nvGraphicFramePr>
        <p:xfrm>
          <a:off x="176152" y="1814286"/>
          <a:ext cx="11508826" cy="47548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754413">
                  <a:extLst>
                    <a:ext uri="{9D8B030D-6E8A-4147-A177-3AD203B41FA5}">
                      <a16:colId xmlns="" xmlns:a16="http://schemas.microsoft.com/office/drawing/2014/main" val="1300920278"/>
                    </a:ext>
                  </a:extLst>
                </a:gridCol>
                <a:gridCol w="5754413">
                  <a:extLst>
                    <a:ext uri="{9D8B030D-6E8A-4147-A177-3AD203B41FA5}">
                      <a16:colId xmlns="" xmlns:a16="http://schemas.microsoft.com/office/drawing/2014/main" val="91803082"/>
                    </a:ext>
                  </a:extLst>
                </a:gridCol>
              </a:tblGrid>
              <a:tr h="2933560">
                <a:tc>
                  <a:txBody>
                    <a:bodyPr/>
                    <a:lstStyle/>
                    <a:p>
                      <a:r>
                        <a:rPr lang="ru-RU" sz="1800" u="sng" kern="1200" dirty="0" smtClean="0">
                          <a:effectLst/>
                        </a:rPr>
                        <a:t>ОО: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effectLst/>
                        </a:rPr>
                        <a:t>предоставляет обучающимся на время обучения бесплатно учебники/ учебные пособия</a:t>
                      </a:r>
                      <a:r>
                        <a:rPr lang="ru-RU" sz="1800" kern="1200" baseline="0" dirty="0" smtClean="0">
                          <a:effectLst/>
                        </a:rPr>
                        <a:t> </a:t>
                      </a:r>
                      <a:r>
                        <a:rPr lang="ru-RU" sz="1800" kern="1200" dirty="0" smtClean="0">
                          <a:effectLst/>
                        </a:rPr>
                        <a:t>и другую литературу;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effectLst/>
                        </a:rPr>
                        <a:t>обеспечивает реализацию ИУП, в </a:t>
                      </a:r>
                      <a:r>
                        <a:rPr lang="ru-RU" sz="1800" kern="1200" dirty="0" err="1" smtClean="0">
                          <a:effectLst/>
                        </a:rPr>
                        <a:t>т.ч</a:t>
                      </a:r>
                      <a:r>
                        <a:rPr lang="ru-RU" sz="1800" kern="1200" dirty="0" smtClean="0">
                          <a:effectLst/>
                        </a:rPr>
                        <a:t>. в части оказания психолого-педагогической помощи;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effectLst/>
                        </a:rPr>
                        <a:t>создает условия для участия в предметных олимпиадах, смотрах и фестивалях художественного творчества, спортивных соревнованиях</a:t>
                      </a:r>
                      <a:r>
                        <a:rPr lang="ru-RU" sz="1800" kern="1200" baseline="0" dirty="0" smtClean="0">
                          <a:effectLst/>
                        </a:rPr>
                        <a:t> и др.</a:t>
                      </a:r>
                      <a:r>
                        <a:rPr lang="ru-RU" sz="1800" kern="1200" dirty="0" smtClean="0">
                          <a:effectLst/>
                        </a:rPr>
                        <a:t>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effectLst/>
                        </a:rPr>
                        <a:t>осуществляет промежуточную аттестацию и перевод обучающихся в следующий класс;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effectLst/>
                        </a:rPr>
                        <a:t>оказывает консультационную и методическую помощь родителям (законным представителям) обучающихся.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sng" kern="1200" dirty="0" smtClean="0">
                          <a:effectLst/>
                        </a:rPr>
                        <a:t>Родители (законные представители) обучающихся: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effectLst/>
                        </a:rPr>
                        <a:t>обеспечивают допуск педагогов к обучающимся для проведения учебных занятий,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effectLst/>
                        </a:rPr>
                        <a:t>создают условия для проведения учебных занятий, в </a:t>
                      </a:r>
                      <a:r>
                        <a:rPr lang="ru-RU" sz="1800" kern="1200" dirty="0" err="1" smtClean="0">
                          <a:effectLst/>
                        </a:rPr>
                        <a:t>т.ч</a:t>
                      </a:r>
                      <a:r>
                        <a:rPr lang="ru-RU" sz="1800" kern="1200" dirty="0" smtClean="0">
                          <a:effectLst/>
                        </a:rPr>
                        <a:t>.</a:t>
                      </a:r>
                      <a:r>
                        <a:rPr lang="ru-RU" sz="1800" kern="1200" baseline="0" dirty="0" smtClean="0">
                          <a:effectLst/>
                        </a:rPr>
                        <a:t> </a:t>
                      </a:r>
                      <a:r>
                        <a:rPr lang="ru-RU" sz="1800" kern="1200" dirty="0" smtClean="0">
                          <a:effectLst/>
                        </a:rPr>
                        <a:t>организуют рабочее место;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effectLst/>
                        </a:rPr>
                        <a:t>обеспечивают присутствие взрослого члена семьи (старше 18 лет) в момент проведения учебных занятий на дому (при реализации ИУП на дому);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effectLst/>
                        </a:rPr>
                        <a:t>обеспечивают присутствие обучающихся на учебных занятиях (при реализации ИУП в ОО);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effectLst/>
                        </a:rPr>
                        <a:t>контролируют выполнение обучающимися домашних заданий;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effectLst/>
                        </a:rPr>
                        <a:t>своевременно, в течение дня, информируют педагога/ классного руководителя о необходимости отмены учебных занятий в случае болезни обучающегося и возможности их возобновления.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58929092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53" y="52388"/>
            <a:ext cx="200977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904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1540</Words>
  <Application>Microsoft Office PowerPoint</Application>
  <PresentationFormat>Широкоэкранный</PresentationFormat>
  <Paragraphs>133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Tahoma</vt:lpstr>
      <vt:lpstr>Тема Office</vt:lpstr>
      <vt:lpstr>Организация образования обучающихся с ограниченными возможностями здоровья/инвалидностью по индивидуальному учебному плану на дому или в общеобразовательной организации</vt:lpstr>
      <vt:lpstr>Презентация PowerPoint</vt:lpstr>
      <vt:lpstr>Индивидуальный учебный план</vt:lpstr>
      <vt:lpstr>Индивидуальный учебный план</vt:lpstr>
      <vt:lpstr>Индивидуальный учебный план</vt:lpstr>
      <vt:lpstr>Индивидуальный учебный план</vt:lpstr>
      <vt:lpstr>Порядок обучения по ИУП</vt:lpstr>
      <vt:lpstr>Содержание ИУП </vt:lpstr>
      <vt:lpstr>Взаимодействие участников образовательных отношений при организации образования обучающихся с ОВЗ/инвалидностью по ИУП на дому или в общеобразовательной организации </vt:lpstr>
      <vt:lpstr>Взаимодействие участников образовательных отношений при организации образования обучающихся с ОВЗ/инвалидностью по ИУП на дому или в общеобразовательной организации </vt:lpstr>
      <vt:lpstr>Нормативно-правовые акты и методические письма, регулирующие обучение на дому</vt:lpstr>
      <vt:lpstr>Особенности организации учебного процесса при обучении детей с ОВЗ по ИУП на дому</vt:lpstr>
      <vt:lpstr>Итоговая аттестация обучающихся на дому</vt:lpstr>
      <vt:lpstr>Презентация PowerPoint</vt:lpstr>
      <vt:lpstr>Презентация PowerPoint</vt:lpstr>
      <vt:lpstr>Презентация PowerPoint</vt:lpstr>
      <vt:lpstr>ГАУ ДПО ЯО ИРО кафедра педагогики и психологии 150014,  г. Ярославль, ул. Богдановича, 16, каб. 416, 417, 419, 420 Тел. (4852) 23-09-35, (4852)23-07-24 E-mail: imcn@iro.yar.ru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Сергеевна Виноградова</dc:creator>
  <cp:lastModifiedBy>Галина Валерьевна Отрошко</cp:lastModifiedBy>
  <cp:revision>83</cp:revision>
  <cp:lastPrinted>2025-06-02T06:08:37Z</cp:lastPrinted>
  <dcterms:modified xsi:type="dcterms:W3CDTF">2025-09-22T09:59:48Z</dcterms:modified>
</cp:coreProperties>
</file>