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9" r:id="rId10"/>
    <p:sldId id="264" r:id="rId11"/>
    <p:sldId id="263" r:id="rId12"/>
    <p:sldId id="265" r:id="rId13"/>
  </p:sldIdLst>
  <p:sldSz cx="9144000" cy="6858000" type="screen4x3"/>
  <p:notesSz cx="6648450" cy="9850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848C53-4A3E-48DB-A45B-C45AA244465B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F636D2-C54C-4E03-A897-AACE65C95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6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16401-72AA-45BE-BCCE-4B9F675AC2EC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A650-BCEE-4793-903E-2AB4677BE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7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B246-9CD3-4232-8406-590E10E3FBDA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7AFF-B72D-4E5D-B354-2D5440D78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D34E-28DD-4F9F-A64D-5C3B0F8A86DC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808D-71AB-4E8D-80C7-0CDB3A2C2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0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26F3-B9E5-4667-8F19-0F481B71E684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46D1-94E7-447E-8EBF-E0ECA458B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9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3A67-E485-48C9-A748-738D6B76904A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F783-4BA9-479B-ABEC-D564BD2A0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2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38CE6-A88A-48C5-B04C-61C8145C7E7E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4A0C1-1980-4AB2-8F9C-2A1D0EAEF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EE66-3452-4952-9FF1-955F2E02B1D5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3388-E36F-4618-A85D-BEFE1BCB2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0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2B6D-852D-4ABE-8080-8BE0CF6E05E8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7D26-5BB3-4B84-8D88-F192B5EBA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3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22C0-CB01-4AA0-8A22-AD50C7E3FA4F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36D8-CA73-4A15-A06C-D3769436D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1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3FB8-9E42-4C79-9CE6-9E2748F09D8F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B1B8-680A-4F32-8F11-457ADAEE1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8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132A-12D1-482D-B237-B0E130046D4F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A252-3638-4FDF-A043-84CABB107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2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16B92-CA28-46BF-9538-549F27969B4C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53E66D-19F6-47AB-9D2D-64C666785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Chart9.xls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3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4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5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Chart6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Chart7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Chart8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«Самооценка готовности педагога к реализации ФГОС ДО»</a:t>
            </a:r>
            <a:endParaRPr lang="ru-RU" b="1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Результаты диагностического среза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49312"/>
          </a:xfrm>
        </p:spPr>
        <p:txBody>
          <a:bodyPr/>
          <a:lstStyle/>
          <a:p>
            <a:r>
              <a:rPr lang="ru-RU" altLang="ru-RU" sz="2700" b="1" i="1" smtClean="0"/>
              <a:t>Характер затруднений педагогов, </a:t>
            </a:r>
            <a:br>
              <a:rPr lang="ru-RU" altLang="ru-RU" sz="2700" b="1" i="1" smtClean="0"/>
            </a:br>
            <a:r>
              <a:rPr lang="ru-RU" altLang="ru-RU" sz="2700" b="1" i="1" smtClean="0"/>
              <a:t>связанных с реализацией ФГОС ДО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268413"/>
          <a:ext cx="8353425" cy="533876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067548"/>
                <a:gridCol w="1285877"/>
              </a:tblGrid>
              <a:tr h="914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Недостаточное количество методической</a:t>
                      </a:r>
                      <a:r>
                        <a:rPr lang="ru-RU" sz="1800" b="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литературы и средств обучения (наглядного и дидактического материала),</a:t>
                      </a:r>
                      <a:r>
                        <a:rPr lang="ru-RU" sz="1800" b="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соответствующего требованиям ФГОС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25,0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Большой поток документов (планы, отчетность)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15,0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Большая наполняемость групп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10,0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Необходимость проведения занятий с учетом требований ФГОС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12,5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Необходимость</a:t>
                      </a:r>
                      <a:r>
                        <a:rPr lang="ru-RU" sz="1800" b="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и</a:t>
                      </a: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спользования средств ИКТ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12,5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Необходимость</a:t>
                      </a:r>
                      <a:r>
                        <a:rPr lang="ru-RU" sz="1800" b="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о</a:t>
                      </a: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рганизации РППС  в соответствии с ФГОС ДО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10,0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Большой поток новой информации</a:t>
                      </a:r>
                    </a:p>
                  </a:txBody>
                  <a:tcPr marL="91445" marR="91445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10,0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Переход «от требований к стандарту»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7,5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0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Отсутствие четкой </a:t>
                      </a:r>
                      <a:r>
                        <a:rPr lang="ru-RU" sz="1800" b="0" kern="1200" dirty="0" err="1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критериальной</a:t>
                      </a: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базы оценки результатов качества образования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7,5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Отсутствие в детском саду</a:t>
                      </a:r>
                      <a:r>
                        <a:rPr lang="ru-RU" sz="1800" b="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разработанной </a:t>
                      </a:r>
                      <a:r>
                        <a:rPr lang="ru-RU" sz="1800" b="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ООП ДО с конкретным содержанием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5,0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Отсутствие опыта работы с детьми с ОВЗ </a:t>
                      </a:r>
                    </a:p>
                  </a:txBody>
                  <a:tcPr marL="91445" marR="9144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2,5</a:t>
                      </a:r>
                      <a:endParaRPr lang="ru-RU" sz="1800" dirty="0"/>
                    </a:p>
                  </a:txBody>
                  <a:tcPr marL="91445" marR="91445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441450"/>
          </a:xfrm>
        </p:spPr>
        <p:txBody>
          <a:bodyPr/>
          <a:lstStyle/>
          <a:p>
            <a:r>
              <a:rPr lang="ru-RU" altLang="ru-RU" sz="2700" b="1" i="1" smtClean="0"/>
              <a:t>Организация методической работы в переходный период реализации ФГОС ДО: пожелания педагогов</a:t>
            </a:r>
            <a:endParaRPr lang="ru-RU" altLang="ru-RU" sz="2700" b="1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916113"/>
          <a:ext cx="8218488" cy="414178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769942"/>
                <a:gridCol w="1448546"/>
              </a:tblGrid>
              <a:tr h="798857"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Доступность методической литературы, дидактических материалов, соответствующих ФГОС ДО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26,3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Индивидуальные консультации по вопросам ФГОС ДО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15,8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2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Семинары, практикумы, просмотры открытых образовательных мероприятий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15,8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Методические рекомендации (по проектированию РППС, разработке ОП)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15,8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Обмен опытом  с другими</a:t>
                      </a:r>
                      <a:r>
                        <a:rPr lang="ru-RU" sz="200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учреждениями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10,7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Обеспечение доступа к информационным ресурсам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7,8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Уменьшение потока документов</a:t>
                      </a:r>
                      <a:endParaRPr lang="ru-RU" sz="20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7,8</a:t>
                      </a:r>
                      <a:endParaRPr lang="ru-RU" sz="20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1" marR="9143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altLang="ru-RU" sz="2700" b="1" i="1" smtClean="0"/>
              <a:t>Характер помощи, требующейся педагогам </a:t>
            </a:r>
            <a:br>
              <a:rPr lang="ru-RU" altLang="ru-RU" sz="2700" b="1" i="1" smtClean="0"/>
            </a:br>
            <a:r>
              <a:rPr lang="ru-RU" altLang="ru-RU" sz="2700" b="1" i="1" smtClean="0"/>
              <a:t>в переходный период реализации ФГОС ДО</a:t>
            </a:r>
            <a:endParaRPr lang="ru-RU" altLang="ru-RU" sz="2700" b="1" smtClean="0"/>
          </a:p>
        </p:txBody>
      </p:sp>
      <p:graphicFrame>
        <p:nvGraphicFramePr>
          <p:cNvPr id="1331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4" imgW="8327858" imgH="4883319" progId="Excel.Chart.8">
                  <p:embed/>
                </p:oleObj>
              </mc:Choice>
              <mc:Fallback>
                <p:oleObj r:id="rId4" imgW="8327858" imgH="4883319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88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altLang="ru-RU" sz="2700" b="1" i="1" smtClean="0"/>
              <a:t>Оценка педагогами вероятных эффектов введения ФГОС ДО: влияние на развитие детей, их образовательные результаты</a:t>
            </a:r>
            <a:endParaRPr lang="ru-RU" altLang="ru-RU" b="1" smtClean="0"/>
          </a:p>
        </p:txBody>
      </p:sp>
      <p:graphicFrame>
        <p:nvGraphicFramePr>
          <p:cNvPr id="307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37115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4" imgW="3712786" imgH="4090771" progId="Excel.Chart.8">
                  <p:embed/>
                </p:oleObj>
              </mc:Choice>
              <mc:Fallback>
                <p:oleObj r:id="rId4" imgW="3712786" imgH="4090771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3711575" cy="4090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491880" y="2132856"/>
            <a:ext cx="914400" cy="342900"/>
          </a:xfrm>
          <a:prstGeom prst="notchedRightArrow">
            <a:avLst>
              <a:gd name="adj1" fmla="val 50000"/>
              <a:gd name="adj2" fmla="val 6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3081" name="Object 3"/>
          <p:cNvGraphicFramePr>
            <a:graphicFrameLocks noChangeAspect="1"/>
          </p:cNvGraphicFramePr>
          <p:nvPr/>
        </p:nvGraphicFramePr>
        <p:xfrm>
          <a:off x="4233863" y="1412875"/>
          <a:ext cx="4637087" cy="494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7" imgW="4639458" imgH="4944285" progId="Excel.Chart.8">
                  <p:embed/>
                </p:oleObj>
              </mc:Choice>
              <mc:Fallback>
                <p:oleObj r:id="rId7" imgW="4639458" imgH="494428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1412875"/>
                        <a:ext cx="4637087" cy="494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4463"/>
            <a:ext cx="8229600" cy="1555750"/>
          </a:xfrm>
        </p:spPr>
        <p:txBody>
          <a:bodyPr/>
          <a:lstStyle/>
          <a:p>
            <a:r>
              <a:rPr lang="ru-RU" altLang="ru-RU" sz="2700" b="1" i="1" smtClean="0"/>
              <a:t>Оценка педагогами вероятных эффектов введения ФГОС ДО: изменение материально-технических и иных условий реализации ООП ДО</a:t>
            </a:r>
            <a:endParaRPr lang="ru-RU" altLang="ru-RU" sz="2700" b="1" smtClean="0"/>
          </a:p>
        </p:txBody>
      </p:sp>
      <p:graphicFrame>
        <p:nvGraphicFramePr>
          <p:cNvPr id="4099" name="Содержимое 4"/>
          <p:cNvGraphicFramePr>
            <a:graphicFrameLocks noGrp="1"/>
          </p:cNvGraphicFramePr>
          <p:nvPr>
            <p:ph idx="1"/>
          </p:nvPr>
        </p:nvGraphicFramePr>
        <p:xfrm>
          <a:off x="273050" y="1793875"/>
          <a:ext cx="8670925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4" imgW="8669263" imgH="4627265" progId="Excel.Chart.8">
                  <p:embed/>
                </p:oleObj>
              </mc:Choice>
              <mc:Fallback>
                <p:oleObj r:id="rId4" imgW="8669263" imgH="4627265" progId="Excel.Char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793875"/>
                        <a:ext cx="8670925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485900"/>
          </a:xfrm>
        </p:spPr>
        <p:txBody>
          <a:bodyPr/>
          <a:lstStyle/>
          <a:p>
            <a:r>
              <a:rPr lang="ru-RU" altLang="ru-RU" sz="2700" b="1" i="1" smtClean="0"/>
              <a:t>Оценка педагогами вероятных эффектов введения ФГОС ДО: положительные изменения в деятельности ДОО </a:t>
            </a:r>
          </a:p>
        </p:txBody>
      </p:sp>
      <p:graphicFrame>
        <p:nvGraphicFramePr>
          <p:cNvPr id="5123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1638" y="1506538"/>
          <a:ext cx="83312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4" imgW="8333954" imgH="4627265" progId="Excel.Chart.8">
                  <p:embed/>
                </p:oleObj>
              </mc:Choice>
              <mc:Fallback>
                <p:oleObj r:id="rId4" imgW="8333954" imgH="462726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506538"/>
                        <a:ext cx="8331200" cy="462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19113" y="333375"/>
            <a:ext cx="8229600" cy="1143000"/>
          </a:xfrm>
        </p:spPr>
        <p:txBody>
          <a:bodyPr/>
          <a:lstStyle/>
          <a:p>
            <a:r>
              <a:rPr lang="ru-RU" altLang="ru-RU" sz="2700" b="1" i="1" smtClean="0"/>
              <a:t>Оценка педагогами степени готовности к реализации ФГОС ДО </a:t>
            </a:r>
            <a:br>
              <a:rPr lang="ru-RU" altLang="ru-RU" sz="2700" b="1" i="1" smtClean="0"/>
            </a:br>
            <a:r>
              <a:rPr lang="ru-RU" altLang="ru-RU" sz="2700" i="1" smtClean="0"/>
              <a:t>(баллы, </a:t>
            </a:r>
            <a:r>
              <a:rPr lang="en-US" altLang="ru-RU" sz="2700" i="1" smtClean="0"/>
              <a:t>max - 5</a:t>
            </a:r>
            <a:r>
              <a:rPr lang="ru-RU" altLang="ru-RU" sz="2700" i="1" smtClean="0"/>
              <a:t>)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759075" y="5229225"/>
            <a:ext cx="1668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000" b="1"/>
              <a:t>Готовность педагогов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4643438" y="5229225"/>
            <a:ext cx="187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000" b="1"/>
              <a:t>Готовность ДОО в целом</a:t>
            </a:r>
          </a:p>
        </p:txBody>
      </p:sp>
      <p:graphicFrame>
        <p:nvGraphicFramePr>
          <p:cNvPr id="6149" name="Диаграмма 7"/>
          <p:cNvGraphicFramePr>
            <a:graphicFrameLocks/>
          </p:cNvGraphicFramePr>
          <p:nvPr/>
        </p:nvGraphicFramePr>
        <p:xfrm>
          <a:off x="1100138" y="1525588"/>
          <a:ext cx="69437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4" imgW="6937849" imgH="4078577" progId="Excel.Chart.8">
                  <p:embed/>
                </p:oleObj>
              </mc:Choice>
              <mc:Fallback>
                <p:oleObj r:id="rId4" imgW="6937849" imgH="4078577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525588"/>
                        <a:ext cx="69437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700" b="1" i="1" smtClean="0"/>
              <a:t>Составляющие готовности педагога к реализации ФГОС ДО: взгляд практиков</a:t>
            </a:r>
            <a:endParaRPr lang="ru-RU" altLang="ru-RU" sz="2700" b="1" smtClean="0"/>
          </a:p>
        </p:txBody>
      </p:sp>
      <p:graphicFrame>
        <p:nvGraphicFramePr>
          <p:cNvPr id="7171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4488" y="1506538"/>
          <a:ext cx="8331200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8327858" imgH="5157663" progId="Excel.Chart.8">
                  <p:embed/>
                </p:oleObj>
              </mc:Choice>
              <mc:Fallback>
                <p:oleObj r:id="rId4" imgW="8327858" imgH="5157663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506538"/>
                        <a:ext cx="8331200" cy="515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700" b="1" i="1" smtClean="0"/>
              <a:t>Самооценка готовности к реализации ФГОС ДО: вопросы, на которые у педагогов есть ответы</a:t>
            </a:r>
            <a:endParaRPr lang="ru-RU" altLang="ru-RU" sz="2700" b="1" smtClean="0"/>
          </a:p>
        </p:txBody>
      </p:sp>
      <p:graphicFrame>
        <p:nvGraphicFramePr>
          <p:cNvPr id="819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17513" y="1865313"/>
          <a:ext cx="83312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4" imgW="8333954" imgH="4627265" progId="Excel.Chart.8">
                  <p:embed/>
                </p:oleObj>
              </mc:Choice>
              <mc:Fallback>
                <p:oleObj r:id="rId4" imgW="8333954" imgH="462726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865313"/>
                        <a:ext cx="8331200" cy="462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68313" y="3500438"/>
            <a:ext cx="655161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700" b="1" i="1" smtClean="0"/>
              <a:t>Имеющиеся компетенции педагогов, </a:t>
            </a:r>
            <a:br>
              <a:rPr lang="ru-RU" altLang="ru-RU" sz="2700" b="1" i="1" smtClean="0"/>
            </a:br>
            <a:r>
              <a:rPr lang="ru-RU" altLang="ru-RU" sz="2700" b="1" i="1" smtClean="0"/>
              <a:t>которые будут востребованы </a:t>
            </a:r>
            <a:br>
              <a:rPr lang="ru-RU" altLang="ru-RU" sz="2700" b="1" i="1" smtClean="0"/>
            </a:br>
            <a:r>
              <a:rPr lang="ru-RU" altLang="ru-RU" sz="2700" b="1" i="1" smtClean="0"/>
              <a:t>в условиях реализации  ФГОС ДО</a:t>
            </a:r>
            <a:endParaRPr lang="ru-RU" altLang="ru-RU" sz="2700" b="1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95475"/>
          <a:ext cx="8362950" cy="441388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479597"/>
                <a:gridCol w="883353"/>
              </a:tblGrid>
              <a:tr h="370733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Умение проектировать РППС в соответствии с требованиями ФГОС ДО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12,5</a:t>
                      </a:r>
                      <a:endParaRPr lang="ru-RU" sz="1800" b="1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Умение строить образовательную деятельность на основе индивидуальных особенностей каждого ребенка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12,5</a:t>
                      </a:r>
                      <a:endParaRPr lang="ru-RU" sz="1800" b="1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Опыт использования ИКТ в педагогической</a:t>
                      </a:r>
                      <a:r>
                        <a:rPr lang="ru-RU" sz="180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деятельности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10,0</a:t>
                      </a:r>
                      <a:endParaRPr lang="ru-RU" sz="18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Знание и использование новых методов и приемов  (ТРИЗ,</a:t>
                      </a:r>
                      <a:r>
                        <a:rPr lang="ru-RU" sz="180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игры Воскобовича, проблемный диалог, деятельностный метод и др.)</a:t>
                      </a: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10,0</a:t>
                      </a:r>
                      <a:endParaRPr lang="ru-RU" sz="18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Опыт работы с родителями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10,0</a:t>
                      </a:r>
                      <a:endParaRPr lang="ru-RU" sz="18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Умение проектировать образовательные мероприятия</a:t>
                      </a:r>
                      <a:r>
                        <a:rPr lang="ru-RU" sz="1800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НОД 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5,0</a:t>
                      </a:r>
                      <a:endParaRPr lang="ru-RU" sz="18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Опыт составления индивидуальной развивающей программы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для детей с ОВЗ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5,0</a:t>
                      </a:r>
                      <a:endParaRPr lang="ru-RU" sz="18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Умение выстраивать взаимодействие со всеми участниками образовательного процесса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2,5</a:t>
                      </a:r>
                      <a:endParaRPr lang="ru-RU" sz="1800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Не смогли</a:t>
                      </a:r>
                      <a:r>
                        <a:rPr lang="ru-RU" sz="1800" b="1" kern="1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дать конкретный ответ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32,5</a:t>
                      </a:r>
                      <a:endParaRPr lang="ru-RU" sz="1800" b="1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36" marR="91436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44463"/>
            <a:ext cx="8229600" cy="1555750"/>
          </a:xfrm>
        </p:spPr>
        <p:txBody>
          <a:bodyPr/>
          <a:lstStyle/>
          <a:p>
            <a:r>
              <a:rPr lang="ru-RU" altLang="ru-RU" sz="2700" b="1" i="1" smtClean="0"/>
              <a:t>Оценка педагогами затруднений, </a:t>
            </a:r>
            <a:br>
              <a:rPr lang="ru-RU" altLang="ru-RU" sz="2700" b="1" i="1" smtClean="0"/>
            </a:br>
            <a:r>
              <a:rPr lang="ru-RU" altLang="ru-RU" sz="2700" b="1" i="1" smtClean="0"/>
              <a:t>связанных с реализацией ФГОС ДО</a:t>
            </a:r>
            <a:endParaRPr lang="ru-RU" altLang="ru-RU" sz="2700" b="1" smtClean="0"/>
          </a:p>
        </p:txBody>
      </p:sp>
      <p:graphicFrame>
        <p:nvGraphicFramePr>
          <p:cNvPr id="10243" name="Содержимое 4"/>
          <p:cNvGraphicFramePr>
            <a:graphicFrameLocks noGrp="1"/>
          </p:cNvGraphicFramePr>
          <p:nvPr>
            <p:ph idx="1"/>
          </p:nvPr>
        </p:nvGraphicFramePr>
        <p:xfrm>
          <a:off x="273050" y="1793875"/>
          <a:ext cx="8670925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4" imgW="8669263" imgH="4627265" progId="Excel.Chart.8">
                  <p:embed/>
                </p:oleObj>
              </mc:Choice>
              <mc:Fallback>
                <p:oleObj r:id="rId4" imgW="8669263" imgH="4627265" progId="Excel.Char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793875"/>
                        <a:ext cx="8670925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360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Диаграмма Microsoft Excel</vt:lpstr>
      <vt:lpstr>«Самооценка готовности педагога к реализации ФГОС ДО»</vt:lpstr>
      <vt:lpstr>Оценка педагогами вероятных эффектов введения ФГОС ДО: влияние на развитие детей, их образовательные результаты</vt:lpstr>
      <vt:lpstr>Оценка педагогами вероятных эффектов введения ФГОС ДО: изменение материально-технических и иных условий реализации ООП ДО</vt:lpstr>
      <vt:lpstr>Оценка педагогами вероятных эффектов введения ФГОС ДО: положительные изменения в деятельности ДОО </vt:lpstr>
      <vt:lpstr>Оценка педагогами степени готовности к реализации ФГОС ДО  (баллы, max - 5)</vt:lpstr>
      <vt:lpstr>Составляющие готовности педагога к реализации ФГОС ДО: взгляд практиков</vt:lpstr>
      <vt:lpstr>Самооценка готовности к реализации ФГОС ДО: вопросы, на которые у педагогов есть ответы</vt:lpstr>
      <vt:lpstr>Имеющиеся компетенции педагогов,  которые будут востребованы  в условиях реализации  ФГОС ДО</vt:lpstr>
      <vt:lpstr>Оценка педагогами затруднений,  связанных с реализацией ФГОС ДО</vt:lpstr>
      <vt:lpstr>Характер затруднений педагогов,  связанных с реализацией ФГОС ДО</vt:lpstr>
      <vt:lpstr>Организация методической работы в переходный период реализации ФГОС ДО: пожелания педагогов</vt:lpstr>
      <vt:lpstr>Характер помощи, требующейся педагогам  в переходный период реализации ФГОС ДО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Светлана Юрьевна Белянчева</cp:lastModifiedBy>
  <cp:revision>31</cp:revision>
  <cp:lastPrinted>2015-06-04T08:23:18Z</cp:lastPrinted>
  <dcterms:created xsi:type="dcterms:W3CDTF">2015-06-03T09:29:14Z</dcterms:created>
  <dcterms:modified xsi:type="dcterms:W3CDTF">2015-06-08T11:49:22Z</dcterms:modified>
</cp:coreProperties>
</file>