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7" r:id="rId12"/>
    <p:sldId id="266" r:id="rId13"/>
  </p:sldIdLst>
  <p:sldSz cx="12192000" cy="6858000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A18D8-D024-4567-AC78-C8ACB5038BC1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554C-6976-4F30-A1DB-8DF7B84CD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7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7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4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6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0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1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4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8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1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1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4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0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8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0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7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AD948-4354-43F6-B487-0BD849B57D4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6F71E1-05AA-4A47-82BF-7655CB9F8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098" y="1498597"/>
            <a:ext cx="6815669" cy="151553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Экспертная сессия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674532"/>
            <a:ext cx="7349067" cy="181186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«Оценка качества условий </a:t>
            </a:r>
            <a:r>
              <a:rPr lang="ru-RU" sz="3200" b="1" i="1" smtClean="0">
                <a:solidFill>
                  <a:srgbClr val="FF0000"/>
                </a:solidFill>
              </a:rPr>
              <a:t>реализации </a:t>
            </a:r>
            <a:r>
              <a:rPr lang="ru-RU" sz="3200" b="1" i="1" smtClean="0">
                <a:solidFill>
                  <a:srgbClr val="FF0000"/>
                </a:solidFill>
              </a:rPr>
              <a:t>Программы </a:t>
            </a:r>
            <a:r>
              <a:rPr lang="ru-RU" sz="3200" b="1" i="1" dirty="0" smtClean="0">
                <a:solidFill>
                  <a:srgbClr val="FF0000"/>
                </a:solidFill>
              </a:rPr>
              <a:t>в соответствие с требованиями ФГОС ДО»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9734" y="5723467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©Жбанникова О.А., старший преподаватель</a:t>
            </a:r>
          </a:p>
          <a:p>
            <a:r>
              <a:rPr lang="ru-RU" dirty="0" smtClean="0"/>
              <a:t> кафедры дошкольного образования ГАУ ДПО ЯО ИРО</a:t>
            </a:r>
          </a:p>
          <a:p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6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Экспертиза ООП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556932"/>
            <a:ext cx="10735733" cy="3318936"/>
          </a:xfrm>
        </p:spPr>
        <p:txBody>
          <a:bodyPr>
            <a:normAutofit/>
          </a:bodyPr>
          <a:lstStyle/>
          <a:p>
            <a:r>
              <a:rPr lang="ru-RU" sz="3200" i="1" u="sng" dirty="0" smtClean="0"/>
              <a:t>Работа в подгруппах</a:t>
            </a:r>
            <a:r>
              <a:rPr lang="ru-RU" sz="3200" dirty="0" smtClean="0"/>
              <a:t>: Разработка критериев и показателей экспертизы ООП ДО с целью выявления преемственности ООП ДО детских садов и школ.</a:t>
            </a:r>
          </a:p>
          <a:p>
            <a:r>
              <a:rPr lang="ru-RU" sz="3200" i="1" u="sng" dirty="0" smtClean="0"/>
              <a:t>Работа в подгруппах</a:t>
            </a:r>
            <a:r>
              <a:rPr lang="ru-RU" sz="3200" dirty="0" smtClean="0"/>
              <a:t>: «Экспертная оценка реализации преемственности ООП ДО детских садов и школ (в комплексе «сад-школа»).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157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экспертной сессии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33" y="2404532"/>
            <a:ext cx="10573279" cy="36406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Дайте оценку разработанному экспертному инструменту.</a:t>
            </a:r>
          </a:p>
          <a:p>
            <a:r>
              <a:rPr lang="ru-RU" sz="3200" dirty="0" smtClean="0"/>
              <a:t>Выводы и пожелания по организации работы экспертного сообщества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567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800" i="1" dirty="0" smtClean="0"/>
              <a:t>Спасибо за внимание!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65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626533"/>
            <a:ext cx="9592730" cy="1032936"/>
          </a:xfrm>
        </p:spPr>
        <p:txBody>
          <a:bodyPr/>
          <a:lstStyle/>
          <a:p>
            <a:r>
              <a:rPr lang="ru-RU" b="1" dirty="0" smtClean="0"/>
              <a:t>Экспертиза – это…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3" y="1439333"/>
            <a:ext cx="11040534" cy="4775200"/>
          </a:xfrm>
        </p:spPr>
        <p:txBody>
          <a:bodyPr>
            <a:noAutofit/>
          </a:bodyPr>
          <a:lstStyle/>
          <a:p>
            <a:r>
              <a:rPr lang="ru-RU" sz="3200" b="1" i="1" dirty="0"/>
              <a:t>Экспертиза</a:t>
            </a:r>
            <a:r>
              <a:rPr lang="ru-RU" sz="3200" dirty="0"/>
              <a:t> -как исследование и установление таких фактов и обстоятельств, для выяснения которых необходимы специальные познания в какой-либо науке, искусстве, ремесле или </a:t>
            </a:r>
            <a:r>
              <a:rPr lang="ru-RU" sz="3200" dirty="0" smtClean="0"/>
              <a:t>промысле.</a:t>
            </a:r>
            <a:endParaRPr lang="ru-RU" sz="3200" dirty="0"/>
          </a:p>
          <a:p>
            <a:r>
              <a:rPr lang="ru-RU" sz="3200" b="1" i="1" dirty="0"/>
              <a:t>Экспертиза</a:t>
            </a:r>
            <a:r>
              <a:rPr lang="ru-RU" sz="3200" dirty="0"/>
              <a:t> – исследование специалистом (экспертом) каких-либо вопросов, решение которых требует специальных познаний в какой-либо сфере. </a:t>
            </a:r>
            <a:endParaRPr lang="ru-RU" sz="3200" dirty="0" smtClean="0"/>
          </a:p>
          <a:p>
            <a:r>
              <a:rPr lang="ru-RU" sz="3200" b="1" i="1" dirty="0" smtClean="0"/>
              <a:t>Эксперт</a:t>
            </a:r>
            <a:r>
              <a:rPr lang="ru-RU" sz="3200" dirty="0" smtClean="0"/>
              <a:t> </a:t>
            </a:r>
            <a:r>
              <a:rPr lang="ru-RU" sz="3200" dirty="0"/>
              <a:t>- сведущее лицо, приглашаемое в спорных или трудных случаях для экспертизы.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06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982133" y="539444"/>
            <a:ext cx="10116079" cy="882957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altLang="ru-RU" b="1" dirty="0" smtClean="0"/>
              <a:t>Этапы педагогической экспертизы</a:t>
            </a:r>
            <a:endParaRPr lang="ru-RU" altLang="ru-RU" b="1" dirty="0"/>
          </a:p>
        </p:txBody>
      </p:sp>
      <p:sp>
        <p:nvSpPr>
          <p:cNvPr id="24579" name="Объект 2"/>
          <p:cNvSpPr>
            <a:spLocks noGrp="1"/>
          </p:cNvSpPr>
          <p:nvPr>
            <p:ph sz="quarter" idx="1"/>
          </p:nvPr>
        </p:nvSpPr>
        <p:spPr>
          <a:xfrm>
            <a:off x="592668" y="1422402"/>
            <a:ext cx="10955866" cy="507999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3500" b="1" u="sng" dirty="0"/>
              <a:t>Начальный  этап</a:t>
            </a:r>
            <a:r>
              <a:rPr lang="ru-RU" altLang="ru-RU" sz="3500" b="1" dirty="0"/>
              <a:t>   (организация экспертизы</a:t>
            </a:r>
            <a:r>
              <a:rPr lang="ru-RU" altLang="ru-RU" sz="3500" b="1" dirty="0" smtClean="0"/>
              <a:t>):</a:t>
            </a:r>
          </a:p>
          <a:p>
            <a:pPr>
              <a:lnSpc>
                <a:spcPct val="90000"/>
              </a:lnSpc>
              <a:buNone/>
            </a:pPr>
            <a:endParaRPr lang="ru-RU" altLang="ru-RU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500" dirty="0"/>
              <a:t>Определение </a:t>
            </a:r>
            <a:r>
              <a:rPr lang="ru-RU" altLang="ru-RU" sz="3500" dirty="0">
                <a:cs typeface="Times New Roman" panose="02020603050405020304" pitchFamily="18" charset="0"/>
              </a:rPr>
              <a:t>цели и задач экспертизы,</a:t>
            </a:r>
            <a:r>
              <a:rPr lang="ru-RU" altLang="ru-RU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500" dirty="0">
                <a:cs typeface="Times New Roman" panose="02020603050405020304" pitchFamily="18" charset="0"/>
              </a:rPr>
              <a:t>постановка проблемы</a:t>
            </a:r>
            <a:endParaRPr lang="ru-RU" altLang="ru-RU" sz="3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3500" dirty="0">
                <a:cs typeface="Times New Roman" panose="02020603050405020304" pitchFamily="18" charset="0"/>
              </a:rPr>
              <a:t>Определение меры ответственности</a:t>
            </a:r>
            <a:r>
              <a:rPr lang="ru-RU" altLang="ru-RU" sz="35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500" dirty="0">
                <a:cs typeface="Times New Roman" panose="02020603050405020304" pitchFamily="18" charset="0"/>
              </a:rPr>
              <a:t>прав и полномочий рабочей группы экспертов</a:t>
            </a:r>
            <a:endParaRPr lang="ru-RU" altLang="ru-RU" sz="3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3500" dirty="0">
                <a:cs typeface="Times New Roman" panose="02020603050405020304" pitchFamily="18" charset="0"/>
              </a:rPr>
              <a:t>Установление сроков экспертизы</a:t>
            </a:r>
            <a:endParaRPr lang="ru-RU" altLang="ru-RU" sz="3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3500" dirty="0">
                <a:cs typeface="Times New Roman" panose="02020603050405020304" pitchFamily="18" charset="0"/>
              </a:rPr>
              <a:t>Подбор экспертов,</a:t>
            </a:r>
            <a:r>
              <a:rPr lang="ru-RU" altLang="ru-RU" sz="3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500" dirty="0">
                <a:cs typeface="Times New Roman" panose="02020603050405020304" pitchFamily="18" charset="0"/>
              </a:rPr>
              <a:t>формирование экспертных групп</a:t>
            </a:r>
            <a:r>
              <a:rPr lang="ru-RU" altLang="ru-RU" sz="3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500" dirty="0">
                <a:cs typeface="Times New Roman" panose="02020603050405020304" pitchFamily="18" charset="0"/>
              </a:rPr>
              <a:t>(при необходимости определение их компетентности</a:t>
            </a:r>
            <a:r>
              <a:rPr lang="ru-RU" altLang="ru-RU" sz="35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altLang="ru-RU" sz="3500" dirty="0" smtClean="0"/>
          </a:p>
        </p:txBody>
      </p:sp>
    </p:spTree>
    <p:extLst>
      <p:ext uri="{BB962C8B-B14F-4D97-AF65-F5344CB8AC3E}">
        <p14:creationId xmlns:p14="http://schemas.microsoft.com/office/powerpoint/2010/main" val="18845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931334" y="488643"/>
            <a:ext cx="10251546" cy="128089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b="1" dirty="0"/>
              <a:t>Этапы педагогической экспертизы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728133" y="1769533"/>
            <a:ext cx="10922001" cy="449580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b="1" i="1" u="sng" dirty="0"/>
              <a:t>Основной этап</a:t>
            </a:r>
            <a:r>
              <a:rPr lang="ru-RU" altLang="ru-RU" sz="3200" b="1" dirty="0"/>
              <a:t> </a:t>
            </a:r>
            <a:r>
              <a:rPr lang="ru-RU" altLang="ru-RU" sz="3200" dirty="0"/>
              <a:t> экспертизы связан</a:t>
            </a:r>
            <a:r>
              <a:rPr lang="ru-RU" altLang="ru-RU" sz="3200" dirty="0" smtClean="0"/>
              <a:t>:</a:t>
            </a:r>
          </a:p>
          <a:p>
            <a:pPr marL="0" indent="0"/>
            <a:r>
              <a:rPr lang="ru-RU" altLang="ru-RU" sz="3200" dirty="0" smtClean="0"/>
              <a:t>со </a:t>
            </a:r>
            <a:r>
              <a:rPr lang="ru-RU" altLang="ru-RU" sz="3200" dirty="0"/>
              <a:t>сбором данных, </a:t>
            </a:r>
          </a:p>
          <a:p>
            <a:pPr marL="0" indent="0"/>
            <a:r>
              <a:rPr lang="ru-RU" altLang="ru-RU" sz="3200" dirty="0"/>
              <a:t>проведением исследовательской    </a:t>
            </a:r>
          </a:p>
          <a:p>
            <a:pPr marL="0" indent="0">
              <a:buNone/>
            </a:pPr>
            <a:r>
              <a:rPr lang="ru-RU" altLang="ru-RU" sz="3200" dirty="0"/>
              <a:t>  работы,</a:t>
            </a:r>
          </a:p>
          <a:p>
            <a:pPr marL="0" indent="0"/>
            <a:r>
              <a:rPr lang="ru-RU" altLang="ru-RU" sz="3200" dirty="0"/>
              <a:t>экспертной оценкой,</a:t>
            </a:r>
          </a:p>
          <a:p>
            <a:pPr marL="0" indent="0"/>
            <a:r>
              <a:rPr lang="ru-RU" altLang="ru-RU" sz="3200" dirty="0"/>
              <a:t> анализом имеющегося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14025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1845733" y="624110"/>
            <a:ext cx="9658879" cy="128089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b="1" dirty="0"/>
              <a:t>Этапы педагогической экспертизы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sz="quarter" idx="1"/>
          </p:nvPr>
        </p:nvSpPr>
        <p:spPr>
          <a:xfrm>
            <a:off x="999066" y="1549400"/>
            <a:ext cx="10295467" cy="420793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altLang="ru-RU" sz="3200" b="1" i="1" u="sng" dirty="0">
                <a:cs typeface="Times New Roman" panose="02020603050405020304" pitchFamily="18" charset="0"/>
              </a:rPr>
              <a:t>Завершающий этап </a:t>
            </a:r>
            <a:r>
              <a:rPr lang="ru-RU" altLang="ru-RU" sz="3200" dirty="0">
                <a:cs typeface="Times New Roman" panose="02020603050405020304" pitchFamily="18" charset="0"/>
              </a:rPr>
              <a:t>экспертизы</a:t>
            </a:r>
            <a:r>
              <a:rPr lang="ru-RU" alt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1000"/>
              </a:spcAft>
              <a:buNone/>
            </a:pPr>
            <a:endParaRPr lang="ru-RU" alt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</a:pPr>
            <a:r>
              <a:rPr lang="ru-RU" altLang="ru-RU" sz="3200" dirty="0">
                <a:cs typeface="Times New Roman" panose="02020603050405020304" pitchFamily="18" charset="0"/>
              </a:rPr>
              <a:t>опрос экспертов (индивидуальный или групповой, личный, очный или заочный, устный или письменный);</a:t>
            </a:r>
            <a:endParaRPr lang="ru-RU" altLang="ru-RU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1000"/>
              </a:spcAft>
            </a:pPr>
            <a:r>
              <a:rPr lang="ru-RU" alt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оформление документа (отчёт, правка, рецензия и т.д.);</a:t>
            </a:r>
            <a:endParaRPr lang="ru-RU" altLang="ru-RU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1000"/>
              </a:spcAft>
            </a:pPr>
            <a:r>
              <a:rPr lang="ru-RU" alt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принятие экспертного заключения – основы для компетентного управленческого решения</a:t>
            </a:r>
            <a:r>
              <a:rPr lang="ru-RU" alt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"/>
          </p:nvPr>
        </p:nvSpPr>
        <p:spPr>
          <a:xfrm>
            <a:off x="1049868" y="1117600"/>
            <a:ext cx="10261600" cy="535622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4400" b="1" i="1" dirty="0"/>
              <a:t>Экспертная оценка – </a:t>
            </a:r>
            <a:r>
              <a:rPr lang="ru-RU" altLang="ru-RU" sz="4400" b="1" i="1" dirty="0" smtClean="0"/>
              <a:t>это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altLang="ru-RU" sz="3200" b="1" i="1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3200" dirty="0" smtClean="0"/>
              <a:t>результат </a:t>
            </a:r>
            <a:r>
              <a:rPr lang="ru-RU" altLang="ru-RU" sz="3200" dirty="0"/>
              <a:t>научно-педагогической</a:t>
            </a:r>
            <a:r>
              <a:rPr lang="ru-RU" alt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экспертизы,</a:t>
            </a:r>
            <a:r>
              <a:rPr lang="ru-RU" alt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мотивированное мнение специалиста</a:t>
            </a:r>
            <a:r>
              <a:rPr lang="ru-RU" alt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 качестве того, что было предметом экспертизы.</a:t>
            </a:r>
          </a:p>
          <a:p>
            <a:pPr marL="0" indent="0">
              <a:buNone/>
            </a:pPr>
            <a:endParaRPr lang="ru-RU" altLang="ru-RU" sz="3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40266" y="609600"/>
            <a:ext cx="11091333" cy="1312864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b="1" dirty="0" smtClean="0"/>
              <a:t>Алгоритм разработки критериев экспертной оценки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7333" y="2387600"/>
            <a:ext cx="11091333" cy="41656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  <a:buFont typeface="Century Schoolbook" pitchFamily="18" charset="0"/>
              <a:buAutoNum type="arabicPeriod"/>
              <a:defRPr/>
            </a:pPr>
            <a:r>
              <a:rPr lang="ru-RU" sz="3000" dirty="0">
                <a:cs typeface="Times New Roman" pitchFamily="18" charset="0"/>
              </a:rPr>
              <a:t>Определяется номенклатура уровней (высокий, средний, низкий или </a:t>
            </a:r>
            <a:r>
              <a:rPr lang="ru-RU" sz="3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dirty="0">
                <a:cs typeface="Times New Roman" pitchFamily="18" charset="0"/>
              </a:rPr>
              <a:t>оптимальный, допустимый или недопустимый и </a:t>
            </a:r>
            <a:r>
              <a:rPr lang="ru-RU" sz="3000" dirty="0" err="1">
                <a:cs typeface="Times New Roman" pitchFamily="18" charset="0"/>
              </a:rPr>
              <a:t>т.д</a:t>
            </a:r>
            <a:r>
              <a:rPr lang="ru-RU" sz="3000" dirty="0">
                <a:cs typeface="Times New Roman" pitchFamily="18" charset="0"/>
              </a:rPr>
              <a:t>);</a:t>
            </a:r>
            <a:endParaRPr lang="ru-RU" sz="3000" dirty="0">
              <a:cs typeface="Calibri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  <a:buFont typeface="Century Schoolbook" pitchFamily="18" charset="0"/>
              <a:buAutoNum type="arabicPeriod"/>
              <a:defRPr/>
            </a:pPr>
            <a:r>
              <a:rPr lang="ru-RU" sz="3000" dirty="0">
                <a:cs typeface="Times New Roman" pitchFamily="18" charset="0"/>
              </a:rPr>
              <a:t>Отрабатывается набор</a:t>
            </a:r>
            <a:r>
              <a:rPr lang="ru-RU" sz="3000" dirty="0">
                <a:cs typeface="Calibri" pitchFamily="34" charset="0"/>
              </a:rPr>
              <a:t> </a:t>
            </a:r>
            <a:r>
              <a:rPr lang="ru-RU" sz="3000" dirty="0">
                <a:cs typeface="Times New Roman" pitchFamily="18" charset="0"/>
              </a:rPr>
              <a:t>показателей, которые в совокупности характеризуют уровень развития оцениваемого качества, параметра, результата.</a:t>
            </a:r>
            <a:endParaRPr lang="ru-RU" sz="3000" dirty="0"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473201" y="624110"/>
            <a:ext cx="9523412" cy="976091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 smtClean="0">
                <a:cs typeface="Times New Roman" panose="02020603050405020304" pitchFamily="18" charset="0"/>
              </a:rPr>
              <a:t>Экспертное заключение</a:t>
            </a:r>
            <a:endParaRPr lang="ru-RU" altLang="ru-RU" b="1" dirty="0">
              <a:cs typeface="Times New Roman" panose="02020603050405020304" pitchFamily="18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sz="quarter" idx="1"/>
          </p:nvPr>
        </p:nvSpPr>
        <p:spPr>
          <a:xfrm>
            <a:off x="931333" y="1896533"/>
            <a:ext cx="10346267" cy="353906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3200" b="1" i="1" dirty="0">
                <a:cs typeface="Times New Roman" panose="02020603050405020304" pitchFamily="18" charset="0"/>
              </a:rPr>
              <a:t>Экспертное заключение – </a:t>
            </a:r>
            <a:r>
              <a:rPr lang="ru-RU" altLang="ru-RU" sz="3200" dirty="0">
                <a:cs typeface="Times New Roman" panose="02020603050405020304" pitchFamily="18" charset="0"/>
              </a:rPr>
              <a:t>это документ, оформленный в соответствии с установленными требованиями  и содержащий мотивированную экспертную оценку, т.е. мнение, суждение эксперта о предмете экспертизы.</a:t>
            </a:r>
            <a:endParaRPr lang="ru-RU" alt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Экспертиза качества РППС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33" y="2556932"/>
            <a:ext cx="10430934" cy="3318936"/>
          </a:xfrm>
        </p:spPr>
        <p:txBody>
          <a:bodyPr/>
          <a:lstStyle/>
          <a:p>
            <a:r>
              <a:rPr lang="ru-RU" sz="3200" dirty="0" smtClean="0"/>
              <a:t>Провести экспертизу качества РППС детского сада по характеру взаимодействия детей с предметным окружением (по заданному экспертному листу).</a:t>
            </a:r>
          </a:p>
          <a:p>
            <a:r>
              <a:rPr lang="ru-RU" sz="3200" dirty="0" smtClean="0"/>
              <a:t>Обсуждение в подгруппах экспертного заключения.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218492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393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Garamond</vt:lpstr>
      <vt:lpstr>Times New Roman</vt:lpstr>
      <vt:lpstr>Wingdings</vt:lpstr>
      <vt:lpstr>Натуральные материалы</vt:lpstr>
      <vt:lpstr>Экспертная сессия </vt:lpstr>
      <vt:lpstr>Экспертиза – это…</vt:lpstr>
      <vt:lpstr>Этапы педагогической экспертизы</vt:lpstr>
      <vt:lpstr>Этапы педагогической экспертизы</vt:lpstr>
      <vt:lpstr>Этапы педагогической экспертизы</vt:lpstr>
      <vt:lpstr>Презентация PowerPoint</vt:lpstr>
      <vt:lpstr>Алгоритм разработки критериев экспертной оценки</vt:lpstr>
      <vt:lpstr>Экспертное заключение</vt:lpstr>
      <vt:lpstr>Экспертиза качества РППС</vt:lpstr>
      <vt:lpstr>Экспертиза ООП</vt:lpstr>
      <vt:lpstr>Итоги экспертной сессии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Экспертная сессия </dc:title>
  <dc:creator>О.А. Жбанникова</dc:creator>
  <cp:lastModifiedBy>О.А. Жбанникова</cp:lastModifiedBy>
  <cp:revision>6</cp:revision>
  <cp:lastPrinted>2016-09-26T11:19:03Z</cp:lastPrinted>
  <dcterms:created xsi:type="dcterms:W3CDTF">2016-09-26T10:28:23Z</dcterms:created>
  <dcterms:modified xsi:type="dcterms:W3CDTF">2016-10-10T08:21:04Z</dcterms:modified>
</cp:coreProperties>
</file>