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95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233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01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84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02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24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74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0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46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8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89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B9D4ED"/>
            </a:gs>
            <a:gs pos="84000">
              <a:schemeClr val="accent1">
                <a:alpha val="56000"/>
                <a:lumMod val="72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24B28-32DC-4D06-94B6-717FABD3AB16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D45F2-4403-423B-8F09-6A19A0B1B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95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954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Поможет ли креативность педагога не стать ему «выгоревшим»?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997" y="4896448"/>
            <a:ext cx="9144000" cy="1655762"/>
          </a:xfrm>
        </p:spPr>
        <p:txBody>
          <a:bodyPr/>
          <a:lstStyle/>
          <a:p>
            <a:r>
              <a:rPr lang="ru-RU" dirty="0" smtClean="0"/>
              <a:t>© ГАУ ДПО ЯО ИРО</a:t>
            </a:r>
          </a:p>
          <a:p>
            <a:r>
              <a:rPr lang="ru-RU" dirty="0" smtClean="0"/>
              <a:t>© Коточигова Е.В.</a:t>
            </a:r>
          </a:p>
          <a:p>
            <a:r>
              <a:rPr lang="ru-RU" dirty="0" smtClean="0"/>
              <a:t>© Надежина М.А.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91" y="157901"/>
            <a:ext cx="1589261" cy="162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34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rgbClr val="B9D4ED"/>
            </a:gs>
            <a:gs pos="87000">
              <a:schemeClr val="accent1">
                <a:alpha val="56000"/>
                <a:lumMod val="72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440" y="441960"/>
            <a:ext cx="11338560" cy="6156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К</a:t>
            </a:r>
            <a:r>
              <a:rPr lang="ru-RU" sz="4000" dirty="0" smtClean="0"/>
              <a:t> </a:t>
            </a:r>
            <a:r>
              <a:rPr lang="ru-RU" sz="4000" dirty="0"/>
              <a:t>- Комплексный анализ решаемой </a:t>
            </a:r>
            <a:r>
              <a:rPr lang="ru-RU" sz="4000" dirty="0" smtClean="0"/>
              <a:t>ситуации</a:t>
            </a:r>
            <a:endParaRPr lang="ru-RU" sz="4000" dirty="0"/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Р</a:t>
            </a:r>
            <a:r>
              <a:rPr lang="ru-RU" sz="4000" dirty="0" smtClean="0"/>
              <a:t> </a:t>
            </a:r>
            <a:r>
              <a:rPr lang="ru-RU" sz="4000" dirty="0"/>
              <a:t>- Разнообразный, веерообразный поиск оптимального </a:t>
            </a:r>
            <a:r>
              <a:rPr lang="ru-RU" sz="4000" dirty="0" smtClean="0"/>
              <a:t>решения.</a:t>
            </a:r>
            <a:endParaRPr lang="ru-RU" sz="4000" dirty="0"/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 </a:t>
            </a:r>
            <a:r>
              <a:rPr lang="ru-RU" sz="4000" dirty="0"/>
              <a:t>- Единодушное принятие решения. 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 </a:t>
            </a:r>
            <a:r>
              <a:rPr lang="ru-RU" sz="4000" dirty="0"/>
              <a:t>– Активная реализация решения. 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Т</a:t>
            </a:r>
            <a:r>
              <a:rPr lang="ru-RU" sz="4000" dirty="0" smtClean="0"/>
              <a:t> </a:t>
            </a:r>
            <a:r>
              <a:rPr lang="ru-RU" sz="4000" dirty="0"/>
              <a:t>– Текущий контроль. 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 </a:t>
            </a:r>
            <a:r>
              <a:rPr lang="ru-RU" sz="4000" dirty="0"/>
              <a:t>– Интерпретация результатов. 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В</a:t>
            </a:r>
            <a:r>
              <a:rPr lang="ru-RU" sz="4000" dirty="0" smtClean="0"/>
              <a:t> </a:t>
            </a:r>
            <a:r>
              <a:rPr lang="ru-RU" sz="4000" dirty="0"/>
              <a:t>– </a:t>
            </a:r>
            <a:r>
              <a:rPr lang="ru-RU" sz="4000" dirty="0" smtClean="0"/>
              <a:t>Выводы</a:t>
            </a:r>
            <a:r>
              <a:rPr lang="ru-RU" sz="4000" dirty="0"/>
              <a:t>, «вытяжка» - извлечение уроков на будущее, завершающая рефлексия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963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63075"/>
            <a:ext cx="10515600" cy="2852737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br>
              <a:rPr lang="ru-RU" dirty="0" smtClean="0"/>
            </a:br>
            <a:r>
              <a:rPr lang="ru-RU" dirty="0" smtClean="0"/>
              <a:t>Готовы ответить на вопросы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4044" y="3480179"/>
            <a:ext cx="10515600" cy="326181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Контакты: Адрес: 150014, </a:t>
            </a:r>
          </a:p>
          <a:p>
            <a:r>
              <a:rPr lang="ru-RU" dirty="0">
                <a:solidFill>
                  <a:schemeClr val="tx1"/>
                </a:solidFill>
              </a:rPr>
              <a:t>г. Ярославль, </a:t>
            </a:r>
          </a:p>
          <a:p>
            <a:r>
              <a:rPr lang="ru-RU" dirty="0">
                <a:solidFill>
                  <a:schemeClr val="tx1"/>
                </a:solidFill>
              </a:rPr>
              <a:t>ул. Богдановича, 16</a:t>
            </a:r>
          </a:p>
          <a:p>
            <a:r>
              <a:rPr lang="ru-RU" smtClean="0">
                <a:solidFill>
                  <a:schemeClr val="tx1"/>
                </a:solidFill>
              </a:rPr>
              <a:t>Тел</a:t>
            </a:r>
            <a:r>
              <a:rPr lang="ru-RU" dirty="0">
                <a:solidFill>
                  <a:schemeClr val="tx1"/>
                </a:solidFill>
              </a:rPr>
              <a:t>.:(8-4852) 45-99-39</a:t>
            </a:r>
          </a:p>
          <a:p>
            <a:r>
              <a:rPr lang="ru-RU" dirty="0">
                <a:solidFill>
                  <a:schemeClr val="tx1"/>
                </a:solidFill>
              </a:rPr>
              <a:t>E-</a:t>
            </a:r>
            <a:r>
              <a:rPr lang="ru-RU" dirty="0" err="1">
                <a:solidFill>
                  <a:schemeClr val="tx1"/>
                </a:solidFill>
              </a:rPr>
              <a:t>mail</a:t>
            </a:r>
            <a:r>
              <a:rPr lang="ru-RU" dirty="0">
                <a:solidFill>
                  <a:schemeClr val="tx1"/>
                </a:solidFill>
              </a:rPr>
              <a:t>: kdno@iro.yar.ru, kdno@yandex.ru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480" y="4645368"/>
            <a:ext cx="1564164" cy="160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2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хотим сказать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96935"/>
            <a:ext cx="10515600" cy="3980028"/>
          </a:xfrm>
        </p:spPr>
        <p:txBody>
          <a:bodyPr/>
          <a:lstStyle/>
          <a:p>
            <a:r>
              <a:rPr lang="ru-RU" sz="3200" dirty="0" smtClean="0"/>
              <a:t>Существует ли взаимосвязь креативности и психического выгорания?</a:t>
            </a:r>
          </a:p>
          <a:p>
            <a:r>
              <a:rPr lang="ru-RU" sz="3200" dirty="0" smtClean="0"/>
              <a:t>Показать результаты исследования</a:t>
            </a:r>
          </a:p>
          <a:p>
            <a:r>
              <a:rPr lang="ru-RU" sz="3200" dirty="0" smtClean="0"/>
              <a:t>Обозначить направления помощи «выгоревшим»</a:t>
            </a:r>
          </a:p>
          <a:p>
            <a:r>
              <a:rPr lang="ru-RU" sz="3200" dirty="0" smtClean="0"/>
              <a:t>Подробнее остановиться на одном из способов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943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5748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Почему это важно?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3131"/>
            <a:ext cx="10515600" cy="435133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Стресс </a:t>
            </a:r>
            <a:r>
              <a:rPr lang="ru-RU" sz="3200" dirty="0"/>
              <a:t>на работе и выгорание обходятся </a:t>
            </a:r>
            <a:r>
              <a:rPr lang="ru-RU" sz="3200" dirty="0" smtClean="0"/>
              <a:t>работодателю в </a:t>
            </a:r>
            <a:r>
              <a:rPr lang="ru-RU" sz="3200" dirty="0"/>
              <a:t>200 млрд. долл. в </a:t>
            </a:r>
            <a:r>
              <a:rPr lang="ru-RU" sz="3200" dirty="0" smtClean="0"/>
              <a:t>год</a:t>
            </a:r>
          </a:p>
          <a:p>
            <a:pPr marL="0" indent="0">
              <a:buNone/>
            </a:pPr>
            <a:endParaRPr lang="ru-RU" sz="3200" dirty="0"/>
          </a:p>
          <a:p>
            <a:r>
              <a:rPr lang="ru-RU" sz="3200" dirty="0" smtClean="0"/>
              <a:t>«Выгоревшие</a:t>
            </a:r>
            <a:r>
              <a:rPr lang="ru-RU" sz="3200" dirty="0"/>
              <a:t>» работники рассматривают свою организацию как противника (негативно) и склонны психологически удаляться от нее</a:t>
            </a:r>
          </a:p>
        </p:txBody>
      </p:sp>
    </p:spTree>
    <p:extLst>
      <p:ext uri="{BB962C8B-B14F-4D97-AF65-F5344CB8AC3E}">
        <p14:creationId xmlns:p14="http://schemas.microsoft.com/office/powerpoint/2010/main" val="305599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уже изучено?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/>
              <a:t>Водопьяновой Н.Е. – обнаружено, что высокий творческий (креативный) потенциал медицинских работников отрицательно коррелирует с уровнем выгорания.</a:t>
            </a:r>
          </a:p>
          <a:p>
            <a:pPr algn="just"/>
            <a:r>
              <a:rPr lang="ru-RU" sz="3200" dirty="0" smtClean="0"/>
              <a:t>В работе </a:t>
            </a:r>
            <a:r>
              <a:rPr lang="ru-RU" sz="3200" dirty="0" err="1" smtClean="0"/>
              <a:t>Астафуровой</a:t>
            </a:r>
            <a:r>
              <a:rPr lang="ru-RU" sz="3200" dirty="0" smtClean="0"/>
              <a:t> Н.Г показано, что большинство респондентов с высокой креативность устойчивы к эмоциональному выгоранию, творческие работники (актеры, музыканты) не выгорают.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5779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Исследовательский вопрос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6330" y="2229386"/>
            <a:ext cx="10515600" cy="4351338"/>
          </a:xfrm>
        </p:spPr>
        <p:txBody>
          <a:bodyPr/>
          <a:lstStyle/>
          <a:p>
            <a:r>
              <a:rPr lang="ru-RU" sz="3200" dirty="0" smtClean="0"/>
              <a:t>Является </a:t>
            </a:r>
            <a:r>
              <a:rPr lang="ru-RU" sz="3200" dirty="0"/>
              <a:t>ли креативность ценностью для педагогов (учителей, </a:t>
            </a:r>
            <a:r>
              <a:rPr lang="ru-RU" sz="3200" dirty="0" smtClean="0"/>
              <a:t>воспитателей</a:t>
            </a:r>
            <a:r>
              <a:rPr lang="ru-RU" sz="3200" dirty="0"/>
              <a:t>) и руководителей образовательных </a:t>
            </a:r>
            <a:r>
              <a:rPr lang="ru-RU" sz="3200" dirty="0" smtClean="0"/>
              <a:t>учреждений?</a:t>
            </a:r>
          </a:p>
          <a:p>
            <a:pPr marL="0" indent="0">
              <a:buNone/>
            </a:pPr>
            <a:endParaRPr lang="ru-RU" sz="3200" dirty="0" smtClean="0"/>
          </a:p>
          <a:p>
            <a:r>
              <a:rPr lang="ru-RU" sz="3200" dirty="0" smtClean="0"/>
              <a:t>Помогает </a:t>
            </a:r>
            <a:r>
              <a:rPr lang="ru-RU" sz="3200" dirty="0"/>
              <a:t>ли </a:t>
            </a:r>
            <a:r>
              <a:rPr lang="ru-RU" sz="3200" dirty="0" smtClean="0"/>
              <a:t>креативность </a:t>
            </a:r>
            <a:r>
              <a:rPr lang="ru-RU" sz="3200" dirty="0"/>
              <a:t>противостоять психическому выгоранию?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68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/>
              <a:t>Корреляционные связи составляющих выгорания и ценностных ориентаций руководителей</a:t>
            </a:r>
            <a:br>
              <a:rPr lang="ru-RU" sz="3600" dirty="0"/>
            </a:br>
            <a:endParaRPr lang="ru-RU" sz="36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952619"/>
              </p:ext>
            </p:extLst>
          </p:nvPr>
        </p:nvGraphicFramePr>
        <p:xfrm>
          <a:off x="1921825" y="2897579"/>
          <a:ext cx="8348350" cy="1638795"/>
        </p:xfrm>
        <a:graphic>
          <a:graphicData uri="http://schemas.openxmlformats.org/drawingml/2006/table">
            <a:tbl>
              <a:tblPr/>
              <a:tblGrid>
                <a:gridCol w="4585853"/>
                <a:gridCol w="1197885"/>
                <a:gridCol w="1282306"/>
                <a:gridCol w="1282306"/>
              </a:tblGrid>
              <a:tr h="124436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Структурные компоненты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            выгорания</a:t>
                      </a: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Терминальные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ценности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СПЭ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43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Креативность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0,187*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0,168*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0,161*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06288" y="4866167"/>
            <a:ext cx="91202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Условные обозначения: 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ПИ – психическое истощение,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Д – деперсонализация,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СПЭ – снижение профессиональной эффективности</a:t>
            </a:r>
            <a:endParaRPr lang="ru-RU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589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/>
              <a:t>Корреляционные связи составляющих выгорания и ценностных ориентаций </a:t>
            </a:r>
            <a:r>
              <a:rPr lang="ru-RU" sz="3600" dirty="0" smtClean="0"/>
              <a:t>педагогов</a:t>
            </a:r>
            <a:endParaRPr lang="ru-RU" sz="36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425671"/>
              </p:ext>
            </p:extLst>
          </p:nvPr>
        </p:nvGraphicFramePr>
        <p:xfrm>
          <a:off x="1921825" y="2897579"/>
          <a:ext cx="8348350" cy="1638795"/>
        </p:xfrm>
        <a:graphic>
          <a:graphicData uri="http://schemas.openxmlformats.org/drawingml/2006/table">
            <a:tbl>
              <a:tblPr/>
              <a:tblGrid>
                <a:gridCol w="4585853"/>
                <a:gridCol w="1197885"/>
                <a:gridCol w="1282306"/>
                <a:gridCol w="1282306"/>
              </a:tblGrid>
              <a:tr h="124436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Структурные компоненты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            выгорания</a:t>
                      </a: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Терминальные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ценности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СПЭ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43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Креативность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06288" y="4866167"/>
            <a:ext cx="91202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Условные обозначения: 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ПИ – психическое истощение,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Д – деперсонализация,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СПЭ – снижение профессиональной эффективности</a:t>
            </a:r>
            <a:endParaRPr lang="ru-RU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398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Весовые </a:t>
            </a:r>
            <a:r>
              <a:rPr lang="ru-RU" sz="3600" dirty="0"/>
              <a:t>коэффициенты ценностных ориентаций в </a:t>
            </a:r>
            <a:r>
              <a:rPr lang="ru-RU" sz="3600" dirty="0" smtClean="0"/>
              <a:t>группах лиц </a:t>
            </a:r>
            <a:r>
              <a:rPr lang="ru-RU" sz="3600" dirty="0"/>
              <a:t>различных сфер деятельности</a:t>
            </a:r>
            <a:br>
              <a:rPr lang="ru-RU" sz="3600" dirty="0"/>
            </a:br>
            <a:r>
              <a:rPr lang="ru-RU" sz="3600" dirty="0"/>
              <a:t> </a:t>
            </a:r>
            <a:br>
              <a:rPr lang="ru-RU" sz="3600" dirty="0"/>
            </a:b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155814"/>
              </p:ext>
            </p:extLst>
          </p:nvPr>
        </p:nvGraphicFramePr>
        <p:xfrm>
          <a:off x="1306288" y="1199407"/>
          <a:ext cx="9120246" cy="346211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56768"/>
                <a:gridCol w="1131294"/>
                <a:gridCol w="790868"/>
                <a:gridCol w="631044"/>
                <a:gridCol w="852034"/>
                <a:gridCol w="852034"/>
                <a:gridCol w="851068"/>
                <a:gridCol w="851068"/>
                <a:gridCol w="852034"/>
                <a:gridCol w="852034"/>
              </a:tblGrid>
              <a:tr h="266316">
                <a:tc gridSpan="2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3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Педагоги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∑ +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∑ 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∑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3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Руководители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∑ +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∑ 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∑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6288" y="4866167"/>
            <a:ext cx="91202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Условные обозначения: </a:t>
            </a:r>
            <a:endParaRPr lang="ru-RU" sz="2000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 – материальное положение, 2 – собственный престиж, 3 – креативность, </a:t>
            </a:r>
            <a:endParaRPr lang="ru-RU" sz="2000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4 – социальные контакты, 5 – развитие себя, 6 – достижения, 7 – духовное удовлетворение, 8 – индивидуальность</a:t>
            </a:r>
            <a:endParaRPr lang="ru-RU" sz="20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145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Креативность провоцирует выгорание?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26920"/>
            <a:ext cx="10515600" cy="440435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Креативность/ценность у руководителей чаще, чем в случае с педагогом не имеет возможность проявиться, реализоваться</a:t>
            </a:r>
          </a:p>
          <a:p>
            <a:r>
              <a:rPr lang="ru-RU" sz="3200" dirty="0" smtClean="0"/>
              <a:t>Руководитель в большей степени, чем педагога органичен рамками предписаний, распоряжений и пр.</a:t>
            </a:r>
          </a:p>
          <a:p>
            <a:r>
              <a:rPr lang="ru-RU" sz="3200" dirty="0" smtClean="0"/>
              <a:t>Невозможность реализовать ценностные ориентации (креативность) приводит к психическому выгоранию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12507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492</Words>
  <Application>Microsoft Office PowerPoint</Application>
  <PresentationFormat>Широкоэкранный</PresentationFormat>
  <Paragraphs>134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Поможет ли креативность педагога не стать ему «выгоревшим»?</vt:lpstr>
      <vt:lpstr>Что хотим сказать</vt:lpstr>
      <vt:lpstr>Почему это важно?</vt:lpstr>
      <vt:lpstr>Что уже изучено?</vt:lpstr>
      <vt:lpstr>Исследовательский вопрос </vt:lpstr>
      <vt:lpstr>Корреляционные связи составляющих выгорания и ценностных ориентаций руководителей </vt:lpstr>
      <vt:lpstr>Корреляционные связи составляющих выгорания и ценностных ориентаций педагогов</vt:lpstr>
      <vt:lpstr>Весовые коэффициенты ценностных ориентаций в группах лиц различных сфер деятельности   </vt:lpstr>
      <vt:lpstr>Креативность провоцирует выгорание?</vt:lpstr>
      <vt:lpstr>Презентация PowerPoint</vt:lpstr>
      <vt:lpstr>Спасибо за внимание Готовы ответить на вопросы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Поможет ли креативность педагога не стать ему «выгоревшим»?</dc:title>
  <dc:creator>Elena Kotochigova</dc:creator>
  <cp:lastModifiedBy>Elena Kotochigova</cp:lastModifiedBy>
  <cp:revision>21</cp:revision>
  <dcterms:created xsi:type="dcterms:W3CDTF">2016-02-17T16:46:57Z</dcterms:created>
  <dcterms:modified xsi:type="dcterms:W3CDTF">2016-02-18T05:34:41Z</dcterms:modified>
</cp:coreProperties>
</file>