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1095-BEFA-49A5-BFF8-2A9BB7DB9106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6658-91D7-4641-B0D9-D83479AA4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924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1095-BEFA-49A5-BFF8-2A9BB7DB9106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6658-91D7-4641-B0D9-D83479AA4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58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1095-BEFA-49A5-BFF8-2A9BB7DB9106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6658-91D7-4641-B0D9-D83479AA4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87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1095-BEFA-49A5-BFF8-2A9BB7DB9106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6658-91D7-4641-B0D9-D83479AA4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98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1095-BEFA-49A5-BFF8-2A9BB7DB9106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6658-91D7-4641-B0D9-D83479AA4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21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1095-BEFA-49A5-BFF8-2A9BB7DB9106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6658-91D7-4641-B0D9-D83479AA4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79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1095-BEFA-49A5-BFF8-2A9BB7DB9106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6658-91D7-4641-B0D9-D83479AA4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51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1095-BEFA-49A5-BFF8-2A9BB7DB9106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6658-91D7-4641-B0D9-D83479AA4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56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1095-BEFA-49A5-BFF8-2A9BB7DB9106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6658-91D7-4641-B0D9-D83479AA4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6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1095-BEFA-49A5-BFF8-2A9BB7DB9106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6658-91D7-4641-B0D9-D83479AA4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28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1095-BEFA-49A5-BFF8-2A9BB7DB9106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6658-91D7-4641-B0D9-D83479AA4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43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21095-BEFA-49A5-BFF8-2A9BB7DB9106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06658-91D7-4641-B0D9-D83479AA4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96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dno@yandex.ru" TargetMode="External"/><Relationship Id="rId2" Type="http://schemas.openxmlformats.org/officeDocument/2006/relationships/hyperlink" Target="mailto:kdno@iro.yar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iro.yar.ru/index.php?id=176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Diabolo.ca%20collaboration%20video%202012.m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Динамическая игрушка в жизни ребенка раннего и дошкольного возраста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64226"/>
            <a:ext cx="9144000" cy="2248931"/>
          </a:xfrm>
        </p:spPr>
        <p:txBody>
          <a:bodyPr>
            <a:normAutofit/>
          </a:bodyPr>
          <a:lstStyle/>
          <a:p>
            <a:r>
              <a:rPr lang="ru-RU" dirty="0" smtClean="0"/>
              <a:t>Лаборатория «Умная игрушка»</a:t>
            </a:r>
          </a:p>
          <a:p>
            <a:r>
              <a:rPr lang="ru-RU" dirty="0" smtClean="0">
                <a:solidFill>
                  <a:srgbClr val="5D5D5D"/>
                </a:solidFill>
              </a:rPr>
              <a:t>15</a:t>
            </a:r>
            <a:r>
              <a:rPr lang="ru-RU" dirty="0" smtClean="0"/>
              <a:t>. 06.2016</a:t>
            </a:r>
          </a:p>
          <a:p>
            <a:r>
              <a:rPr lang="ru-RU" dirty="0" smtClean="0"/>
              <a:t>© КДО ГАУ ДПО ЯО ИРО</a:t>
            </a:r>
          </a:p>
          <a:p>
            <a:r>
              <a:rPr lang="ru-RU" dirty="0" smtClean="0"/>
              <a:t>© Жихарева Ю.Н., © Коточигова Е.В.,</a:t>
            </a:r>
          </a:p>
          <a:p>
            <a:r>
              <a:rPr lang="ru-RU" dirty="0" smtClean="0"/>
              <a:t> © Надежина М.А.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Презентация подготовлена по материалам </a:t>
            </a:r>
          </a:p>
          <a:p>
            <a:pPr marL="0" indent="0">
              <a:buNone/>
            </a:pPr>
            <a:r>
              <a:rPr lang="ru-RU" dirty="0" smtClean="0"/>
              <a:t>Е.А. </a:t>
            </a:r>
            <a:r>
              <a:rPr lang="ru-RU" dirty="0" err="1" smtClean="0"/>
              <a:t>Абдулаевой</a:t>
            </a:r>
            <a:r>
              <a:rPr lang="ru-RU" dirty="0" smtClean="0"/>
              <a:t>, </a:t>
            </a:r>
          </a:p>
          <a:p>
            <a:pPr marL="0" indent="0">
              <a:buNone/>
            </a:pPr>
            <a:r>
              <a:rPr lang="ru-RU" dirty="0" smtClean="0"/>
              <a:t>Е.О. Смирновой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49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259" y="365124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Приходите в лабораторию «умная игрушка»…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365" y="1690687"/>
            <a:ext cx="11192435" cy="501903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Контакты: Адрес: 150014, </a:t>
            </a:r>
          </a:p>
          <a:p>
            <a:pPr marL="0" indent="0">
              <a:buNone/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г. Ярославль, </a:t>
            </a:r>
          </a:p>
          <a:p>
            <a:pPr marL="0" indent="0">
              <a:buNone/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ул. Богдановича, 16</a:t>
            </a:r>
          </a:p>
          <a:p>
            <a:pPr marL="0" indent="0">
              <a:buNone/>
            </a:pPr>
            <a:r>
              <a:rPr lang="ru-RU" dirty="0" err="1">
                <a:latin typeface="+mj-lt"/>
                <a:cs typeface="Times New Roman" panose="02020603050405020304" pitchFamily="18" charset="0"/>
              </a:rPr>
              <a:t>каб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. 307, 313</a:t>
            </a:r>
          </a:p>
          <a:p>
            <a:pPr marL="0" indent="0">
              <a:buNone/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Тел.:(8-4852) 45-99-39</a:t>
            </a:r>
          </a:p>
          <a:p>
            <a:pPr marL="0" indent="0">
              <a:buNone/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E-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mail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+mj-lt"/>
                <a:cs typeface="Times New Roman" panose="02020603050405020304" pitchFamily="18" charset="0"/>
                <a:hlinkClick r:id="rId2"/>
              </a:rPr>
              <a:t>kdno@iro.yar.ru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+mj-lt"/>
                <a:cs typeface="Times New Roman" panose="02020603050405020304" pitchFamily="18" charset="0"/>
                <a:hlinkClick r:id="rId3"/>
              </a:rPr>
              <a:t>kdno@yandex.ru</a:t>
            </a:r>
            <a:endParaRPr lang="ru-RU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+mj-lt"/>
                <a:cs typeface="Times New Roman" panose="02020603050405020304" pitchFamily="18" charset="0"/>
              </a:rPr>
              <a:t>Найти нас в Интернете: 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dirty="0">
                <a:latin typeface="+mj-lt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dirty="0" smtClean="0">
                <a:latin typeface="+mj-lt"/>
                <a:cs typeface="Times New Roman" panose="02020603050405020304" pitchFamily="18" charset="0"/>
                <a:hlinkClick r:id="rId4"/>
              </a:rPr>
              <a:t>www.iro.yar.ru/index.php?id=1768</a:t>
            </a:r>
            <a:endParaRPr lang="ru-RU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218" y="1933015"/>
            <a:ext cx="5547841" cy="424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Что будем сегодня </a:t>
            </a:r>
            <a:r>
              <a:rPr lang="ru-RU" sz="4800" b="1" dirty="0" smtClean="0"/>
              <a:t>вместе</a:t>
            </a:r>
            <a:r>
              <a:rPr lang="ru-RU" b="1" dirty="0" smtClean="0"/>
              <a:t> с вами делать?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99503"/>
            <a:ext cx="10515600" cy="3977460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 smtClean="0"/>
              <a:t>Уточним, каковы особенности динамических игрушек</a:t>
            </a:r>
          </a:p>
          <a:p>
            <a:r>
              <a:rPr lang="ru-RU" sz="4000" dirty="0" smtClean="0"/>
              <a:t>Рассмотрим виды динамических игрушек</a:t>
            </a:r>
          </a:p>
          <a:p>
            <a:r>
              <a:rPr lang="ru-RU" sz="4000" dirty="0" smtClean="0"/>
              <a:t>Ответим на вопрос: «Что развивают динамические игрушки?»</a:t>
            </a:r>
          </a:p>
          <a:p>
            <a:r>
              <a:rPr lang="ru-RU" sz="4000" dirty="0" smtClean="0"/>
              <a:t>Исследуем возможности динамических игрушек для развития математических способностей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188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Что такое «динамическая игрушка»?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7024"/>
          </a:xfrm>
        </p:spPr>
        <p:txBody>
          <a:bodyPr/>
          <a:lstStyle/>
          <a:p>
            <a:r>
              <a:rPr lang="ru-RU" dirty="0" smtClean="0"/>
              <a:t>ДИ – особый вид игрушек, отражающих различные характерные виды движений – лазание, кувыркание, схватывание, вращение – живых существ и предметов</a:t>
            </a:r>
          </a:p>
          <a:p>
            <a:r>
              <a:rPr lang="ru-RU" dirty="0" smtClean="0"/>
              <a:t>Ключевая характеристика – непосредственно двигательный ответ игрушки на движение и действия человека</a:t>
            </a:r>
          </a:p>
          <a:p>
            <a:r>
              <a:rPr lang="ru-RU" dirty="0" smtClean="0"/>
              <a:t>В игре наблюдаются  и воспринимаются различные виды движений в концентрированном виде</a:t>
            </a:r>
          </a:p>
          <a:p>
            <a:r>
              <a:rPr lang="ru-RU" dirty="0" smtClean="0"/>
              <a:t>Осваиваются не только очевидные свойства, но и действия сил, которые недоступны наблюдению: инерции, трения, тяжести, скольжения, действие гравитации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1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/>
              <a:t>Динамическая игрушка и похожие игровые материалы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8583" y="2347784"/>
            <a:ext cx="10515600" cy="4374292"/>
          </a:xfrm>
        </p:spPr>
        <p:txBody>
          <a:bodyPr/>
          <a:lstStyle/>
          <a:p>
            <a:r>
              <a:rPr lang="ru-RU" dirty="0" smtClean="0"/>
              <a:t>ДИ = механическая игрушка?</a:t>
            </a:r>
          </a:p>
          <a:p>
            <a:r>
              <a:rPr lang="ru-RU" dirty="0" smtClean="0"/>
              <a:t>ДИ = электронная игрушка?</a:t>
            </a:r>
          </a:p>
          <a:p>
            <a:r>
              <a:rPr lang="ru-RU" dirty="0" smtClean="0"/>
              <a:t>ДИ = игровые материалы для развития движений?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Независимость от действий играющего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5412260" y="4188941"/>
            <a:ext cx="97890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38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/>
              <a:t>Виды динамических игрушек: основание классификации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63577"/>
            <a:ext cx="10515600" cy="411338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Наличие образа</a:t>
            </a:r>
          </a:p>
          <a:p>
            <a:r>
              <a:rPr lang="ru-RU" sz="4000" dirty="0" smtClean="0"/>
              <a:t>Характер движения</a:t>
            </a:r>
          </a:p>
          <a:p>
            <a:r>
              <a:rPr lang="ru-RU" sz="4000" dirty="0" smtClean="0"/>
              <a:t>Сложность управления игрушкой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6810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Характер движения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63577"/>
            <a:ext cx="10515600" cy="4113385"/>
          </a:xfrm>
        </p:spPr>
        <p:txBody>
          <a:bodyPr>
            <a:normAutofit fontScale="77500" lnSpcReduction="20000"/>
          </a:bodyPr>
          <a:lstStyle/>
          <a:p>
            <a:r>
              <a:rPr lang="ru-RU" sz="4000" dirty="0" smtClean="0"/>
              <a:t>Колесные каталки – от 1,5 – до 3 лет</a:t>
            </a:r>
          </a:p>
          <a:p>
            <a:r>
              <a:rPr lang="ru-RU" sz="4000" dirty="0" smtClean="0"/>
              <a:t>Шагающие, скачущие фигурки – 3-4 года</a:t>
            </a:r>
          </a:p>
          <a:p>
            <a:r>
              <a:rPr lang="ru-RU" sz="4000" dirty="0" smtClean="0"/>
              <a:t>Качающиеся и парящие в воздухе игрушки – 2-6 лет</a:t>
            </a:r>
          </a:p>
          <a:p>
            <a:r>
              <a:rPr lang="ru-RU" sz="4000" dirty="0" smtClean="0"/>
              <a:t>Вращающиеся игрушки – младенчество – школьный возраст</a:t>
            </a:r>
          </a:p>
          <a:p>
            <a:r>
              <a:rPr lang="ru-RU" sz="4000" dirty="0" smtClean="0"/>
              <a:t>Катящиеся предметы – от 1 года до 10-12 лет</a:t>
            </a:r>
          </a:p>
          <a:p>
            <a:r>
              <a:rPr lang="ru-RU" sz="4000" dirty="0" smtClean="0"/>
              <a:t>Кувыркающиеся фигурки – от 2 до 6 лет</a:t>
            </a:r>
          </a:p>
          <a:p>
            <a:r>
              <a:rPr lang="ru-RU" sz="4000" dirty="0" smtClean="0"/>
              <a:t>Лазающие фигурки – с 3 лет</a:t>
            </a:r>
          </a:p>
          <a:p>
            <a:r>
              <a:rPr lang="ru-RU" sz="4000" dirty="0" smtClean="0"/>
              <a:t>Стучащие фигурки – 2,5 – 3 года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375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Сложность управления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90583"/>
            <a:ext cx="10515600" cy="428637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 – элементарное целенаправленное действие и наблюдение</a:t>
            </a:r>
          </a:p>
          <a:p>
            <a:r>
              <a:rPr lang="ru-RU" sz="3200" dirty="0" smtClean="0"/>
              <a:t>2 – двухтактное действие</a:t>
            </a:r>
          </a:p>
          <a:p>
            <a:r>
              <a:rPr lang="ru-RU" sz="3200" dirty="0" smtClean="0"/>
              <a:t>3 – действия, требующие тонкой координации движений и согласованного движения рук</a:t>
            </a:r>
          </a:p>
          <a:p>
            <a:r>
              <a:rPr lang="ru-RU" sz="3200" dirty="0" smtClean="0"/>
              <a:t>4 – ритмичные действия</a:t>
            </a:r>
          </a:p>
          <a:p>
            <a:r>
              <a:rPr lang="ru-RU" sz="3200" dirty="0" smtClean="0"/>
              <a:t>5 – </a:t>
            </a:r>
            <a:r>
              <a:rPr lang="ru-RU" sz="3200" dirty="0" smtClean="0">
                <a:hlinkClick r:id="rId2" action="ppaction://hlinkfile"/>
              </a:rPr>
              <a:t>сложная сенсомоторная координация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4180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Что развивают динамические игрушки?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Взгляд детского психолога</a:t>
            </a:r>
          </a:p>
          <a:p>
            <a:r>
              <a:rPr lang="ru-RU" sz="3600" dirty="0" smtClean="0"/>
              <a:t>Взгляд физика, химика</a:t>
            </a:r>
          </a:p>
          <a:p>
            <a:r>
              <a:rPr lang="ru-RU" sz="3600" dirty="0" smtClean="0"/>
              <a:t>Взгляд педагога дошкольного образования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879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08518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А какие математические способности развиваю динамические игрушки? Развивают ли?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0621" y="2360140"/>
            <a:ext cx="10801865" cy="4312509"/>
          </a:xfrm>
        </p:spPr>
        <p:txBody>
          <a:bodyPr>
            <a:noAutofit/>
          </a:bodyPr>
          <a:lstStyle/>
          <a:p>
            <a:r>
              <a:rPr lang="ru-RU" sz="3600" dirty="0"/>
              <a:t>И</a:t>
            </a:r>
            <a:r>
              <a:rPr lang="ru-RU" sz="3600" dirty="0" smtClean="0"/>
              <a:t>зучите (вспомните) что такое математические способности с точки зрения </a:t>
            </a:r>
            <a:r>
              <a:rPr lang="ru-RU" sz="3600" dirty="0" err="1" smtClean="0"/>
              <a:t>Крутецкого</a:t>
            </a:r>
            <a:r>
              <a:rPr lang="ru-RU" sz="3600" dirty="0" smtClean="0"/>
              <a:t> – игровое поле </a:t>
            </a:r>
          </a:p>
          <a:p>
            <a:r>
              <a:rPr lang="ru-RU" sz="3600" dirty="0" smtClean="0"/>
              <a:t>Возьмите динамическую игрушку для исследования. Заполните карточки – предложения, расскажите о своих выводах группе</a:t>
            </a:r>
          </a:p>
          <a:p>
            <a:r>
              <a:rPr lang="ru-RU" sz="3600" dirty="0" smtClean="0"/>
              <a:t>Прикрепите карточку – предложение к игровому полю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172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411</Words>
  <Application>Microsoft Office PowerPoint</Application>
  <PresentationFormat>Широкоэкранный</PresentationFormat>
  <Paragraphs>65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Динамическая игрушка в жизни ребенка раннего и дошкольного возраста</vt:lpstr>
      <vt:lpstr>Что будем сегодня вместе с вами делать?</vt:lpstr>
      <vt:lpstr>Что такое «динамическая игрушка»?</vt:lpstr>
      <vt:lpstr>Динамическая игрушка и похожие игровые материалы</vt:lpstr>
      <vt:lpstr>Виды динамических игрушек: основание классификации</vt:lpstr>
      <vt:lpstr>Характер движения</vt:lpstr>
      <vt:lpstr>Сложность управления</vt:lpstr>
      <vt:lpstr>Что развивают динамические игрушки?</vt:lpstr>
      <vt:lpstr>А какие математические способности развиваю динамические игрушки? Развивают ли?</vt:lpstr>
      <vt:lpstr>Презентация PowerPoint</vt:lpstr>
      <vt:lpstr>Приходите в лабораторию «умная игрушка»…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Динамическая игрушка в жизни ребенка раннего и дошкольного возраста</dc:title>
  <dc:creator>Elena Kotochigova</dc:creator>
  <cp:lastModifiedBy>Elena Kotochigova</cp:lastModifiedBy>
  <cp:revision>14</cp:revision>
  <dcterms:created xsi:type="dcterms:W3CDTF">2016-06-15T03:20:24Z</dcterms:created>
  <dcterms:modified xsi:type="dcterms:W3CDTF">2016-06-15T05:41:43Z</dcterms:modified>
</cp:coreProperties>
</file>