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4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1" d="100"/>
          <a:sy n="121" d="100"/>
        </p:scale>
        <p:origin x="156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54BF4-A1E1-4061-BF89-E5D3E5E4397C}" type="datetimeFigureOut">
              <a:rPr lang="ru-RU" smtClean="0"/>
              <a:t>07.11.2017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29BBD-EB55-4816-A472-C8536F0BEB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6637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54BF4-A1E1-4061-BF89-E5D3E5E4397C}" type="datetimeFigureOut">
              <a:rPr lang="ru-RU" smtClean="0"/>
              <a:t>07.11.2017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29BBD-EB55-4816-A472-C8536F0BEB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9808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54BF4-A1E1-4061-BF89-E5D3E5E4397C}" type="datetimeFigureOut">
              <a:rPr lang="ru-RU" smtClean="0"/>
              <a:t>07.11.2017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29BBD-EB55-4816-A472-C8536F0BEB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6016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54BF4-A1E1-4061-BF89-E5D3E5E4397C}" type="datetimeFigureOut">
              <a:rPr lang="ru-RU" smtClean="0"/>
              <a:t>07.11.2017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29BBD-EB55-4816-A472-C8536F0BEB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8124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54BF4-A1E1-4061-BF89-E5D3E5E4397C}" type="datetimeFigureOut">
              <a:rPr lang="ru-RU" smtClean="0"/>
              <a:t>07.11.2017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29BBD-EB55-4816-A472-C8536F0BEB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848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54BF4-A1E1-4061-BF89-E5D3E5E4397C}" type="datetimeFigureOut">
              <a:rPr lang="ru-RU" smtClean="0"/>
              <a:t>07.11.2017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29BBD-EB55-4816-A472-C8536F0BEB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6955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54BF4-A1E1-4061-BF89-E5D3E5E4397C}" type="datetimeFigureOut">
              <a:rPr lang="ru-RU" smtClean="0"/>
              <a:t>07.11.2017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29BBD-EB55-4816-A472-C8536F0BEB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5574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54BF4-A1E1-4061-BF89-E5D3E5E4397C}" type="datetimeFigureOut">
              <a:rPr lang="ru-RU" smtClean="0"/>
              <a:t>07.11.2017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29BBD-EB55-4816-A472-C8536F0BEB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2670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54BF4-A1E1-4061-BF89-E5D3E5E4397C}" type="datetimeFigureOut">
              <a:rPr lang="ru-RU" smtClean="0"/>
              <a:t>07.11.2017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29BBD-EB55-4816-A472-C8536F0BEB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1806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54BF4-A1E1-4061-BF89-E5D3E5E4397C}" type="datetimeFigureOut">
              <a:rPr lang="ru-RU" smtClean="0"/>
              <a:t>07.11.2017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29BBD-EB55-4816-A472-C8536F0BEB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8804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54BF4-A1E1-4061-BF89-E5D3E5E4397C}" type="datetimeFigureOut">
              <a:rPr lang="ru-RU" smtClean="0"/>
              <a:t>07.11.2017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29BBD-EB55-4816-A472-C8536F0BEB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2863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654BF4-A1E1-4061-BF89-E5D3E5E4397C}" type="datetimeFigureOut">
              <a:rPr lang="ru-RU" smtClean="0"/>
              <a:t>07.11.2017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B29BBD-EB55-4816-A472-C8536F0BEB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0677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stemco.ru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76516"/>
            <a:ext cx="10515600" cy="480044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 smtClean="0"/>
              <a:t>Мастер - класс</a:t>
            </a:r>
          </a:p>
          <a:p>
            <a:pPr marL="0" indent="0" algn="ctr">
              <a:buNone/>
            </a:pPr>
            <a:r>
              <a:rPr lang="ru-RU" sz="3600" b="1" dirty="0" smtClean="0"/>
              <a:t>«Что внутри коробочки </a:t>
            </a:r>
          </a:p>
          <a:p>
            <a:pPr marL="0" indent="0" algn="ctr">
              <a:buNone/>
            </a:pPr>
            <a:r>
              <a:rPr lang="ru-RU" sz="3600" b="1" dirty="0" smtClean="0"/>
              <a:t>или </a:t>
            </a:r>
          </a:p>
          <a:p>
            <a:pPr marL="0" indent="0" algn="ctr">
              <a:buNone/>
            </a:pPr>
            <a:r>
              <a:rPr lang="ru-RU" sz="3600" b="1" dirty="0" smtClean="0"/>
              <a:t>решаем задачи математического развития с </a:t>
            </a:r>
            <a:r>
              <a:rPr lang="en-US" sz="3600" b="1" dirty="0" err="1" smtClean="0"/>
              <a:t>EDx</a:t>
            </a:r>
            <a:r>
              <a:rPr lang="ru-RU" sz="3600" b="1" dirty="0" smtClean="0"/>
              <a:t>»</a:t>
            </a:r>
          </a:p>
          <a:p>
            <a:pPr marL="0" indent="0" algn="r">
              <a:buNone/>
            </a:pPr>
            <a:endParaRPr lang="ru-RU" dirty="0" smtClean="0"/>
          </a:p>
          <a:p>
            <a:pPr marL="0" indent="0" algn="r">
              <a:buNone/>
            </a:pPr>
            <a:r>
              <a:rPr lang="ru-RU" dirty="0"/>
              <a:t>© </a:t>
            </a:r>
            <a:r>
              <a:rPr lang="ru-RU" dirty="0" smtClean="0"/>
              <a:t>Надежина </a:t>
            </a:r>
            <a:r>
              <a:rPr lang="ru-RU" dirty="0" err="1" smtClean="0"/>
              <a:t>М.А.,доцент</a:t>
            </a:r>
            <a:r>
              <a:rPr lang="ru-RU" dirty="0" smtClean="0"/>
              <a:t> КДО ГАУ ДПО ЯО ИРО </a:t>
            </a:r>
          </a:p>
          <a:p>
            <a:pPr marL="0" indent="0" algn="r">
              <a:buNone/>
            </a:pPr>
            <a:r>
              <a:rPr lang="ru-RU" dirty="0"/>
              <a:t>© </a:t>
            </a:r>
            <a:r>
              <a:rPr lang="ru-RU" dirty="0" smtClean="0"/>
              <a:t>Ермакова Т.Н., </a:t>
            </a:r>
            <a:r>
              <a:rPr lang="ru-RU" dirty="0" err="1"/>
              <a:t>с</a:t>
            </a:r>
            <a:r>
              <a:rPr lang="ru-RU" dirty="0" err="1" smtClean="0"/>
              <a:t>т.преподаватель</a:t>
            </a:r>
            <a:r>
              <a:rPr lang="ru-RU" dirty="0" smtClean="0"/>
              <a:t> КДО ГАУ ДПО ЯО ИРО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2171" y="311284"/>
            <a:ext cx="1379404" cy="1379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3422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ru-RU" sz="4400" b="1" dirty="0" smtClean="0"/>
          </a:p>
          <a:p>
            <a:pPr marL="0" indent="0" algn="ctr">
              <a:buNone/>
            </a:pPr>
            <a:r>
              <a:rPr lang="ru-RU" sz="4400" b="1" dirty="0" smtClean="0"/>
              <a:t>Поиграем</a:t>
            </a:r>
            <a:r>
              <a:rPr lang="ru-RU" sz="4400" b="1" dirty="0" smtClean="0"/>
              <a:t>?</a:t>
            </a:r>
          </a:p>
          <a:p>
            <a:pPr marL="0" indent="0" algn="ctr">
              <a:buNone/>
            </a:pPr>
            <a:r>
              <a:rPr lang="ru-RU" sz="4400" b="1" dirty="0"/>
              <a:t>Обсудим?</a:t>
            </a:r>
          </a:p>
          <a:p>
            <a:pPr marL="0" indent="0" algn="ctr">
              <a:buNone/>
            </a:pP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1112026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31056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/>
              <a:t>Задачи математического развития </a:t>
            </a:r>
            <a:br>
              <a:rPr lang="ru-RU" sz="3200" b="1" dirty="0" smtClean="0"/>
            </a:br>
            <a:r>
              <a:rPr lang="ru-RU" sz="3200" b="1" dirty="0" smtClean="0"/>
              <a:t>(З. А. Михайлова, </a:t>
            </a:r>
            <a:r>
              <a:rPr lang="ru-RU" sz="3200" b="1" dirty="0"/>
              <a:t>Р. Л. Непомнящая, М. Н. </a:t>
            </a:r>
            <a:r>
              <a:rPr lang="ru-RU" sz="3200" b="1" dirty="0" smtClean="0"/>
              <a:t>Полякова):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96182"/>
            <a:ext cx="10515600" cy="5142269"/>
          </a:xfrm>
        </p:spPr>
        <p:txBody>
          <a:bodyPr>
            <a:normAutofit fontScale="70000" lnSpcReduction="20000"/>
          </a:bodyPr>
          <a:lstStyle/>
          <a:p>
            <a:pPr lvl="0" algn="just" fontAlgn="base"/>
            <a:r>
              <a:rPr lang="ru-RU" dirty="0">
                <a:effectLst>
                  <a:outerShdw sx="0" sy="0">
                    <a:srgbClr val="000000"/>
                  </a:outerShdw>
                </a:effectLst>
              </a:rPr>
              <a:t>развитие у детей логико-математических </a:t>
            </a:r>
            <a:r>
              <a:rPr lang="ru-RU" dirty="0" smtClean="0">
                <a:effectLst>
                  <a:outerShdw sx="0" sy="0">
                    <a:srgbClr val="000000"/>
                  </a:outerShdw>
                </a:effectLst>
              </a:rPr>
              <a:t>представлений: представлений </a:t>
            </a:r>
            <a:r>
              <a:rPr lang="ru-RU" dirty="0">
                <a:effectLst>
                  <a:outerShdw sx="0" sy="0">
                    <a:srgbClr val="000000"/>
                  </a:outerShdw>
                </a:effectLst>
              </a:rPr>
              <a:t>о математических свойствах и отношениях предметов, конкретных величинах, числах, геометрических фигурах, зависимостях и </a:t>
            </a:r>
            <a:r>
              <a:rPr lang="ru-RU" dirty="0" smtClean="0">
                <a:effectLst>
                  <a:outerShdw sx="0" sy="0">
                    <a:srgbClr val="000000"/>
                  </a:outerShdw>
                </a:effectLst>
              </a:rPr>
              <a:t>закономерностях;</a:t>
            </a:r>
            <a:endParaRPr lang="ru-RU" dirty="0">
              <a:effectLst>
                <a:outerShdw sx="0" sy="0">
                  <a:srgbClr val="000000"/>
                </a:outerShdw>
              </a:effectLst>
            </a:endParaRPr>
          </a:p>
          <a:p>
            <a:pPr lvl="0" algn="just" fontAlgn="base"/>
            <a:r>
              <a:rPr lang="ru-RU" dirty="0">
                <a:effectLst>
                  <a:outerShdw sx="0" sy="0">
                    <a:srgbClr val="000000"/>
                  </a:outerShdw>
                </a:effectLst>
              </a:rPr>
              <a:t>развитие сенсорных (предметно-действенных) способов по­знания математических свойств и отношений: обследование, сопоставление, группировка, упорядочение, разбиение;</a:t>
            </a:r>
          </a:p>
          <a:p>
            <a:pPr lvl="0" algn="just" fontAlgn="base"/>
            <a:r>
              <a:rPr lang="ru-RU" dirty="0">
                <a:effectLst>
                  <a:outerShdw sx="0" sy="0">
                    <a:srgbClr val="000000"/>
                  </a:outerShdw>
                </a:effectLst>
              </a:rPr>
              <a:t>освоение детьми экспериментально-исследовательских спо­собов познания математического </a:t>
            </a:r>
            <a:r>
              <a:rPr lang="ru-RU" dirty="0" smtClean="0">
                <a:effectLst>
                  <a:outerShdw sx="0" sy="0">
                    <a:srgbClr val="000000"/>
                  </a:outerShdw>
                </a:effectLst>
              </a:rPr>
              <a:t>содержания: воссоздание</a:t>
            </a:r>
            <a:r>
              <a:rPr lang="ru-RU" dirty="0">
                <a:effectLst>
                  <a:outerShdw sx="0" sy="0">
                    <a:srgbClr val="000000"/>
                  </a:outerShdw>
                </a:effectLst>
              </a:rPr>
              <a:t>, экспериментирование, моделирование, </a:t>
            </a:r>
            <a:r>
              <a:rPr lang="ru-RU" dirty="0" smtClean="0">
                <a:effectLst>
                  <a:outerShdw sx="0" sy="0">
                    <a:srgbClr val="000000"/>
                  </a:outerShdw>
                </a:effectLst>
              </a:rPr>
              <a:t>трансформация;</a:t>
            </a:r>
            <a:endParaRPr lang="ru-RU" dirty="0">
              <a:effectLst>
                <a:outerShdw sx="0" sy="0">
                  <a:srgbClr val="000000"/>
                </a:outerShdw>
              </a:effectLst>
            </a:endParaRPr>
          </a:p>
          <a:p>
            <a:pPr lvl="0" algn="just" fontAlgn="base"/>
            <a:r>
              <a:rPr lang="ru-RU" dirty="0">
                <a:effectLst>
                  <a:outerShdw sx="0" sy="0">
                    <a:srgbClr val="000000"/>
                  </a:outerShdw>
                </a:effectLst>
              </a:rPr>
              <a:t>развитие у детей логических способов познания математиче­ских свойств и </a:t>
            </a:r>
            <a:r>
              <a:rPr lang="ru-RU" dirty="0" smtClean="0">
                <a:effectLst>
                  <a:outerShdw sx="0" sy="0">
                    <a:srgbClr val="000000"/>
                  </a:outerShdw>
                </a:effectLst>
              </a:rPr>
              <a:t>отношений: анализ</a:t>
            </a:r>
            <a:r>
              <a:rPr lang="ru-RU" dirty="0">
                <a:effectLst>
                  <a:outerShdw sx="0" sy="0">
                    <a:srgbClr val="000000"/>
                  </a:outerShdw>
                </a:effectLst>
              </a:rPr>
              <a:t>, абстрагирование, отрица­ние, сравнение, обобщение, классификация, </a:t>
            </a:r>
            <a:r>
              <a:rPr lang="ru-RU" dirty="0" err="1" smtClean="0">
                <a:effectLst>
                  <a:outerShdw sx="0" sy="0">
                    <a:srgbClr val="000000"/>
                  </a:outerShdw>
                </a:effectLst>
              </a:rPr>
              <a:t>сериация</a:t>
            </a:r>
            <a:r>
              <a:rPr lang="ru-RU" dirty="0" smtClean="0">
                <a:effectLst>
                  <a:outerShdw sx="0" sy="0">
                    <a:srgbClr val="000000"/>
                  </a:outerShdw>
                </a:effectLst>
              </a:rPr>
              <a:t>;</a:t>
            </a:r>
            <a:endParaRPr lang="ru-RU" dirty="0">
              <a:effectLst>
                <a:outerShdw sx="0" sy="0">
                  <a:srgbClr val="000000"/>
                </a:outerShdw>
              </a:effectLst>
            </a:endParaRPr>
          </a:p>
          <a:p>
            <a:pPr lvl="0" algn="just" fontAlgn="base"/>
            <a:r>
              <a:rPr lang="ru-RU" dirty="0">
                <a:effectLst>
                  <a:outerShdw sx="0" sy="0">
                    <a:srgbClr val="000000"/>
                  </a:outerShdw>
                </a:effectLst>
              </a:rPr>
              <a:t>овладение детьми математическими способами познания дей­ствительности: счет, измерение, простейшие вычисления;</a:t>
            </a:r>
          </a:p>
          <a:p>
            <a:pPr lvl="0" algn="just" fontAlgn="base"/>
            <a:r>
              <a:rPr lang="ru-RU" dirty="0">
                <a:effectLst>
                  <a:outerShdw sx="0" sy="0">
                    <a:srgbClr val="000000"/>
                  </a:outerShdw>
                </a:effectLst>
              </a:rPr>
              <a:t>развитие интеллектуально-творческих проявлений детей: на­ходчивости, смекалки, догадки, сообразительности, стремле­ния к поиску нестандартных решений задач;</a:t>
            </a:r>
          </a:p>
          <a:p>
            <a:pPr lvl="0" algn="just" fontAlgn="base"/>
            <a:r>
              <a:rPr lang="ru-RU" dirty="0">
                <a:effectLst>
                  <a:outerShdw sx="0" sy="0">
                    <a:srgbClr val="000000"/>
                  </a:outerShdw>
                </a:effectLst>
              </a:rPr>
              <a:t>развитие точной, аргументированной и доказательной речи, обогащение словаря ребенка;</a:t>
            </a:r>
          </a:p>
          <a:p>
            <a:pPr algn="just"/>
            <a:r>
              <a:rPr lang="ru-RU" dirty="0"/>
              <a:t>развитие понимания пространственных представлений: ориентировка в расположении частей тела, понимание направлений сверху, снизу, спереди, сзади, справа, слева, знакомство с пространственными отношениями близко, далеко. </a:t>
            </a:r>
          </a:p>
        </p:txBody>
      </p:sp>
    </p:spTree>
    <p:extLst>
      <p:ext uri="{BB962C8B-B14F-4D97-AF65-F5344CB8AC3E}">
        <p14:creationId xmlns:p14="http://schemas.microsoft.com/office/powerpoint/2010/main" val="1994879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ru-RU" sz="4400" b="1" dirty="0" smtClean="0"/>
          </a:p>
          <a:p>
            <a:pPr marL="0" indent="0" algn="ctr">
              <a:buNone/>
            </a:pPr>
            <a:r>
              <a:rPr lang="ru-RU" sz="4400" b="1" dirty="0" err="1" smtClean="0"/>
              <a:t>Поизобретаем</a:t>
            </a:r>
            <a:r>
              <a:rPr lang="ru-RU" sz="4400" b="1" dirty="0" smtClean="0"/>
              <a:t>?</a:t>
            </a:r>
            <a:endParaRPr lang="ru-RU" sz="4400" b="1" dirty="0"/>
          </a:p>
        </p:txBody>
      </p:sp>
      <p:pic>
        <p:nvPicPr>
          <p:cNvPr id="1026" name="Picture 2" descr="http://uchkollektor39.ru/uploads/images/items/4058a72a078b9e3113361609489cfe5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5" y="2911446"/>
            <a:ext cx="2669170" cy="2192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stemco.ru/upload/resize_cache/iblock/242/751_550_187c8f36e51426b282e9c1609ab9ef6f2/stemco_ru_0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8495" y="2986346"/>
            <a:ext cx="3758721" cy="275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bart59.ru/%D0%92%D0%B5%D1%81%D1%8B%20%D0%B4%D0%B5%D1%82%D1%81%D0%BA%D0%B8%D0%B5%20%D1%81%20%D0%BC%D0%B5%D0%B4%D0%B2%D0%B5%D0%B6%D0%B0%D1%82%D0%B0%D0%BC%D0%B8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6735" y="3917024"/>
            <a:ext cx="2968625" cy="2374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kco-nn.ru/image/catalog/detskie-sady/didakticheskie-uchebnye-posobia/1200009-geoplanshety-23sm-nabor/upload/58c5e4a18705f91d5f4e977025f28ebcbdb88d0a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4185" y="3779520"/>
            <a:ext cx="2419670" cy="2649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4631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03123"/>
            <a:ext cx="10515600" cy="6204154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b="1" dirty="0" smtClean="0"/>
              <a:t>1 группа </a:t>
            </a:r>
            <a:r>
              <a:rPr lang="ru-RU" dirty="0" smtClean="0"/>
              <a:t>– </a:t>
            </a:r>
            <a:r>
              <a:rPr lang="ru-RU" dirty="0" smtClean="0">
                <a:effectLst>
                  <a:outerShdw sx="0" sy="0">
                    <a:srgbClr val="000000"/>
                  </a:outerShdw>
                </a:effectLst>
              </a:rPr>
              <a:t>развиваем у детей логико-математические представления: представления о математических свойствах и отношениях предметов, конкретных величинах, числах, геометрических фигурах, зависимостях и закономерностях</a:t>
            </a:r>
          </a:p>
          <a:p>
            <a:pPr marL="0" indent="0" algn="just">
              <a:buNone/>
            </a:pPr>
            <a:endParaRPr lang="ru-RU" dirty="0" smtClean="0">
              <a:effectLst>
                <a:outerShdw sx="0" sy="0">
                  <a:srgbClr val="000000"/>
                </a:outerShdw>
              </a:effectLst>
            </a:endParaRPr>
          </a:p>
          <a:p>
            <a:pPr marL="0" lvl="0" indent="0" algn="just">
              <a:buNone/>
            </a:pPr>
            <a:r>
              <a:rPr lang="ru-RU" b="1" dirty="0" smtClean="0">
                <a:effectLst>
                  <a:outerShdw sx="0" sy="0">
                    <a:srgbClr val="000000"/>
                  </a:outerShdw>
                </a:effectLst>
              </a:rPr>
              <a:t>2 группа </a:t>
            </a:r>
            <a:r>
              <a:rPr lang="ru-RU" dirty="0" smtClean="0">
                <a:effectLst>
                  <a:outerShdw sx="0" sy="0">
                    <a:srgbClr val="000000"/>
                  </a:outerShdw>
                </a:effectLst>
              </a:rPr>
              <a:t>- развиваем у детей логических способов познания математиче­ских свойств и отношений: анализ, абстрагирование, отрица­ние, сравнение, обобщение, классификация, </a:t>
            </a:r>
            <a:r>
              <a:rPr lang="ru-RU" dirty="0" err="1" smtClean="0">
                <a:effectLst>
                  <a:outerShdw sx="0" sy="0">
                    <a:srgbClr val="000000"/>
                  </a:outerShdw>
                </a:effectLst>
              </a:rPr>
              <a:t>сериация</a:t>
            </a:r>
            <a:endParaRPr lang="ru-RU" dirty="0" smtClean="0">
              <a:effectLst>
                <a:outerShdw sx="0" sy="0">
                  <a:srgbClr val="000000"/>
                </a:outerShdw>
              </a:effectLst>
            </a:endParaRPr>
          </a:p>
          <a:p>
            <a:pPr marL="0" lvl="0" indent="0" algn="just">
              <a:buNone/>
            </a:pPr>
            <a:endParaRPr lang="ru-RU" dirty="0" smtClean="0">
              <a:effectLst>
                <a:outerShdw sx="0" sy="0">
                  <a:srgbClr val="000000"/>
                </a:outerShdw>
              </a:effectLst>
            </a:endParaRPr>
          </a:p>
          <a:p>
            <a:pPr marL="0" lvl="0" indent="0" algn="just">
              <a:buNone/>
            </a:pPr>
            <a:r>
              <a:rPr lang="ru-RU" b="1" dirty="0" smtClean="0">
                <a:effectLst>
                  <a:outerShdw sx="0" sy="0">
                    <a:srgbClr val="000000"/>
                  </a:outerShdw>
                </a:effectLst>
              </a:rPr>
              <a:t>3 группа</a:t>
            </a:r>
            <a:r>
              <a:rPr lang="ru-RU" dirty="0" smtClean="0">
                <a:effectLst>
                  <a:outerShdw sx="0" sy="0">
                    <a:srgbClr val="000000"/>
                  </a:outerShdw>
                </a:effectLst>
              </a:rPr>
              <a:t>- развиваем сенсорные (предметно-действенных) способы по­знания математических свойств и отношений: обследование, сопоставление, группировка, упорядочение, разбиение</a:t>
            </a:r>
          </a:p>
          <a:p>
            <a:pPr marL="0" lvl="0" indent="0" algn="just">
              <a:buNone/>
            </a:pPr>
            <a:endParaRPr lang="ru-RU" dirty="0" smtClean="0">
              <a:effectLst>
                <a:outerShdw sx="0" sy="0">
                  <a:srgbClr val="000000"/>
                </a:outerShdw>
              </a:effectLst>
            </a:endParaRPr>
          </a:p>
          <a:p>
            <a:pPr marL="0" lvl="0" indent="0" algn="just">
              <a:buNone/>
            </a:pPr>
            <a:r>
              <a:rPr lang="ru-RU" b="1" dirty="0" smtClean="0">
                <a:effectLst>
                  <a:outerShdw sx="0" sy="0">
                    <a:srgbClr val="000000"/>
                  </a:outerShdw>
                </a:effectLst>
              </a:rPr>
              <a:t>4 группа </a:t>
            </a:r>
            <a:r>
              <a:rPr lang="ru-RU" dirty="0" smtClean="0">
                <a:effectLst>
                  <a:outerShdw sx="0" sy="0">
                    <a:srgbClr val="000000"/>
                  </a:outerShdw>
                </a:effectLst>
              </a:rPr>
              <a:t>– осваиваем с детьми элементарные математические операции: счет, элементарные вычисления</a:t>
            </a:r>
            <a:r>
              <a:rPr lang="ru-RU" smtClean="0">
                <a:effectLst>
                  <a:outerShdw sx="0" sy="0">
                    <a:srgbClr val="000000"/>
                  </a:outerShdw>
                </a:effectLst>
              </a:rPr>
              <a:t>, измерения.</a:t>
            </a:r>
            <a:endParaRPr lang="ru-RU" dirty="0" smtClean="0">
              <a:solidFill>
                <a:srgbClr val="FF0000"/>
              </a:solidFill>
              <a:effectLst>
                <a:outerShdw sx="0" sy="0">
                  <a:srgbClr val="000000"/>
                </a:outerShdw>
              </a:effectLst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6252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stemco.ru</a:t>
            </a:r>
            <a:r>
              <a:rPr lang="en-US" dirty="0">
                <a:hlinkClick r:id="rId2"/>
              </a:rPr>
              <a:t>/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062990"/>
            <a:ext cx="7543800" cy="565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46198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sz="3600" b="1" dirty="0" smtClean="0"/>
              <a:t>Спасибо за работу!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2836630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315</Words>
  <Application>Microsoft Office PowerPoint</Application>
  <PresentationFormat>Широкоэкранный</PresentationFormat>
  <Paragraphs>32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Задачи математического развития  (З. А. Михайлова, Р. Л. Непомнящая, М. Н. Полякова):</vt:lpstr>
      <vt:lpstr>Презентация PowerPoint</vt:lpstr>
      <vt:lpstr>Презентация PowerPoint</vt:lpstr>
      <vt:lpstr>http://stemco.ru/ 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Марина</dc:creator>
  <cp:lastModifiedBy>student</cp:lastModifiedBy>
  <cp:revision>16</cp:revision>
  <dcterms:created xsi:type="dcterms:W3CDTF">2017-11-01T13:46:30Z</dcterms:created>
  <dcterms:modified xsi:type="dcterms:W3CDTF">2017-11-07T09:45:10Z</dcterms:modified>
</cp:coreProperties>
</file>