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3" r:id="rId5"/>
    <p:sldId id="268" r:id="rId6"/>
    <p:sldId id="267" r:id="rId7"/>
    <p:sldId id="266" r:id="rId8"/>
    <p:sldId id="265" r:id="rId9"/>
    <p:sldId id="274" r:id="rId10"/>
    <p:sldId id="273" r:id="rId11"/>
    <p:sldId id="272" r:id="rId12"/>
    <p:sldId id="280" r:id="rId13"/>
    <p:sldId id="279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C3069-2367-4EE0-99E0-77DBA12D7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9C5843C-C1AA-4AF7-B215-D09805675E5E}">
      <dgm:prSet phldrT="[Текст]" phldr="1"/>
      <dgm:spPr/>
      <dgm:t>
        <a:bodyPr/>
        <a:lstStyle/>
        <a:p>
          <a:endParaRPr lang="ru-RU"/>
        </a:p>
      </dgm:t>
    </dgm:pt>
    <dgm:pt modelId="{0549F68D-ADF9-4593-86BA-BA1D3F02E359}" type="parTrans" cxnId="{06424E6A-9046-4074-B8E5-D15EEE6A65C4}">
      <dgm:prSet/>
      <dgm:spPr/>
      <dgm:t>
        <a:bodyPr/>
        <a:lstStyle/>
        <a:p>
          <a:endParaRPr lang="ru-RU"/>
        </a:p>
      </dgm:t>
    </dgm:pt>
    <dgm:pt modelId="{8987D320-77D2-4713-9413-8B2310F93BAB}" type="sibTrans" cxnId="{06424E6A-9046-4074-B8E5-D15EEE6A65C4}">
      <dgm:prSet/>
      <dgm:spPr/>
      <dgm:t>
        <a:bodyPr/>
        <a:lstStyle/>
        <a:p>
          <a:endParaRPr lang="ru-RU"/>
        </a:p>
      </dgm:t>
    </dgm:pt>
    <dgm:pt modelId="{B23B480C-0F90-4E34-9640-5D6F61955031}">
      <dgm:prSet phldrT="[Текст]" phldr="1"/>
      <dgm:spPr/>
      <dgm:t>
        <a:bodyPr/>
        <a:lstStyle/>
        <a:p>
          <a:endParaRPr lang="ru-RU"/>
        </a:p>
      </dgm:t>
    </dgm:pt>
    <dgm:pt modelId="{B4774E20-C649-499A-A136-3FE6B26656DC}" type="parTrans" cxnId="{F804697F-F7F1-408A-91C9-0D7BAFB77D3D}">
      <dgm:prSet/>
      <dgm:spPr/>
      <dgm:t>
        <a:bodyPr/>
        <a:lstStyle/>
        <a:p>
          <a:endParaRPr lang="ru-RU"/>
        </a:p>
      </dgm:t>
    </dgm:pt>
    <dgm:pt modelId="{A00B6292-14EB-4ECF-9061-6C9F5DB3DB3C}" type="sibTrans" cxnId="{F804697F-F7F1-408A-91C9-0D7BAFB77D3D}">
      <dgm:prSet/>
      <dgm:spPr/>
      <dgm:t>
        <a:bodyPr/>
        <a:lstStyle/>
        <a:p>
          <a:endParaRPr lang="ru-RU"/>
        </a:p>
      </dgm:t>
    </dgm:pt>
    <dgm:pt modelId="{E6AC5D45-F385-498F-9BF4-CB6F83DB28C9}">
      <dgm:prSet phldrT="[Текст]" phldr="1"/>
      <dgm:spPr/>
      <dgm:t>
        <a:bodyPr/>
        <a:lstStyle/>
        <a:p>
          <a:endParaRPr lang="ru-RU"/>
        </a:p>
      </dgm:t>
    </dgm:pt>
    <dgm:pt modelId="{D8CC2D8E-2460-4F1A-91FD-259B8A7F40EC}" type="parTrans" cxnId="{1187260A-5BF6-4404-AD77-FDE572B44026}">
      <dgm:prSet/>
      <dgm:spPr/>
      <dgm:t>
        <a:bodyPr/>
        <a:lstStyle/>
        <a:p>
          <a:endParaRPr lang="ru-RU"/>
        </a:p>
      </dgm:t>
    </dgm:pt>
    <dgm:pt modelId="{7B71EC1F-AC2B-4EFD-81E8-599DD3FB11DB}" type="sibTrans" cxnId="{1187260A-5BF6-4404-AD77-FDE572B44026}">
      <dgm:prSet/>
      <dgm:spPr/>
      <dgm:t>
        <a:bodyPr/>
        <a:lstStyle/>
        <a:p>
          <a:endParaRPr lang="ru-RU"/>
        </a:p>
      </dgm:t>
    </dgm:pt>
    <dgm:pt modelId="{C8061196-0232-4174-9009-3AB87D5A544A}">
      <dgm:prSet phldrT="[Текст]" phldr="1"/>
      <dgm:spPr/>
      <dgm:t>
        <a:bodyPr/>
        <a:lstStyle/>
        <a:p>
          <a:endParaRPr lang="ru-RU"/>
        </a:p>
      </dgm:t>
    </dgm:pt>
    <dgm:pt modelId="{5D0272C1-4EE7-4B9F-A1D0-A1F863EDF018}" type="parTrans" cxnId="{3C88B767-0DC8-4784-A016-89645D2C4EC4}">
      <dgm:prSet/>
      <dgm:spPr/>
      <dgm:t>
        <a:bodyPr/>
        <a:lstStyle/>
        <a:p>
          <a:endParaRPr lang="ru-RU"/>
        </a:p>
      </dgm:t>
    </dgm:pt>
    <dgm:pt modelId="{088131E3-17C0-459A-B2A5-A41412ED9A8A}" type="sibTrans" cxnId="{3C88B767-0DC8-4784-A016-89645D2C4EC4}">
      <dgm:prSet/>
      <dgm:spPr/>
      <dgm:t>
        <a:bodyPr/>
        <a:lstStyle/>
        <a:p>
          <a:endParaRPr lang="ru-RU"/>
        </a:p>
      </dgm:t>
    </dgm:pt>
    <dgm:pt modelId="{07F5C105-7698-41F7-86F1-ACF9FDFE0AC5}" type="pres">
      <dgm:prSet presAssocID="{925C3069-2367-4EE0-99E0-77DBA12D7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DCBE1-FE83-4FCD-A885-6DF5E59BE35F}" type="pres">
      <dgm:prSet presAssocID="{99C5843C-C1AA-4AF7-B215-D09805675E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B0AF0-B204-4209-B809-FDD8703232EB}" type="pres">
      <dgm:prSet presAssocID="{99C5843C-C1AA-4AF7-B215-D09805675E5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A536E-1A00-405D-82D1-B976F534E947}" type="pres">
      <dgm:prSet presAssocID="{E6AC5D45-F385-498F-9BF4-CB6F83DB28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65137-8FE2-4F86-89E9-3122EF7447AF}" type="pres">
      <dgm:prSet presAssocID="{E6AC5D45-F385-498F-9BF4-CB6F83DB28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22D99-2378-4DDE-8109-A3873675CD0A}" type="presOf" srcId="{C8061196-0232-4174-9009-3AB87D5A544A}" destId="{8DF65137-8FE2-4F86-89E9-3122EF7447AF}" srcOrd="0" destOrd="0" presId="urn:microsoft.com/office/officeart/2005/8/layout/vList2"/>
    <dgm:cxn modelId="{0E90E4C1-1D48-49F5-89F1-29C95A0ECD08}" type="presOf" srcId="{B23B480C-0F90-4E34-9640-5D6F61955031}" destId="{FA8B0AF0-B204-4209-B809-FDD8703232EB}" srcOrd="0" destOrd="0" presId="urn:microsoft.com/office/officeart/2005/8/layout/vList2"/>
    <dgm:cxn modelId="{24FDEA10-D4CC-442F-B95B-06C91B172F2C}" type="presOf" srcId="{E6AC5D45-F385-498F-9BF4-CB6F83DB28C9}" destId="{351A536E-1A00-405D-82D1-B976F534E947}" srcOrd="0" destOrd="0" presId="urn:microsoft.com/office/officeart/2005/8/layout/vList2"/>
    <dgm:cxn modelId="{EDE82B03-9A96-40FB-9BDF-1E7263A1CC91}" type="presOf" srcId="{99C5843C-C1AA-4AF7-B215-D09805675E5E}" destId="{190DCBE1-FE83-4FCD-A885-6DF5E59BE35F}" srcOrd="0" destOrd="0" presId="urn:microsoft.com/office/officeart/2005/8/layout/vList2"/>
    <dgm:cxn modelId="{06424E6A-9046-4074-B8E5-D15EEE6A65C4}" srcId="{925C3069-2367-4EE0-99E0-77DBA12D7E9D}" destId="{99C5843C-C1AA-4AF7-B215-D09805675E5E}" srcOrd="0" destOrd="0" parTransId="{0549F68D-ADF9-4593-86BA-BA1D3F02E359}" sibTransId="{8987D320-77D2-4713-9413-8B2310F93BAB}"/>
    <dgm:cxn modelId="{3C88B767-0DC8-4784-A016-89645D2C4EC4}" srcId="{E6AC5D45-F385-498F-9BF4-CB6F83DB28C9}" destId="{C8061196-0232-4174-9009-3AB87D5A544A}" srcOrd="0" destOrd="0" parTransId="{5D0272C1-4EE7-4B9F-A1D0-A1F863EDF018}" sibTransId="{088131E3-17C0-459A-B2A5-A41412ED9A8A}"/>
    <dgm:cxn modelId="{F804697F-F7F1-408A-91C9-0D7BAFB77D3D}" srcId="{99C5843C-C1AA-4AF7-B215-D09805675E5E}" destId="{B23B480C-0F90-4E34-9640-5D6F61955031}" srcOrd="0" destOrd="0" parTransId="{B4774E20-C649-499A-A136-3FE6B26656DC}" sibTransId="{A00B6292-14EB-4ECF-9061-6C9F5DB3DB3C}"/>
    <dgm:cxn modelId="{6E4C009D-B7B9-4DEC-AAAE-A284326C45B0}" type="presOf" srcId="{925C3069-2367-4EE0-99E0-77DBA12D7E9D}" destId="{07F5C105-7698-41F7-86F1-ACF9FDFE0AC5}" srcOrd="0" destOrd="0" presId="urn:microsoft.com/office/officeart/2005/8/layout/vList2"/>
    <dgm:cxn modelId="{1187260A-5BF6-4404-AD77-FDE572B44026}" srcId="{925C3069-2367-4EE0-99E0-77DBA12D7E9D}" destId="{E6AC5D45-F385-498F-9BF4-CB6F83DB28C9}" srcOrd="1" destOrd="0" parTransId="{D8CC2D8E-2460-4F1A-91FD-259B8A7F40EC}" sibTransId="{7B71EC1F-AC2B-4EFD-81E8-599DD3FB11DB}"/>
    <dgm:cxn modelId="{9146E9B3-BF06-4311-8BDA-0CE82FAB6CB1}" type="presParOf" srcId="{07F5C105-7698-41F7-86F1-ACF9FDFE0AC5}" destId="{190DCBE1-FE83-4FCD-A885-6DF5E59BE35F}" srcOrd="0" destOrd="0" presId="urn:microsoft.com/office/officeart/2005/8/layout/vList2"/>
    <dgm:cxn modelId="{86D35DEF-B9AC-4492-85B0-D7E0F249A90A}" type="presParOf" srcId="{07F5C105-7698-41F7-86F1-ACF9FDFE0AC5}" destId="{FA8B0AF0-B204-4209-B809-FDD8703232EB}" srcOrd="1" destOrd="0" presId="urn:microsoft.com/office/officeart/2005/8/layout/vList2"/>
    <dgm:cxn modelId="{517151CD-9402-41C0-AEC7-96B62E02E750}" type="presParOf" srcId="{07F5C105-7698-41F7-86F1-ACF9FDFE0AC5}" destId="{351A536E-1A00-405D-82D1-B976F534E947}" srcOrd="2" destOrd="0" presId="urn:microsoft.com/office/officeart/2005/8/layout/vList2"/>
    <dgm:cxn modelId="{EE5CC297-B0AB-443F-BC1A-13FAD188AFAD}" type="presParOf" srcId="{07F5C105-7698-41F7-86F1-ACF9FDFE0AC5}" destId="{8DF65137-8FE2-4F86-89E9-3122EF7447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7EAEE-4081-47D7-B28E-DEAD84A68F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8B781-FF48-4E5A-A0C1-6D00C7DD45CC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 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подход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7EFE74D-86D2-4BA5-902B-BE6CD7E48F21}" type="parTrans" cxnId="{B4E0A866-6374-4964-960F-0CF077662A68}">
      <dgm:prSet/>
      <dgm:spPr/>
      <dgm:t>
        <a:bodyPr/>
        <a:lstStyle/>
        <a:p>
          <a:endParaRPr lang="ru-RU"/>
        </a:p>
      </dgm:t>
    </dgm:pt>
    <dgm:pt modelId="{811C9E5C-00FF-4046-939B-DFF50288E841}" type="sibTrans" cxnId="{B4E0A866-6374-4964-960F-0CF077662A68}">
      <dgm:prSet/>
      <dgm:spPr/>
      <dgm:t>
        <a:bodyPr/>
        <a:lstStyle/>
        <a:p>
          <a:endParaRPr lang="ru-RU"/>
        </a:p>
      </dgm:t>
    </dgm:pt>
    <dgm:pt modelId="{6042C0D6-1884-4A53-ACE5-8994670C2EC3}">
      <dgm:prSet phldrT="[Текст]" phldr="1"/>
      <dgm:spPr/>
      <dgm:t>
        <a:bodyPr/>
        <a:lstStyle/>
        <a:p>
          <a:endParaRPr lang="ru-RU" sz="2100" dirty="0"/>
        </a:p>
      </dgm:t>
    </dgm:pt>
    <dgm:pt modelId="{A2BC7A3D-39FD-4E82-B433-E7788C6CF572}" type="parTrans" cxnId="{041C28DC-E32C-4554-BE4B-2F8031D3F838}">
      <dgm:prSet/>
      <dgm:spPr/>
      <dgm:t>
        <a:bodyPr/>
        <a:lstStyle/>
        <a:p>
          <a:endParaRPr lang="ru-RU"/>
        </a:p>
      </dgm:t>
    </dgm:pt>
    <dgm:pt modelId="{173B95C9-BFFD-46CB-B50F-07521CE13F1B}" type="sibTrans" cxnId="{041C28DC-E32C-4554-BE4B-2F8031D3F838}">
      <dgm:prSet/>
      <dgm:spPr/>
      <dgm:t>
        <a:bodyPr/>
        <a:lstStyle/>
        <a:p>
          <a:endParaRPr lang="ru-RU"/>
        </a:p>
      </dgm:t>
    </dgm:pt>
    <dgm:pt modelId="{815F4C25-AD66-4366-99E1-3252BB11379E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 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подход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И.Г.Сухина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660995D-3812-480D-83B3-58021328BF9E}" type="parTrans" cxnId="{9480AFE9-173E-45A5-BC30-B59B31FF0DBE}">
      <dgm:prSet/>
      <dgm:spPr/>
      <dgm:t>
        <a:bodyPr/>
        <a:lstStyle/>
        <a:p>
          <a:endParaRPr lang="ru-RU"/>
        </a:p>
      </dgm:t>
    </dgm:pt>
    <dgm:pt modelId="{7858AC4A-4CBD-4B63-8903-642BC90433BD}" type="sibTrans" cxnId="{9480AFE9-173E-45A5-BC30-B59B31FF0DBE}">
      <dgm:prSet/>
      <dgm:spPr/>
      <dgm:t>
        <a:bodyPr/>
        <a:lstStyle/>
        <a:p>
          <a:endParaRPr lang="ru-RU"/>
        </a:p>
      </dgm:t>
    </dgm:pt>
    <dgm:pt modelId="{50AC72FF-F211-420D-AB38-A004DB98F1E9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учат играть в шахматы</a:t>
          </a:r>
          <a:endParaRPr lang="ru-RU" sz="3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4914A2-E877-4A0A-AB82-9B31D99D18B4}" type="parTrans" cxnId="{7668F396-58EB-4699-81DC-95BD8F472688}">
      <dgm:prSet/>
      <dgm:spPr/>
      <dgm:t>
        <a:bodyPr/>
        <a:lstStyle/>
        <a:p>
          <a:endParaRPr lang="ru-RU"/>
        </a:p>
      </dgm:t>
    </dgm:pt>
    <dgm:pt modelId="{D0E3F30D-C738-4239-AFC1-DB6723B67F72}" type="sibTrans" cxnId="{7668F396-58EB-4699-81DC-95BD8F472688}">
      <dgm:prSet/>
      <dgm:spPr/>
      <dgm:t>
        <a:bodyPr/>
        <a:lstStyle/>
        <a:p>
          <a:endParaRPr lang="ru-RU"/>
        </a:p>
      </dgm:t>
    </dgm:pt>
    <dgm:pt modelId="{C2101103-CC6A-4C19-94B2-21897EA60C9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Шахматы -  </a:t>
          </a: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средство развития       у детей способности </a:t>
          </a:r>
          <a:r>
            <a:rPr lang="ru-RU" sz="2800" b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действовать </a:t>
          </a: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«в уме» 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B876AEB-DD21-46E9-8638-5B5CF14C9CBF}" type="parTrans" cxnId="{7A6DA7D5-D17F-46EA-9A6F-E768C9FC4BE6}">
      <dgm:prSet/>
      <dgm:spPr/>
      <dgm:t>
        <a:bodyPr/>
        <a:lstStyle/>
        <a:p>
          <a:endParaRPr lang="ru-RU"/>
        </a:p>
      </dgm:t>
    </dgm:pt>
    <dgm:pt modelId="{8B4B7868-C32B-4908-A816-5BD2B6F17BF4}" type="sibTrans" cxnId="{7A6DA7D5-D17F-46EA-9A6F-E768C9FC4BE6}">
      <dgm:prSet/>
      <dgm:spPr/>
      <dgm:t>
        <a:bodyPr/>
        <a:lstStyle/>
        <a:p>
          <a:endParaRPr lang="ru-RU"/>
        </a:p>
      </dgm:t>
    </dgm:pt>
    <dgm:pt modelId="{C037594B-8A29-4946-AB24-0F893B371831}">
      <dgm:prSet phldrT="[Текст]" custT="1"/>
      <dgm:spPr/>
      <dgm:t>
        <a:bodyPr/>
        <a:lstStyle/>
        <a:p>
          <a:endParaRPr lang="ru-RU" sz="16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607012-C6BF-4583-92E6-7D933B1363BB}" type="parTrans" cxnId="{AB1BBA69-D504-42DD-B541-04D324EDDF6F}">
      <dgm:prSet/>
      <dgm:spPr/>
      <dgm:t>
        <a:bodyPr/>
        <a:lstStyle/>
        <a:p>
          <a:endParaRPr lang="ru-RU"/>
        </a:p>
      </dgm:t>
    </dgm:pt>
    <dgm:pt modelId="{DB1C9657-DD1D-4987-9579-B679D1CC8B13}" type="sibTrans" cxnId="{AB1BBA69-D504-42DD-B541-04D324EDDF6F}">
      <dgm:prSet/>
      <dgm:spPr/>
      <dgm:t>
        <a:bodyPr/>
        <a:lstStyle/>
        <a:p>
          <a:endParaRPr lang="ru-RU"/>
        </a:p>
      </dgm:t>
    </dgm:pt>
    <dgm:pt modelId="{74842B8C-6CFA-4E82-ABC2-88C905B7B08D}" type="pres">
      <dgm:prSet presAssocID="{E9D7EAEE-4081-47D7-B28E-DEAD84A68F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C46564-BD27-4817-9F4C-8B30AF5109EA}" type="pres">
      <dgm:prSet presAssocID="{C8D8B781-FF48-4E5A-A0C1-6D00C7DD45CC}" presName="linNode" presStyleCnt="0"/>
      <dgm:spPr/>
    </dgm:pt>
    <dgm:pt modelId="{248AAD84-AEBB-46F8-BA57-140109A46C22}" type="pres">
      <dgm:prSet presAssocID="{C8D8B781-FF48-4E5A-A0C1-6D00C7DD45CC}" presName="parentShp" presStyleLbl="node1" presStyleIdx="0" presStyleCnt="2" custScaleX="69388" custLinFactNeighborX="-2891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67083-CF23-4829-8736-F36B9DD2BFE2}" type="pres">
      <dgm:prSet presAssocID="{C8D8B781-FF48-4E5A-A0C1-6D00C7DD45CC}" presName="childShp" presStyleLbl="bgAccFollowNode1" presStyleIdx="0" presStyleCnt="2" custScaleX="60455" custScaleY="94050" custLinFactNeighborX="-39973" custLinFactNeighborY="6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96C4-2187-4641-B877-5CAB9B4D9C39}" type="pres">
      <dgm:prSet presAssocID="{811C9E5C-00FF-4046-939B-DFF50288E841}" presName="spacing" presStyleCnt="0"/>
      <dgm:spPr/>
    </dgm:pt>
    <dgm:pt modelId="{BA932FC2-A54F-40A4-A8C0-1CDD517D0DAE}" type="pres">
      <dgm:prSet presAssocID="{815F4C25-AD66-4366-99E1-3252BB11379E}" presName="linNode" presStyleCnt="0"/>
      <dgm:spPr/>
    </dgm:pt>
    <dgm:pt modelId="{A5E6A1F4-7049-42AF-99A3-728B53DE3533}" type="pres">
      <dgm:prSet presAssocID="{815F4C25-AD66-4366-99E1-3252BB11379E}" presName="parentShp" presStyleLbl="node1" presStyleIdx="1" presStyleCnt="2" custScaleX="81817" custLinFactNeighborX="-6061" custLinFactNeighborY="-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37C73-E763-4350-8289-F12759EE2456}" type="pres">
      <dgm:prSet presAssocID="{815F4C25-AD66-4366-99E1-3252BB11379E}" presName="childShp" presStyleLbl="bgAccFollowNode1" presStyleIdx="1" presStyleCnt="2" custScaleX="105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54E46-8DDA-4B24-A4A7-CB09ABAD9D8E}" type="presOf" srcId="{50AC72FF-F211-420D-AB38-A004DB98F1E9}" destId="{A0967083-CF23-4829-8736-F36B9DD2BFE2}" srcOrd="0" destOrd="0" presId="urn:microsoft.com/office/officeart/2005/8/layout/vList6"/>
    <dgm:cxn modelId="{9480AFE9-173E-45A5-BC30-B59B31FF0DBE}" srcId="{E9D7EAEE-4081-47D7-B28E-DEAD84A68F81}" destId="{815F4C25-AD66-4366-99E1-3252BB11379E}" srcOrd="1" destOrd="0" parTransId="{9660995D-3812-480D-83B3-58021328BF9E}" sibTransId="{7858AC4A-4CBD-4B63-8903-642BC90433BD}"/>
    <dgm:cxn modelId="{05509650-E57F-411E-8B89-AE7BFEB5B9DE}" type="presOf" srcId="{E9D7EAEE-4081-47D7-B28E-DEAD84A68F81}" destId="{74842B8C-6CFA-4E82-ABC2-88C905B7B08D}" srcOrd="0" destOrd="0" presId="urn:microsoft.com/office/officeart/2005/8/layout/vList6"/>
    <dgm:cxn modelId="{7668F396-58EB-4699-81DC-95BD8F472688}" srcId="{C8D8B781-FF48-4E5A-A0C1-6D00C7DD45CC}" destId="{50AC72FF-F211-420D-AB38-A004DB98F1E9}" srcOrd="0" destOrd="0" parTransId="{3E4914A2-E877-4A0A-AB82-9B31D99D18B4}" sibTransId="{D0E3F30D-C738-4239-AFC1-DB6723B67F72}"/>
    <dgm:cxn modelId="{9FBB7879-90CE-4A86-B7DD-552B98A5F813}" type="presOf" srcId="{C2101103-CC6A-4C19-94B2-21897EA60C9C}" destId="{8D637C73-E763-4350-8289-F12759EE2456}" srcOrd="0" destOrd="1" presId="urn:microsoft.com/office/officeart/2005/8/layout/vList6"/>
    <dgm:cxn modelId="{134296EE-1301-4899-9B3C-40270B0B373F}" type="presOf" srcId="{C8D8B781-FF48-4E5A-A0C1-6D00C7DD45CC}" destId="{248AAD84-AEBB-46F8-BA57-140109A46C22}" srcOrd="0" destOrd="0" presId="urn:microsoft.com/office/officeart/2005/8/layout/vList6"/>
    <dgm:cxn modelId="{5D67C71A-CB16-452F-844C-7A10AE1980B2}" type="presOf" srcId="{815F4C25-AD66-4366-99E1-3252BB11379E}" destId="{A5E6A1F4-7049-42AF-99A3-728B53DE3533}" srcOrd="0" destOrd="0" presId="urn:microsoft.com/office/officeart/2005/8/layout/vList6"/>
    <dgm:cxn modelId="{041C28DC-E32C-4554-BE4B-2F8031D3F838}" srcId="{C8D8B781-FF48-4E5A-A0C1-6D00C7DD45CC}" destId="{6042C0D6-1884-4A53-ACE5-8994670C2EC3}" srcOrd="1" destOrd="0" parTransId="{A2BC7A3D-39FD-4E82-B433-E7788C6CF572}" sibTransId="{173B95C9-BFFD-46CB-B50F-07521CE13F1B}"/>
    <dgm:cxn modelId="{7A6DA7D5-D17F-46EA-9A6F-E768C9FC4BE6}" srcId="{815F4C25-AD66-4366-99E1-3252BB11379E}" destId="{C2101103-CC6A-4C19-94B2-21897EA60C9C}" srcOrd="1" destOrd="0" parTransId="{DB876AEB-DD21-46E9-8638-5B5CF14C9CBF}" sibTransId="{8B4B7868-C32B-4908-A816-5BD2B6F17BF4}"/>
    <dgm:cxn modelId="{151CAFD1-499A-4B48-AF3E-3FDD16ACD294}" type="presOf" srcId="{6042C0D6-1884-4A53-ACE5-8994670C2EC3}" destId="{A0967083-CF23-4829-8736-F36B9DD2BFE2}" srcOrd="0" destOrd="1" presId="urn:microsoft.com/office/officeart/2005/8/layout/vList6"/>
    <dgm:cxn modelId="{AB1BBA69-D504-42DD-B541-04D324EDDF6F}" srcId="{815F4C25-AD66-4366-99E1-3252BB11379E}" destId="{C037594B-8A29-4946-AB24-0F893B371831}" srcOrd="0" destOrd="0" parTransId="{1C607012-C6BF-4583-92E6-7D933B1363BB}" sibTransId="{DB1C9657-DD1D-4987-9579-B679D1CC8B13}"/>
    <dgm:cxn modelId="{B4E0A866-6374-4964-960F-0CF077662A68}" srcId="{E9D7EAEE-4081-47D7-B28E-DEAD84A68F81}" destId="{C8D8B781-FF48-4E5A-A0C1-6D00C7DD45CC}" srcOrd="0" destOrd="0" parTransId="{77EFE74D-86D2-4BA5-902B-BE6CD7E48F21}" sibTransId="{811C9E5C-00FF-4046-939B-DFF50288E841}"/>
    <dgm:cxn modelId="{12E7F2EC-F85C-40DC-9084-283D44C408A4}" type="presOf" srcId="{C037594B-8A29-4946-AB24-0F893B371831}" destId="{8D637C73-E763-4350-8289-F12759EE2456}" srcOrd="0" destOrd="0" presId="urn:microsoft.com/office/officeart/2005/8/layout/vList6"/>
    <dgm:cxn modelId="{76F05898-3B7C-40B6-AB85-65EFC7445B6F}" type="presParOf" srcId="{74842B8C-6CFA-4E82-ABC2-88C905B7B08D}" destId="{23C46564-BD27-4817-9F4C-8B30AF5109EA}" srcOrd="0" destOrd="0" presId="urn:microsoft.com/office/officeart/2005/8/layout/vList6"/>
    <dgm:cxn modelId="{B3638F1D-B72F-480A-BC04-361AEB5966A7}" type="presParOf" srcId="{23C46564-BD27-4817-9F4C-8B30AF5109EA}" destId="{248AAD84-AEBB-46F8-BA57-140109A46C22}" srcOrd="0" destOrd="0" presId="urn:microsoft.com/office/officeart/2005/8/layout/vList6"/>
    <dgm:cxn modelId="{29A3705E-EB3A-4C79-9D21-19BF5F2292EA}" type="presParOf" srcId="{23C46564-BD27-4817-9F4C-8B30AF5109EA}" destId="{A0967083-CF23-4829-8736-F36B9DD2BFE2}" srcOrd="1" destOrd="0" presId="urn:microsoft.com/office/officeart/2005/8/layout/vList6"/>
    <dgm:cxn modelId="{20BBBD17-8049-44AE-891A-CDB3BBBC060E}" type="presParOf" srcId="{74842B8C-6CFA-4E82-ABC2-88C905B7B08D}" destId="{23A396C4-2187-4641-B877-5CAB9B4D9C39}" srcOrd="1" destOrd="0" presId="urn:microsoft.com/office/officeart/2005/8/layout/vList6"/>
    <dgm:cxn modelId="{88780F1F-B723-4315-85BC-EE7A116C3F62}" type="presParOf" srcId="{74842B8C-6CFA-4E82-ABC2-88C905B7B08D}" destId="{BA932FC2-A54F-40A4-A8C0-1CDD517D0DAE}" srcOrd="2" destOrd="0" presId="urn:microsoft.com/office/officeart/2005/8/layout/vList6"/>
    <dgm:cxn modelId="{38FFEA22-8766-4EEE-A55A-73FCB0BEAFB7}" type="presParOf" srcId="{BA932FC2-A54F-40A4-A8C0-1CDD517D0DAE}" destId="{A5E6A1F4-7049-42AF-99A3-728B53DE3533}" srcOrd="0" destOrd="0" presId="urn:microsoft.com/office/officeart/2005/8/layout/vList6"/>
    <dgm:cxn modelId="{A13EFF35-0854-464D-A97C-ABD2624BA5AA}" type="presParOf" srcId="{BA932FC2-A54F-40A4-A8C0-1CDD517D0DAE}" destId="{8D637C73-E763-4350-8289-F12759EE24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DCBE1-FE83-4FCD-A885-6DF5E59BE35F}">
      <dsp:nvSpPr>
        <dsp:cNvPr id="0" name=""/>
        <dsp:cNvSpPr/>
      </dsp:nvSpPr>
      <dsp:spPr>
        <a:xfrm>
          <a:off x="0" y="3225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50261" y="372842"/>
        <a:ext cx="8129078" cy="929078"/>
      </dsp:txXfrm>
    </dsp:sp>
    <dsp:sp modelId="{FA8B0AF0-B204-4209-B809-FDD8703232EB}">
      <dsp:nvSpPr>
        <dsp:cNvPr id="0" name=""/>
        <dsp:cNvSpPr/>
      </dsp:nvSpPr>
      <dsp:spPr>
        <a:xfrm>
          <a:off x="0" y="13521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400" kern="1200"/>
        </a:p>
      </dsp:txBody>
      <dsp:txXfrm>
        <a:off x="0" y="1352181"/>
        <a:ext cx="8229600" cy="910800"/>
      </dsp:txXfrm>
    </dsp:sp>
    <dsp:sp modelId="{351A536E-1A00-405D-82D1-B976F534E947}">
      <dsp:nvSpPr>
        <dsp:cNvPr id="0" name=""/>
        <dsp:cNvSpPr/>
      </dsp:nvSpPr>
      <dsp:spPr>
        <a:xfrm>
          <a:off x="0" y="2262981"/>
          <a:ext cx="8229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50261" y="2313242"/>
        <a:ext cx="8129078" cy="929078"/>
      </dsp:txXfrm>
    </dsp:sp>
    <dsp:sp modelId="{8DF65137-8FE2-4F86-89E9-3122EF7447AF}">
      <dsp:nvSpPr>
        <dsp:cNvPr id="0" name=""/>
        <dsp:cNvSpPr/>
      </dsp:nvSpPr>
      <dsp:spPr>
        <a:xfrm>
          <a:off x="0" y="32925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400" kern="1200"/>
        </a:p>
      </dsp:txBody>
      <dsp:txXfrm>
        <a:off x="0" y="3292581"/>
        <a:ext cx="8229600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7083-CF23-4829-8736-F36B9DD2BFE2}">
      <dsp:nvSpPr>
        <dsp:cNvPr id="0" name=""/>
        <dsp:cNvSpPr/>
      </dsp:nvSpPr>
      <dsp:spPr>
        <a:xfrm>
          <a:off x="2571744" y="241880"/>
          <a:ext cx="3135425" cy="25269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учат играть в шахматы</a:t>
          </a:r>
          <a:endParaRPr lang="ru-RU" sz="32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2571744" y="557744"/>
        <a:ext cx="2187834" cy="1895182"/>
      </dsp:txXfrm>
    </dsp:sp>
    <dsp:sp modelId="{248AAD84-AEBB-46F8-BA57-140109A46C22}">
      <dsp:nvSpPr>
        <dsp:cNvPr id="0" name=""/>
        <dsp:cNvSpPr/>
      </dsp:nvSpPr>
      <dsp:spPr>
        <a:xfrm>
          <a:off x="55209" y="0"/>
          <a:ext cx="2399150" cy="268677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1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подход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172326" y="117117"/>
        <a:ext cx="2164916" cy="2452539"/>
      </dsp:txXfrm>
    </dsp:sp>
    <dsp:sp modelId="{8D637C73-E763-4350-8289-F12759EE2456}">
      <dsp:nvSpPr>
        <dsp:cNvPr id="0" name=""/>
        <dsp:cNvSpPr/>
      </dsp:nvSpPr>
      <dsp:spPr>
        <a:xfrm>
          <a:off x="3000355" y="2956139"/>
          <a:ext cx="5472149" cy="26867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Шахматы -  </a:t>
          </a: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средство развития       у детей способности </a:t>
          </a:r>
          <a:r>
            <a:rPr lang="ru-RU" sz="2800" b="1" u="sng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действовать </a:t>
          </a: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«в уме» </a:t>
          </a:r>
          <a:endParaRPr lang="ru-RU" sz="28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0355" y="3291986"/>
        <a:ext cx="4464609" cy="2015079"/>
      </dsp:txXfrm>
    </dsp:sp>
    <dsp:sp modelId="{A5E6A1F4-7049-42AF-99A3-728B53DE3533}">
      <dsp:nvSpPr>
        <dsp:cNvPr id="0" name=""/>
        <dsp:cNvSpPr/>
      </dsp:nvSpPr>
      <dsp:spPr>
        <a:xfrm>
          <a:off x="0" y="2928949"/>
          <a:ext cx="2828893" cy="268677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2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подход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3000" b="1" kern="1200" dirty="0" err="1" smtClean="0">
              <a:latin typeface="Arial" pitchFamily="34" charset="0"/>
              <a:cs typeface="Arial" pitchFamily="34" charset="0"/>
            </a:rPr>
            <a:t>И.Г.Сухина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131157" y="3060106"/>
        <a:ext cx="2566579" cy="242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DD7D-85CB-4502-A848-5E3304AC443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D6B5-F9D2-41CC-9ABD-2E7D7E44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CBD8-0E91-421B-BB4A-94CA4356DC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1EE6-7402-40BB-A8FB-A8778568108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3BCD-FC42-474A-A6D8-A60BD6AA7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terat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7214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Шахматы   в </a:t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образовательном процессе ДОУ</a:t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Кошлева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Н.В., ст. методист МОУ «ГЦРО», г. Ярославль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Ожогова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Н.Ю., ст. воспитатель МДОУ «Детски сад № 235»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дом\Desktop\СТЕНД\картинки\гспд.jpg"/>
          <p:cNvPicPr/>
          <p:nvPr/>
        </p:nvPicPr>
        <p:blipFill>
          <a:blip r:embed="rId3" cstate="print"/>
          <a:srcRect t="11112" b="11110"/>
          <a:stretch>
            <a:fillRect/>
          </a:stretch>
        </p:blipFill>
        <p:spPr bwMode="auto">
          <a:xfrm>
            <a:off x="3214678" y="457200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3999" cy="6429396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786182" y="428604"/>
            <a:ext cx="51435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Дидактические и развивающие шахматные задания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это четко структурированные задачи по занимательной логике и математике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с использованием шахматных фигур и шахматной доски, предназначенных для развития способности действовать "в уме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развития способности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6" name="Picture 7" descr="D:\Мои документы\Мои рисунки\Новые фото всех моих книг\ДВ_Задачник1класс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357586" cy="44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63302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Два вида шахматных заданий: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1 - задания на закрепление усвоения терминов и правил шахматной игры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(ходы фигур, достижение мата)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2 - задания по тренингу способности действовать "в уме" и пять их видов (ознакомительные, пошаговые, лабиринтные,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полилабиринтные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динамические)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Например,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игры на уничтожение, запирание, многоходовое взятие), игры лабиринтного типа ("многократный" ход), кто быстрее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дойдетдо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контрольного поля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«Поставь ладью, чтобы все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фигуры были под ударом»</a:t>
            </a:r>
            <a:endParaRPr lang="ru-RU" sz="2000" dirty="0"/>
          </a:p>
        </p:txBody>
      </p:sp>
      <p:pic>
        <p:nvPicPr>
          <p:cNvPr id="7" name="Picture 1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32258" t="56453" r="9498" b="4068"/>
          <a:stretch>
            <a:fillRect/>
          </a:stretch>
        </p:blipFill>
        <p:spPr bwMode="auto">
          <a:xfrm>
            <a:off x="4000496" y="2928934"/>
            <a:ext cx="471490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14393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образовательной деятельности</a:t>
            </a:r>
          </a:p>
          <a:p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формы совместной образовательной деятельности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Демонстрационное пособия «Магнитные шахматы»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Спектр разнообразных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приемов и методов: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Рассматривание схем ходов, 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Первоначальное обучение с использованием фрагментов    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шахматной доски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Шахматно-математические логические головоломки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Шуточные задачи 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Какуро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Судоку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Чистоговорки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скороговороки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речевые игры о шахматах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 Литературные викторины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 Кроссвордов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Литературно-шахматные затеи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Шахматные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загадок-обманки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61950" indent="-36195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- Электронных презентаций </a:t>
            </a:r>
          </a:p>
          <a:p>
            <a:pPr marL="361950" indent="-361950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фундамент интеллектуального развития детей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C:\Documents and Settings\Admin\Мои документы\фото турнир с родителями 009.jpg"/>
          <p:cNvPicPr/>
          <p:nvPr/>
        </p:nvPicPr>
        <p:blipFill>
          <a:blip r:embed="rId3" cstate="print"/>
          <a:srcRect t="17683" r="12195"/>
          <a:stretch>
            <a:fillRect/>
          </a:stretch>
        </p:blipFill>
        <p:spPr bwMode="auto">
          <a:xfrm>
            <a:off x="214282" y="2500306"/>
            <a:ext cx="4572032" cy="41434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2016 -2017\Интеллектуальный фестиваль\20170426_171627.jpg"/>
          <p:cNvPicPr/>
          <p:nvPr/>
        </p:nvPicPr>
        <p:blipFill>
          <a:blip r:embed="rId4" cstate="print"/>
          <a:srcRect l="19800" t="19792"/>
          <a:stretch>
            <a:fillRect/>
          </a:stretch>
        </p:blipFill>
        <p:spPr bwMode="auto">
          <a:xfrm>
            <a:off x="4572000" y="0"/>
            <a:ext cx="4357718" cy="40719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2016 -2017\Интеллектуальный фестиваль\20170426_1723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28"/>
            <a:ext cx="3000396" cy="200026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8132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hahmaty-dla-dete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94" y="2428868"/>
            <a:ext cx="4637693" cy="319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30932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3" descr="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 уверена, что спорт, </a:t>
            </a: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шахматы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и музыка - это три кита, на которых основывается воспитание гармоничной личности"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eaLnBrk="1" hangingPunct="1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«Ничто не развивает ребенка так,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как шахматы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5" descr="&amp;Ocy;&amp;lcy;&amp;softcy;&amp;gcy;&amp;acy; &amp;YUcy;&amp;rcy;&amp;softcy;&amp;iecy;&amp;vcy;&amp;ncy;&amp;acy; &amp;Vcy;&amp;acy;&amp;scy;&amp;icy;&amp;lcy;&amp;softcy;&amp;ie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3071834" cy="28079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571472" y="5500702"/>
            <a:ext cx="8229600" cy="839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Министр образования и науки РФ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Ольга Юрьевна Васильева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072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ПРОФЕССИОНАЛЬНАЯ ПРОГРАММА ПОВЫШЕНИЯ КВАЛИФИКАЦИИ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«Обучение педагогов технологии проведения шахматных занятий в дошкольных образовательных учреждениях на основе Федерального курса И.Г.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Сухина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"Шахматы – школе": Первый год обучения" в условиях реализации ФГОС»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76"/>
            <a:ext cx="3786214" cy="29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90461" y="1304386"/>
          <a:ext cx="3363078" cy="5117592"/>
        </p:xfrm>
        <a:graphic>
          <a:graphicData uri="http://schemas.openxmlformats.org/drawingml/2006/table">
            <a:tbl>
              <a:tblPr/>
              <a:tblGrid>
                <a:gridCol w="928540"/>
                <a:gridCol w="1217269"/>
                <a:gridCol w="1217269"/>
              </a:tblGrid>
              <a:tr h="201511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Математические способности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(по В.А. Крутецкому)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 шахматы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Способности,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необходимые для получения математической информации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Способность к формализированному восприятию материала, схватывание формальной структуры задачи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Умение сравнивать, обобщать, анализировать положение на доске, умение ориентироваться на плоскости, отыскивать отношения и зависимости положения фигур на доске.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805">
                <a:tc rowSpan="5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Способности,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для переработки математической информации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2.1. Способность к логическому рассуждению в  сфере количественных и пространственных отношений, числовой и знаковой символики: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Развивается умение логически рассуждать,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MS Mincho"/>
                        </a:rPr>
                        <a:t>продумывать каждый ход, выстраивать последовательные цепочки ходов, стратегию и тактику - создание возможных ситуаций. При записи шахматной нотации учатся понимать (переводить) язык символов.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2.2.Способность к быстрому обобщению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Умение видеть исходную ситуацию на шахматной доске, ощущать игровое пространство, развивается умение применять полученные знания в решении шахматных задач и в самой шахматной партии, т.е. в какой ситуации выбрать наилучший ход.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2.3. Способность к свертыванию (умозаключения) математического рассуждения и системы соответствующих действий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Развивается способность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действовать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«в уме»,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предвидеть результаты своей деятельности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2.4.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Гибкость мыслительных операций  в математической деятельности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MS Mincho"/>
                          <a:cs typeface="Times New Roman"/>
                        </a:rPr>
                        <a:t>Развитие гибкости мышления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(умение переключаться на новый способ действия, т.е. с одной умственной операции на другую.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2.5.Способность к быстрой перестройке направленности мыслительного процесса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MS Mincho"/>
                          <a:cs typeface="Times New Roman"/>
                        </a:rPr>
                        <a:t>Развитие абстрактного мышления, анализировать действия игрока-соперника. </a:t>
                      </a:r>
                      <a:r>
                        <a:rPr lang="ru-RU" sz="500">
                          <a:latin typeface="Times New Roman"/>
                          <a:ea typeface="MS Mincho"/>
                          <a:cs typeface="Times New Roman"/>
                        </a:rPr>
                        <a:t>Развитие творческого мышления (придумывать различные варианты ходов)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Способности,необходимые для хранения математической информации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память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Развивается умение запоминать фигуры, их расположение на шахматной доске,  ходы фигур, способы решения шахматных задач, логические схемы рассуждений при их решении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5" marR="32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3999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14291"/>
          <a:ext cx="9144000" cy="7116040"/>
        </p:xfrm>
        <a:graphic>
          <a:graphicData uri="http://schemas.openxmlformats.org/drawingml/2006/table">
            <a:tbl>
              <a:tblPr/>
              <a:tblGrid>
                <a:gridCol w="1682502"/>
                <a:gridCol w="2889498"/>
                <a:gridCol w="4572000"/>
              </a:tblGrid>
              <a:tr h="515149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Математические способности</a:t>
                      </a:r>
                    </a:p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(по </a:t>
                      </a:r>
                      <a:r>
                        <a:rPr lang="ru-RU" sz="16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В.А.Крутецкому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62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шахматы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092">
                <a:tc>
                  <a:txBody>
                    <a:bodyPr/>
                    <a:lstStyle/>
                    <a:p>
                      <a:pPr marL="173038" lvl="0" indent="-873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Способности,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необходимые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получения математической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1.1.Способность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формализированному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восприятию материала, схватывание формальной структуры задачи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Развивается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сравнивать, обобщать, анализировать положение на доске, умение ориентироваться на плоскости, отыскивать отношения и зависимости положения фигур на доске.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640">
                <a:tc rowSpan="3">
                  <a:txBody>
                    <a:bodyPr/>
                    <a:lstStyle/>
                    <a:p>
                      <a:pPr marL="8572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2.Способности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для   </a:t>
                      </a:r>
                    </a:p>
                    <a:p>
                      <a:pPr marL="0" indent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переработки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2.1. Способность к логическому рассуждению в  сфере количественных и пространственных отношений, числовой и знаковой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символики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логически рассуждать,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MS Mincho"/>
                        </a:rPr>
                        <a:t>продумывать </a:t>
                      </a:r>
                      <a:r>
                        <a:rPr lang="ru-RU" sz="1800" dirty="0">
                          <a:latin typeface="Times New Roman"/>
                          <a:ea typeface="MS Mincho"/>
                        </a:rPr>
                        <a:t>каждый ход, выстраивать последовательные цепочки ходов, стратегию и тактику - создание возможных ситуаций. При записи шахматной нотации учатся понимать </a:t>
                      </a:r>
                      <a:r>
                        <a:rPr lang="ru-RU" sz="18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MS Mincho"/>
                        </a:rPr>
                        <a:t>язык </a:t>
                      </a:r>
                      <a:r>
                        <a:rPr lang="ru-RU" sz="1800" dirty="0">
                          <a:latin typeface="Times New Roman"/>
                          <a:ea typeface="MS Mincho"/>
                        </a:rPr>
                        <a:t>символов.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2.2.Способность к быстрому обобщению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Умение видеть исходную ситуацию на шахматной доске, ощущать игровое пространство, развивается умение применять полученные знания в решении шахматных задач и в самой шахматной партии, т.е. в какой ситуации выбрать наилучший ход.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2.3. Способность к свертыванию (умозаключения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Развивается способность </a:t>
                      </a: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действовать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«в уме», предвидеть результаты своей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1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1760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3.Для хранения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Математическая память</a:t>
                      </a:r>
                      <a:endParaRPr lang="ru-RU" dirty="0"/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запоминать фигуры, их расположение на шахматной доске,  ходы фигур, способы решения шахматных задач, логические схемы рассуждений при их решении</a:t>
                      </a:r>
                      <a:endParaRPr lang="ru-RU" sz="1100" dirty="0"/>
                    </a:p>
                  </a:txBody>
                  <a:tcPr marL="29502" marR="29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428604"/>
          <a:ext cx="86439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857884" y="642918"/>
            <a:ext cx="2786082" cy="2380685"/>
            <a:chOff x="6186530" y="-1595129"/>
            <a:chExt cx="4200554" cy="2380685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6186530" y="-1595129"/>
              <a:ext cx="4200554" cy="238068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6509650" y="-1309377"/>
              <a:ext cx="3307797" cy="200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побочный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результат: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логического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мышления</a:t>
              </a:r>
              <a:endParaRPr lang="ru-RU" sz="2400" kern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41723"/>
            <a:ext cx="7429552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«Способность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действовать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уме»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представляет собой единство воображения, внимания,  памяти и мышления и заключается в возможности человека оперировать в мысленном плане с заместителями реальных предметов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(не совершая с ними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развернутых операций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пространстве)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Я.А.Пономарёв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arhcity.ru/data/0/12okto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557714" cy="351949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D:\Мои документы\Сухин_отл_ХМАО_11-06-2013_свет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990" y="214290"/>
            <a:ext cx="2256250" cy="2850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214686"/>
            <a:ext cx="47863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Игорь Георгиевич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Сухин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старший научный сотрудник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Института стратегии развития образования Российской академии образования, г. Москва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Рисунок 6" descr="http://www.arhcity.ru/data/0/12okto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4557714" cy="35194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857760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  программы</a:t>
            </a:r>
          </a:p>
          <a:p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noProof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КУРС </a:t>
            </a:r>
          </a:p>
          <a:p>
            <a:r>
              <a:rPr lang="ru-RU" altLang="ru-RU" sz="2000" noProof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“ШАХМАТЫ – ШКОЛЕ” </a:t>
            </a:r>
            <a:br>
              <a:rPr lang="ru-RU" altLang="ru-RU" sz="2000" noProof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noProof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УСЛОВИЯХ РЕАЛИЗАЦИИ ФГОС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7686" y="1011120"/>
            <a:ext cx="4214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Шахматы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образовательном процессе ДОУ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«Детский сад № 235»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 основе шахматно-задачной технологии И.Г.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Сухина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3" descr="D:\Мои документы\Мои рисунки\Копия Обложки книг для ШН\Учебник 1 год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974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30_art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9124" y="428604"/>
            <a:ext cx="44291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285728"/>
            <a:ext cx="3548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88582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Знакомство с шахматной доской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Знакомство с понятиями: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шахматная доска, белые и черные поля,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горизонталь, вертикаль, диагональ, центр)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Знакомство с фигурами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Начальное положение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Расстановка фигур перед партией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Последовательное знакомство с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правилами передвижения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фигур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(взятие, уход из-под боя, нападение и защита)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Решение шахматных задач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Цель шахматной партии - мат. Сложные правила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(шах, пат, ничья,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рокировка)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6. Игра всеми фигурами из начального положения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Включение игры 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совместную деятельность детей со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взрослыми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свободную деятельность детей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Организация турниров по шахматам между детьми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endParaRPr lang="ru-RU" dirty="0"/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968</Words>
  <Application>Microsoft Office PowerPoint</Application>
  <PresentationFormat>Экран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MS Mincho</vt:lpstr>
      <vt:lpstr>Arial</vt:lpstr>
      <vt:lpstr>Calibri</vt:lpstr>
      <vt:lpstr>Monotype Corsiva</vt:lpstr>
      <vt:lpstr>Times New Roman</vt:lpstr>
      <vt:lpstr>Тема Office</vt:lpstr>
      <vt:lpstr> Шахматы   в  образовательном процессе ДОУ   Кошлева Н.В., ст. методист МОУ «ГЦРО», г. Ярославль Ожогова Н.Ю., ст. воспитатель МДОУ «Детски сад № 235»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шахмат  в образовательный процесс дошкольных образовательных учреждений  </dc:title>
  <dc:creator>Admin</dc:creator>
  <cp:lastModifiedBy>student</cp:lastModifiedBy>
  <cp:revision>26</cp:revision>
  <dcterms:created xsi:type="dcterms:W3CDTF">2017-10-30T14:39:36Z</dcterms:created>
  <dcterms:modified xsi:type="dcterms:W3CDTF">2017-11-07T09:47:24Z</dcterms:modified>
</cp:coreProperties>
</file>