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7" r:id="rId6"/>
    <p:sldId id="258" r:id="rId7"/>
    <p:sldId id="259" r:id="rId8"/>
    <p:sldId id="260" r:id="rId9"/>
    <p:sldId id="261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DF23-9182-4906-A4DE-5002D015DF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5B26-0611-40E7-89DE-C7D6C156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33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DF23-9182-4906-A4DE-5002D015DF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5B26-0611-40E7-89DE-C7D6C156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5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DF23-9182-4906-A4DE-5002D015DF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5B26-0611-40E7-89DE-C7D6C156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7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DF23-9182-4906-A4DE-5002D015DF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5B26-0611-40E7-89DE-C7D6C156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51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DF23-9182-4906-A4DE-5002D015DF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5B26-0611-40E7-89DE-C7D6C156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0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DF23-9182-4906-A4DE-5002D015DF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5B26-0611-40E7-89DE-C7D6C156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14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DF23-9182-4906-A4DE-5002D015DF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5B26-0611-40E7-89DE-C7D6C156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9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DF23-9182-4906-A4DE-5002D015DF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5B26-0611-40E7-89DE-C7D6C156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9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DF23-9182-4906-A4DE-5002D015DF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5B26-0611-40E7-89DE-C7D6C156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3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DF23-9182-4906-A4DE-5002D015DF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5B26-0611-40E7-89DE-C7D6C156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46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DF23-9182-4906-A4DE-5002D015DF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5B26-0611-40E7-89DE-C7D6C156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DDF23-9182-4906-A4DE-5002D015DF3D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45B26-0611-40E7-89DE-C7D6C156B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94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2;&#1086;&#1085;&#1092;&#1077;&#1088;&#1077;&#1085;&#1094;&#1080;&#1103;%20_&#1058;&#1053;\&#1053;&#1054;&#1044;%20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2;&#1086;&#1085;&#1092;&#1077;&#1088;&#1077;&#1085;&#1094;&#1080;&#1103;%20_&#1058;&#1053;\Conflict%20Resolution%20Russian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95001"/>
          </a:xfrm>
        </p:spPr>
        <p:txBody>
          <a:bodyPr>
            <a:noAutofit/>
          </a:bodyPr>
          <a:lstStyle/>
          <a:p>
            <a:r>
              <a:rPr lang="ru-RU" sz="4000" dirty="0" smtClean="0"/>
              <a:t>Дискуссионная площадка «Профессиональное развитие педагога дошкольного образования: границы полномочий или простор для творчества»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8223" y="4527029"/>
            <a:ext cx="9144000" cy="1214203"/>
          </a:xfrm>
        </p:spPr>
        <p:txBody>
          <a:bodyPr/>
          <a:lstStyle/>
          <a:p>
            <a:pPr algn="r"/>
            <a:r>
              <a:rPr lang="ru-RU" dirty="0"/>
              <a:t>© Надежина </a:t>
            </a:r>
            <a:r>
              <a:rPr lang="ru-RU" dirty="0" smtClean="0"/>
              <a:t>М.А., доцент КДО ГАУ ДПО ЯО ИРО</a:t>
            </a:r>
          </a:p>
          <a:p>
            <a:pPr algn="r"/>
            <a:r>
              <a:rPr lang="ru-RU" dirty="0"/>
              <a:t>© </a:t>
            </a:r>
            <a:r>
              <a:rPr lang="ru-RU" dirty="0" smtClean="0"/>
              <a:t>Ермакова Т.Н., старший преподаватель </a:t>
            </a:r>
            <a:r>
              <a:rPr lang="ru-RU" dirty="0"/>
              <a:t>КДО ГАУ ДПО ЯО ИРО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171" y="311284"/>
            <a:ext cx="1379404" cy="137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65" y="281666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Что уношу с собой?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3131" y="1781644"/>
            <a:ext cx="10515600" cy="4351338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8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Видеоролик: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«НОД </a:t>
            </a:r>
            <a:r>
              <a:rPr lang="en-US" dirty="0" smtClean="0"/>
              <a:t>“</a:t>
            </a:r>
            <a:r>
              <a:rPr lang="ru-RU" dirty="0" smtClean="0"/>
              <a:t>По </a:t>
            </a:r>
            <a:r>
              <a:rPr lang="ru-RU" dirty="0" smtClean="0"/>
              <a:t>морям, по </a:t>
            </a:r>
            <a:r>
              <a:rPr lang="ru-RU" dirty="0" smtClean="0"/>
              <a:t>волнам</a:t>
            </a:r>
            <a:r>
              <a:rPr lang="en-US" dirty="0" smtClean="0"/>
              <a:t>”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Интегрированная непосредственная образовательная деятельность в средней группе в рамках конкурса «Педагог года- 2015»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448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НОД 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77330" y="136382"/>
            <a:ext cx="8797403" cy="6598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/>
              <a:t>Видеоролик</a:t>
            </a:r>
            <a:r>
              <a:rPr lang="en-US" sz="4000" b="1" dirty="0" smtClean="0">
                <a:latin typeface="Arial Rounded MT Bold" pitchFamily="34" charset="0"/>
              </a:rPr>
              <a:t>: </a:t>
            </a:r>
            <a:r>
              <a:rPr lang="ru-RU" sz="4000" b="1" dirty="0" smtClean="0"/>
              <a:t>конфликт из-за игрушечной гоночной машины</a:t>
            </a:r>
            <a:endParaRPr lang="en-US" sz="4000" b="1" dirty="0" smtClean="0">
              <a:latin typeface="Arial Rounded MT Bold" pitchFamily="34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35500"/>
          </a:xfrm>
        </p:spPr>
        <p:txBody>
          <a:bodyPr/>
          <a:lstStyle/>
          <a:p>
            <a:pPr marL="0" indent="0" eaLnBrk="1" hangingPunct="1">
              <a:buFontTx/>
              <a:buChar char="-"/>
            </a:pPr>
            <a:r>
              <a:rPr lang="ru-RU" sz="3200" dirty="0" smtClean="0"/>
              <a:t>Снят в хорватском детском саду, использующему программу «Шаг за шагом» </a:t>
            </a:r>
          </a:p>
          <a:p>
            <a:pPr marL="0" indent="0" eaLnBrk="1" hangingPunct="1">
              <a:buFontTx/>
              <a:buChar char="-"/>
            </a:pPr>
            <a:r>
              <a:rPr lang="ru-RU" sz="3200" dirty="0" smtClean="0"/>
              <a:t> Предыстория</a:t>
            </a:r>
            <a:r>
              <a:rPr lang="en-US" sz="3200" dirty="0" smtClean="0">
                <a:latin typeface="Arial Rounded MT Bold" pitchFamily="34" charset="0"/>
              </a:rPr>
              <a:t>:</a:t>
            </a:r>
            <a:r>
              <a:rPr lang="ru-RU" sz="3200" dirty="0" smtClean="0">
                <a:latin typeface="Arial Rounded MT Bold" pitchFamily="34" charset="0"/>
              </a:rPr>
              <a:t> </a:t>
            </a:r>
            <a:endParaRPr lang="en-US" sz="3200" dirty="0" smtClean="0"/>
          </a:p>
          <a:p>
            <a:pPr lvl="1" eaLnBrk="1" hangingPunct="1"/>
            <a:r>
              <a:rPr lang="ru-RU" sz="3000" dirty="0" smtClean="0"/>
              <a:t>Люка играл в домашней зоне с гоночной машиной, которую принес из дома Филип</a:t>
            </a:r>
            <a:endParaRPr lang="en-US" sz="3000" dirty="0" smtClean="0">
              <a:latin typeface="Arial Rounded MT Bold" pitchFamily="34" charset="0"/>
            </a:endParaRPr>
          </a:p>
          <a:p>
            <a:pPr lvl="1" eaLnBrk="1" hangingPunct="1"/>
            <a:r>
              <a:rPr lang="ru-RU" sz="3000" dirty="0" smtClean="0"/>
              <a:t>Мартин с друзьями забрал </a:t>
            </a:r>
          </a:p>
          <a:p>
            <a:pPr lvl="1" eaLnBrk="1" hangingPunct="1">
              <a:buNone/>
            </a:pPr>
            <a:r>
              <a:rPr lang="ru-RU" sz="3000" dirty="0" smtClean="0"/>
              <a:t>у Люки машинку, чтобы </a:t>
            </a:r>
          </a:p>
          <a:p>
            <a:pPr lvl="1" eaLnBrk="1" hangingPunct="1">
              <a:buNone/>
            </a:pPr>
            <a:r>
              <a:rPr lang="ru-RU" sz="3000" dirty="0" smtClean="0"/>
              <a:t>поиграть в нее в строительной </a:t>
            </a:r>
          </a:p>
          <a:p>
            <a:pPr lvl="1" eaLnBrk="1" hangingPunct="1">
              <a:buNone/>
            </a:pPr>
            <a:r>
              <a:rPr lang="ru-RU" sz="3000" dirty="0" smtClean="0"/>
              <a:t>зоне</a:t>
            </a:r>
            <a:endParaRPr lang="en-US" sz="3000" dirty="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flict Resolution Russia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58975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В чем разница?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0402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0057"/>
            <a:ext cx="10515600" cy="9989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Работа в группах: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Опишите портрет выпускника глазами </a:t>
            </a:r>
          </a:p>
          <a:p>
            <a:pPr marL="0" indent="0">
              <a:buNone/>
            </a:pPr>
            <a:r>
              <a:rPr lang="ru-RU" sz="3600" dirty="0" smtClean="0"/>
              <a:t>«Педагога </a:t>
            </a:r>
            <a:r>
              <a:rPr lang="ru-RU" sz="3600" dirty="0"/>
              <a:t>А</a:t>
            </a:r>
            <a:r>
              <a:rPr lang="ru-RU" sz="3600" dirty="0" smtClean="0"/>
              <a:t>»</a:t>
            </a:r>
          </a:p>
          <a:p>
            <a:pPr marL="0" indent="0">
              <a:buNone/>
            </a:pPr>
            <a:r>
              <a:rPr lang="ru-RU" sz="3600" dirty="0" smtClean="0"/>
              <a:t>«Педагога Б»</a:t>
            </a:r>
          </a:p>
          <a:p>
            <a:pPr marL="0" indent="0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b="1" dirty="0" smtClean="0"/>
              <a:t>Есть ли разница?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Векторы профессионального развития педагога?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Позиция педагога в группе: от руководителя к партнеру</a:t>
            </a:r>
          </a:p>
          <a:p>
            <a:r>
              <a:rPr lang="ru-RU" dirty="0" smtClean="0"/>
              <a:t>Гибкость, адаптивность в ситуации взаимодействия (вижу, слышу и следую за инициативой детей)</a:t>
            </a:r>
          </a:p>
          <a:p>
            <a:r>
              <a:rPr lang="ru-RU" dirty="0" smtClean="0"/>
              <a:t>….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Ваши варианты?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53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3454"/>
            <a:ext cx="10515600" cy="1325563"/>
          </a:xfrm>
        </p:spPr>
        <p:txBody>
          <a:bodyPr/>
          <a:lstStyle/>
          <a:p>
            <a:r>
              <a:rPr lang="ru-RU" b="1" dirty="0" smtClean="0"/>
              <a:t>Способы развития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9017"/>
            <a:ext cx="10515600" cy="517160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400" dirty="0" smtClean="0"/>
              <a:t>1 </a:t>
            </a:r>
            <a:r>
              <a:rPr lang="ru-RU" sz="3400" dirty="0"/>
              <a:t>шаг – </a:t>
            </a:r>
            <a:r>
              <a:rPr lang="ru-RU" sz="3400" b="1" dirty="0"/>
              <a:t>Осознание различных позиций педагога во взаимодействии с детьми </a:t>
            </a:r>
            <a:r>
              <a:rPr lang="ru-RU" sz="3400" dirty="0"/>
              <a:t>(Что является «хорошей практикой»?)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 smtClean="0"/>
              <a:t>2 шаг – </a:t>
            </a:r>
            <a:r>
              <a:rPr lang="ru-RU" sz="3400" b="1" dirty="0" err="1" smtClean="0"/>
              <a:t>Самоисследование</a:t>
            </a:r>
            <a:r>
              <a:rPr lang="ru-RU" sz="3400" dirty="0" smtClean="0"/>
              <a:t> </a:t>
            </a:r>
            <a:r>
              <a:rPr lang="ru-RU" sz="3400" dirty="0"/>
              <a:t>(в какой Я позиции чаще? И Почему?)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 smtClean="0"/>
              <a:t>3 </a:t>
            </a:r>
            <a:r>
              <a:rPr lang="ru-RU" sz="3400" dirty="0"/>
              <a:t>шаг </a:t>
            </a:r>
            <a:r>
              <a:rPr lang="ru-RU" sz="3400" dirty="0" smtClean="0"/>
              <a:t>– </a:t>
            </a:r>
            <a:r>
              <a:rPr lang="ru-RU" sz="3400" b="1" dirty="0" smtClean="0"/>
              <a:t>Развитие. </a:t>
            </a:r>
            <a:r>
              <a:rPr lang="ru-RU" sz="3400" dirty="0" smtClean="0"/>
              <a:t>Возможные средства:</a:t>
            </a:r>
          </a:p>
          <a:p>
            <a:pPr>
              <a:lnSpc>
                <a:spcPct val="120000"/>
              </a:lnSpc>
            </a:pPr>
            <a:r>
              <a:rPr lang="ru-RU" sz="3100" dirty="0" smtClean="0"/>
              <a:t>Дискуссии, обсуждения, рефлексия на семинарах уровня ОО, города, региона</a:t>
            </a:r>
          </a:p>
          <a:p>
            <a:pPr>
              <a:lnSpc>
                <a:spcPct val="120000"/>
              </a:lnSpc>
            </a:pPr>
            <a:r>
              <a:rPr lang="ru-RU" sz="3100" dirty="0" smtClean="0"/>
              <a:t>Анализ разнообразных практик (видео; </a:t>
            </a:r>
            <a:r>
              <a:rPr lang="ru-RU" sz="3100" dirty="0"/>
              <a:t>работа с </a:t>
            </a:r>
            <a:r>
              <a:rPr lang="ru-RU" sz="3100" dirty="0" smtClean="0"/>
              <a:t>информацией, конференции)</a:t>
            </a:r>
          </a:p>
          <a:p>
            <a:pPr>
              <a:lnSpc>
                <a:spcPct val="120000"/>
              </a:lnSpc>
            </a:pPr>
            <a:r>
              <a:rPr lang="ru-RU" sz="3100" dirty="0" smtClean="0"/>
              <a:t>Апробация практик и анализ результативности, эффективности, себя </a:t>
            </a:r>
          </a:p>
          <a:p>
            <a:pPr>
              <a:lnSpc>
                <a:spcPct val="120000"/>
              </a:lnSpc>
            </a:pPr>
            <a:r>
              <a:rPr lang="ru-RU" sz="3100" dirty="0" smtClean="0"/>
              <a:t>Индивидуальный </a:t>
            </a:r>
            <a:r>
              <a:rPr lang="ru-RU" sz="3100" dirty="0"/>
              <a:t>процесс обучения.</a:t>
            </a:r>
          </a:p>
          <a:p>
            <a:pPr marL="0" indent="0">
              <a:buNone/>
            </a:pP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206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250</Words>
  <Application>Microsoft Office PowerPoint</Application>
  <PresentationFormat>Широкоэкранный</PresentationFormat>
  <Paragraphs>37</Paragraphs>
  <Slides>10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Тема Office</vt:lpstr>
      <vt:lpstr>Дискуссионная площадка «Профессиональное развитие педагога дошкольного образования: границы полномочий или простор для творчества»</vt:lpstr>
      <vt:lpstr>Видеоролик:  «НОД “По морям, по волнам”»</vt:lpstr>
      <vt:lpstr>Презентация PowerPoint</vt:lpstr>
      <vt:lpstr>Видеоролик: конфликт из-за игрушечной гоночной машины</vt:lpstr>
      <vt:lpstr>Презентация PowerPoint</vt:lpstr>
      <vt:lpstr>Презентация PowerPoint</vt:lpstr>
      <vt:lpstr>Работа в группах: </vt:lpstr>
      <vt:lpstr>Векторы профессионального развития педагога?</vt:lpstr>
      <vt:lpstr>Способы развития </vt:lpstr>
      <vt:lpstr>Что уношу с собой?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Дискуссионная площадка «Профессиональное развитие педагога дошкольного образования: границы полномочий или простор для творчества»</dc:title>
  <dc:creator>student</dc:creator>
  <cp:lastModifiedBy>Elena Kotochigova</cp:lastModifiedBy>
  <cp:revision>16</cp:revision>
  <dcterms:created xsi:type="dcterms:W3CDTF">2017-11-27T09:37:06Z</dcterms:created>
  <dcterms:modified xsi:type="dcterms:W3CDTF">2017-12-02T09:37:17Z</dcterms:modified>
</cp:coreProperties>
</file>