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4"/>
  </p:handoutMasterIdLst>
  <p:sldIdLst>
    <p:sldId id="256" r:id="rId2"/>
    <p:sldId id="257" r:id="rId3"/>
    <p:sldId id="258" r:id="rId4"/>
    <p:sldId id="259" r:id="rId5"/>
    <p:sldId id="260" r:id="rId6"/>
    <p:sldId id="263" r:id="rId7"/>
    <p:sldId id="264" r:id="rId8"/>
    <p:sldId id="272"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61" r:id="rId26"/>
    <p:sldId id="282" r:id="rId27"/>
    <p:sldId id="283" r:id="rId28"/>
    <p:sldId id="284" r:id="rId29"/>
    <p:sldId id="285" r:id="rId30"/>
    <p:sldId id="286" r:id="rId31"/>
    <p:sldId id="287" r:id="rId32"/>
    <p:sldId id="288" r:id="rId33"/>
    <p:sldId id="289" r:id="rId34"/>
    <p:sldId id="290" r:id="rId35"/>
    <p:sldId id="293" r:id="rId36"/>
    <p:sldId id="294" r:id="rId37"/>
    <p:sldId id="291" r:id="rId38"/>
    <p:sldId id="292" r:id="rId39"/>
    <p:sldId id="295" r:id="rId40"/>
    <p:sldId id="296" r:id="rId41"/>
    <p:sldId id="297" r:id="rId42"/>
    <p:sldId id="298" r:id="rId43"/>
  </p:sldIdLst>
  <p:sldSz cx="12192000" cy="6858000"/>
  <p:notesSz cx="6648450" cy="98504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1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0995" cy="4942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65916" y="0"/>
            <a:ext cx="2880995" cy="494233"/>
          </a:xfrm>
          <a:prstGeom prst="rect">
            <a:avLst/>
          </a:prstGeom>
        </p:spPr>
        <p:txBody>
          <a:bodyPr vert="horz" lIns="91440" tIns="45720" rIns="91440" bIns="45720" rtlCol="0"/>
          <a:lstStyle>
            <a:lvl1pPr algn="r">
              <a:defRPr sz="1200"/>
            </a:lvl1pPr>
          </a:lstStyle>
          <a:p>
            <a:fld id="{0E9D1BB2-29C9-4146-8F2A-4F1087373504}" type="datetimeFigureOut">
              <a:rPr lang="ru-RU" smtClean="0"/>
              <a:t>16.10.2017</a:t>
            </a:fld>
            <a:endParaRPr lang="ru-RU"/>
          </a:p>
        </p:txBody>
      </p:sp>
      <p:sp>
        <p:nvSpPr>
          <p:cNvPr id="4" name="Нижний колонтитул 3"/>
          <p:cNvSpPr>
            <a:spLocks noGrp="1"/>
          </p:cNvSpPr>
          <p:nvPr>
            <p:ph type="ftr" sz="quarter" idx="2"/>
          </p:nvPr>
        </p:nvSpPr>
        <p:spPr>
          <a:xfrm>
            <a:off x="0" y="9356207"/>
            <a:ext cx="2880995" cy="4942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65916" y="9356207"/>
            <a:ext cx="2880995" cy="494232"/>
          </a:xfrm>
          <a:prstGeom prst="rect">
            <a:avLst/>
          </a:prstGeom>
        </p:spPr>
        <p:txBody>
          <a:bodyPr vert="horz" lIns="91440" tIns="45720" rIns="91440" bIns="45720" rtlCol="0" anchor="b"/>
          <a:lstStyle>
            <a:lvl1pPr algn="r">
              <a:defRPr sz="1200"/>
            </a:lvl1pPr>
          </a:lstStyle>
          <a:p>
            <a:fld id="{F0A8B811-D477-4958-8557-C91E88EFF64D}" type="slidenum">
              <a:rPr lang="ru-RU" smtClean="0"/>
              <a:t>‹#›</a:t>
            </a:fld>
            <a:endParaRPr lang="ru-RU"/>
          </a:p>
        </p:txBody>
      </p:sp>
    </p:spTree>
    <p:extLst>
      <p:ext uri="{BB962C8B-B14F-4D97-AF65-F5344CB8AC3E}">
        <p14:creationId xmlns:p14="http://schemas.microsoft.com/office/powerpoint/2010/main" val="15746782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017E3A-55E6-4E4C-8051-79B383FBC794}" type="datetimeFigureOut">
              <a:rPr lang="ru-RU" smtClean="0"/>
              <a:t>16.10.2017</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5483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017E3A-55E6-4E4C-8051-79B383FBC794}" type="datetimeFigureOut">
              <a:rPr lang="ru-RU" smtClean="0"/>
              <a:t>16.10.2017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231509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017E3A-55E6-4E4C-8051-79B383FBC794}" type="datetimeFigureOut">
              <a:rPr lang="ru-RU" smtClean="0"/>
              <a:t>16.10.2017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7A4633-24E0-481D-94BE-67DDCDEE274E}"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921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16.10.2017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134810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16.10.2017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4633-24E0-481D-94BE-67DDCDEE274E}"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85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16.10.2017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53314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017E3A-55E6-4E4C-8051-79B383FBC794}" type="datetimeFigureOut">
              <a:rPr lang="ru-RU" smtClean="0"/>
              <a:t>16.10.2017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783577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017E3A-55E6-4E4C-8051-79B383FBC794}" type="datetimeFigureOut">
              <a:rPr lang="ru-RU" smtClean="0"/>
              <a:t>16.10.2017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416081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017E3A-55E6-4E4C-8051-79B383FBC794}" type="datetimeFigureOut">
              <a:rPr lang="ru-RU" smtClean="0"/>
              <a:t>16.10.2017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274426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017E3A-55E6-4E4C-8051-79B383FBC794}" type="datetimeFigureOut">
              <a:rPr lang="ru-RU" smtClean="0"/>
              <a:t>16.10.2017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47678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017E3A-55E6-4E4C-8051-79B383FBC794}" type="datetimeFigureOut">
              <a:rPr lang="ru-RU" smtClean="0"/>
              <a:t>16.10.2017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266095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017E3A-55E6-4E4C-8051-79B383FBC794}" type="datetimeFigureOut">
              <a:rPr lang="ru-RU" smtClean="0"/>
              <a:t>16.10.2017</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28485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017E3A-55E6-4E4C-8051-79B383FBC794}" type="datetimeFigureOut">
              <a:rPr lang="ru-RU" smtClean="0"/>
              <a:t>16.10.2017</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5062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17E3A-55E6-4E4C-8051-79B383FBC794}" type="datetimeFigureOut">
              <a:rPr lang="ru-RU" smtClean="0"/>
              <a:t>16.10.2017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180163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16.10.2017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283700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017E3A-55E6-4E4C-8051-79B383FBC794}" type="datetimeFigureOut">
              <a:rPr lang="ru-RU" smtClean="0"/>
              <a:t>16.10.2017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7A4633-24E0-481D-94BE-67DDCDEE274E}" type="slidenum">
              <a:rPr lang="ru-RU" smtClean="0"/>
              <a:t>‹#›</a:t>
            </a:fld>
            <a:endParaRPr lang="ru-RU"/>
          </a:p>
        </p:txBody>
      </p:sp>
    </p:spTree>
    <p:extLst>
      <p:ext uri="{BB962C8B-B14F-4D97-AF65-F5344CB8AC3E}">
        <p14:creationId xmlns:p14="http://schemas.microsoft.com/office/powerpoint/2010/main" val="318424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2017E3A-55E6-4E4C-8051-79B383FBC794}" type="datetimeFigureOut">
              <a:rPr lang="ru-RU" smtClean="0"/>
              <a:t>16.10.2017</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37A4633-24E0-481D-94BE-67DDCDEE274E}" type="slidenum">
              <a:rPr lang="ru-RU" smtClean="0"/>
              <a:t>‹#›</a:t>
            </a:fld>
            <a:endParaRPr lang="ru-RU"/>
          </a:p>
        </p:txBody>
      </p:sp>
    </p:spTree>
    <p:extLst>
      <p:ext uri="{BB962C8B-B14F-4D97-AF65-F5344CB8AC3E}">
        <p14:creationId xmlns:p14="http://schemas.microsoft.com/office/powerpoint/2010/main" val="4076192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1088;&#1072;&#1079;&#1076;&#1072;&#1090;&#1082;&#1072;%20&#1076;&#1086;&#1087;%20&#1084;&#1072;&#1090;&#1077;&#1088;&#1080;&#1072;&#1083;&#1099;/&#1080;&#1075;&#1088;&#1086;&#1074;&#1099;&#1077;%20&#1090;&#1077;&#1093;&#1085;&#1086;&#1083;&#1086;&#1075;&#1080;&#1080;/&#1073;&#1083;&#1086;&#1082;&#1080;%20&#1044;&#1100;&#1077;&#1085;&#1077;&#1096;&#1072;.ppt" TargetMode="External"/><Relationship Id="rId7" Type="http://schemas.openxmlformats.org/officeDocument/2006/relationships/hyperlink" Target="&#1088;&#1072;&#1079;&#1076;&#1072;&#1090;&#1082;&#1072;%20&#1076;&#1086;&#1087;%20&#1084;&#1072;&#1090;&#1077;&#1088;&#1080;&#1072;&#1083;&#1099;/&#1080;&#1075;&#1088;&#1086;&#1074;&#1099;&#1077;%20&#1090;&#1077;&#1093;&#1085;&#1086;&#1083;&#1086;&#1075;&#1080;&#1080;/&#1080;&#1075;&#1088;&#1099;%20&#1042;&#1086;&#1089;&#1082;&#1086;&#1073;&#1086;&#1074;&#1080;&#1095;&#1072;.pptx" TargetMode="External"/><Relationship Id="rId2" Type="http://schemas.openxmlformats.org/officeDocument/2006/relationships/hyperlink" Target="&#1088;&#1072;&#1079;&#1076;&#1072;&#1090;&#1082;&#1072;%20&#1076;&#1086;&#1087;%20&#1084;&#1072;&#1090;&#1077;&#1088;&#1080;&#1072;&#1083;&#1099;/&#1080;&#1075;&#1088;&#1086;&#1074;&#1099;&#1077;%20&#1090;&#1077;&#1093;&#1085;&#1086;&#1083;&#1086;&#1075;&#1080;&#1080;/&#1044;&#1072;&#1088;&#1099;%20&#1060;&#1088;&#1105;&#1073;&#1077;&#1083;&#1103;.pptx" TargetMode="External"/><Relationship Id="rId1" Type="http://schemas.openxmlformats.org/officeDocument/2006/relationships/slideLayout" Target="../slideLayouts/slideLayout2.xml"/><Relationship Id="rId6" Type="http://schemas.openxmlformats.org/officeDocument/2006/relationships/hyperlink" Target="&#1088;&#1072;&#1079;&#1076;&#1072;&#1090;&#1082;&#1072;%20&#1076;&#1086;&#1087;%20&#1084;&#1072;&#1090;&#1077;&#1088;&#1080;&#1072;&#1083;&#1099;/&#1080;&#1075;&#1088;&#1086;&#1074;&#1099;&#1077;%20&#1090;&#1077;&#1093;&#1085;&#1086;&#1083;&#1086;&#1075;&#1080;&#1080;/&#1048;&#1075;&#1088;&#1099;%20&#1053;&#1080;&#1082;&#1080;&#1090;&#1080;&#1085;&#1072;.pptx" TargetMode="External"/><Relationship Id="rId5" Type="http://schemas.openxmlformats.org/officeDocument/2006/relationships/hyperlink" Target="&#1088;&#1072;&#1079;&#1076;&#1072;&#1090;&#1082;&#1072;%20&#1076;&#1086;&#1087;%20&#1084;&#1072;&#1090;&#1077;&#1088;&#1080;&#1072;&#1083;&#1099;/&#1080;&#1075;&#1088;&#1086;&#1074;&#1099;&#1077;%20&#1090;&#1077;&#1093;&#1085;&#1086;&#1083;&#1086;&#1075;&#1080;&#1080;/&#1053;&#1080;&#1082;&#1080;&#1090;&#1080;&#1085;%20&#1041;..%20&#1056;&#1072;&#1079;&#1074;&#1080;&#1074;&#1072;&#1102;&#1097;&#1080;&#1077;%20&#1080;&#1075;&#1088;&#1099;%20-%20royallib.ru.txt" TargetMode="External"/><Relationship Id="rId4" Type="http://schemas.openxmlformats.org/officeDocument/2006/relationships/hyperlink" Target="&#1088;&#1072;&#1079;&#1076;&#1072;&#1090;&#1082;&#1072;%20&#1076;&#1086;&#1087;%20&#1084;&#1072;&#1090;&#1077;&#1088;&#1080;&#1072;&#1083;&#1099;/&#1080;&#1075;&#1088;&#1086;&#1074;&#1099;&#1077;%20&#1090;&#1077;&#1093;&#1085;&#1086;&#1083;&#1086;&#1075;&#1080;&#1080;/&#1082;&#1072;&#1088;&#1090;&#1086;&#1090;&#1077;&#1082;&#1072;%20&#1080;&#1075;&#1088;%20&#1044;&#1100;&#1077;&#1085;&#1077;&#1096;&#1072;.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sid-inertziya.mp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1058;&#1077;&#1093;&#1085;&#1086;&#1083;&#1086;&#1075;&#1080;&#1103;%20&#1057;&#1072;&#1074;&#1077;&#1085;&#1082;&#1086;&#1074;&#1072;.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hyperlink" Target="&#1056;&#1072;&#1079;&#1074;&#1080;&#1074;&#1072;&#1102;&#1097;&#1072;&#1103;%20&#1087;&#1088;&#1077;&#1076;&#1084;&#1077;&#1090;&#1085;&#1086;-&#1087;&#1088;&#1086;&#1089;&#1090;&#1088;&#1072;&#1085;&#1089;&#1090;&#1074;&#1077;&#1085;&#1085;&#1072;&#1103;%20&#1089;&#1088;&#1077;&#1076;&#1072;%20&#1076;&#1083;&#1103;%20&#1086;&#1088;&#1075;&#1072;&#1085;&#1080;&#1079;&#1072;&#1094;&#1080;&#1080;%20&#1087;&#1086;&#1079;&#1085;&#1072;&#1074;&#1072;&#1090;&#1077;&#1083;&#1100;&#1085;&#1086;-&#1080;&#1089;&#1089;&#1083;&#1077;&#1076;&#1086;&#1074;&#1072;&#1090;&#1077;&#1083;&#1100;&#1089;&#1082;&#1086;&#1081;.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3067" y="1219200"/>
            <a:ext cx="10701866" cy="3558181"/>
          </a:xfrm>
        </p:spPr>
        <p:txBody>
          <a:bodyPr>
            <a:normAutofit/>
          </a:bodyPr>
          <a:lstStyle/>
          <a:p>
            <a:pPr algn="ctr"/>
            <a:r>
              <a:rPr lang="ru-RU" sz="3600" dirty="0" smtClean="0"/>
              <a:t> </a:t>
            </a:r>
            <a:r>
              <a:rPr lang="ru-RU" sz="3600" dirty="0" smtClean="0">
                <a:solidFill>
                  <a:srgbClr val="FF0000"/>
                </a:solidFill>
              </a:rPr>
              <a:t>Семинар </a:t>
            </a:r>
            <a:r>
              <a:rPr lang="ru-RU" sz="3600" dirty="0" smtClean="0"/>
              <a:t/>
            </a:r>
            <a:br>
              <a:rPr lang="ru-RU" sz="3600" dirty="0" smtClean="0"/>
            </a:br>
            <a:r>
              <a:rPr lang="ru-RU" sz="3600" b="1" i="1" dirty="0" smtClean="0">
                <a:solidFill>
                  <a:srgbClr val="FF0000"/>
                </a:solidFill>
              </a:rPr>
              <a:t>«Познавательное развитие детей раннего и дошкольного возраста»</a:t>
            </a:r>
            <a:br>
              <a:rPr lang="ru-RU" sz="3600" b="1" i="1" dirty="0" smtClean="0">
                <a:solidFill>
                  <a:srgbClr val="FF0000"/>
                </a:solidFill>
              </a:rPr>
            </a:br>
            <a:r>
              <a:rPr lang="ru-RU" sz="3600" dirty="0"/>
              <a:t/>
            </a:r>
            <a:br>
              <a:rPr lang="ru-RU" sz="3600" dirty="0"/>
            </a:br>
            <a:endParaRPr lang="ru-RU" sz="3600" dirty="0"/>
          </a:p>
        </p:txBody>
      </p:sp>
      <p:sp>
        <p:nvSpPr>
          <p:cNvPr id="3" name="Подзаголовок 2"/>
          <p:cNvSpPr>
            <a:spLocks noGrp="1"/>
          </p:cNvSpPr>
          <p:nvPr>
            <p:ph type="subTitle" idx="1"/>
          </p:nvPr>
        </p:nvSpPr>
        <p:spPr>
          <a:xfrm>
            <a:off x="5588001" y="4504267"/>
            <a:ext cx="5916612" cy="2048933"/>
          </a:xfrm>
        </p:spPr>
        <p:txBody>
          <a:bodyPr>
            <a:normAutofit fontScale="40000" lnSpcReduction="20000"/>
          </a:bodyPr>
          <a:lstStyle/>
          <a:p>
            <a:r>
              <a:rPr lang="ru-RU" sz="6000" dirty="0"/>
              <a:t>©Жбанникова О.А., старший преподаватель кафедры дошкольного образования ГАУ ДПО ЯО ИРО</a:t>
            </a:r>
          </a:p>
          <a:p>
            <a:endParaRPr lang="ru-RU" sz="5100" dirty="0"/>
          </a:p>
          <a:p>
            <a:r>
              <a:rPr lang="ru-RU" sz="5100" dirty="0" smtClean="0"/>
              <a:t>2017</a:t>
            </a:r>
            <a:endParaRPr lang="ru-RU" sz="5100" dirty="0"/>
          </a:p>
          <a:p>
            <a:endParaRPr lang="ru-RU" dirty="0"/>
          </a:p>
        </p:txBody>
      </p:sp>
    </p:spTree>
    <p:custDataLst>
      <p:tags r:id="rId1"/>
    </p:custDataLst>
    <p:extLst>
      <p:ext uri="{BB962C8B-B14F-4D97-AF65-F5344CB8AC3E}">
        <p14:creationId xmlns:p14="http://schemas.microsoft.com/office/powerpoint/2010/main" val="2933812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333" y="200777"/>
            <a:ext cx="10244665" cy="1280890"/>
          </a:xfrm>
        </p:spPr>
        <p:txBody>
          <a:bodyPr>
            <a:normAutofit/>
          </a:bodyPr>
          <a:lstStyle/>
          <a:p>
            <a:pPr algn="ctr"/>
            <a:r>
              <a:rPr lang="ru-RU" dirty="0"/>
              <a:t>Структура познавательно-исследовательской деятельности</a:t>
            </a:r>
          </a:p>
        </p:txBody>
      </p:sp>
      <p:sp>
        <p:nvSpPr>
          <p:cNvPr id="3" name="Объект 2"/>
          <p:cNvSpPr>
            <a:spLocks noGrp="1"/>
          </p:cNvSpPr>
          <p:nvPr>
            <p:ph idx="1"/>
          </p:nvPr>
        </p:nvSpPr>
        <p:spPr>
          <a:xfrm>
            <a:off x="489478" y="1481667"/>
            <a:ext cx="11702522" cy="5376333"/>
          </a:xfrm>
        </p:spPr>
        <p:txBody>
          <a:bodyPr>
            <a:noAutofit/>
          </a:bodyPr>
          <a:lstStyle/>
          <a:p>
            <a:r>
              <a:rPr lang="ru-RU" sz="2400" dirty="0" smtClean="0"/>
              <a:t>Принятие </a:t>
            </a:r>
            <a:r>
              <a:rPr lang="ru-RU" sz="2400" dirty="0"/>
              <a:t>от взрослого или самостоятельное выдвижение детьми познавательной задачи;</a:t>
            </a:r>
          </a:p>
          <a:p>
            <a:r>
              <a:rPr lang="ru-RU" sz="2400" dirty="0" smtClean="0"/>
              <a:t>Анализ </a:t>
            </a:r>
            <a:r>
              <a:rPr lang="ru-RU" sz="2400" dirty="0"/>
              <a:t>ее условий с помощью воспитателя или </a:t>
            </a:r>
            <a:r>
              <a:rPr lang="ru-RU" sz="2400" dirty="0" smtClean="0"/>
              <a:t>самостоятельно</a:t>
            </a:r>
          </a:p>
          <a:p>
            <a:r>
              <a:rPr lang="ru-RU" sz="2400" dirty="0" smtClean="0"/>
              <a:t>Выдвижение </a:t>
            </a:r>
            <a:r>
              <a:rPr lang="ru-RU" sz="2400" dirty="0"/>
              <a:t>предположений (гипотез) о причинах явления и способах решения познавательной задачи;</a:t>
            </a:r>
          </a:p>
          <a:p>
            <a:r>
              <a:rPr lang="ru-RU" sz="2400" dirty="0" smtClean="0"/>
              <a:t>Отбор </a:t>
            </a:r>
            <a:r>
              <a:rPr lang="ru-RU" sz="2400" dirty="0"/>
              <a:t>способов проверки возможных путей решения познавательной задачи;</a:t>
            </a:r>
          </a:p>
          <a:p>
            <a:r>
              <a:rPr lang="ru-RU" sz="2400" dirty="0" smtClean="0"/>
              <a:t>Непосредственную </a:t>
            </a:r>
            <a:r>
              <a:rPr lang="ru-RU" sz="2400" dirty="0"/>
              <a:t>проверку выбранных способов решения и выдвинутых предположений, корректировку путей решения по ходу деятельности;</a:t>
            </a:r>
          </a:p>
          <a:p>
            <a:r>
              <a:rPr lang="ru-RU" sz="2400" dirty="0" smtClean="0"/>
              <a:t>Анализ </a:t>
            </a:r>
            <a:r>
              <a:rPr lang="ru-RU" sz="2400" dirty="0"/>
              <a:t>полученных фактов и формирование выводов;</a:t>
            </a:r>
          </a:p>
          <a:p>
            <a:r>
              <a:rPr lang="ru-RU" sz="2400" dirty="0" smtClean="0"/>
              <a:t>Обсуждение </a:t>
            </a:r>
            <a:r>
              <a:rPr lang="ru-RU" sz="2400" dirty="0"/>
              <a:t>новых задач и перспектив дальнейшего исследования.</a:t>
            </a:r>
          </a:p>
          <a:p>
            <a:endParaRPr lang="ru-RU" sz="2400" dirty="0"/>
          </a:p>
        </p:txBody>
      </p:sp>
    </p:spTree>
    <p:extLst>
      <p:ext uri="{BB962C8B-B14F-4D97-AF65-F5344CB8AC3E}">
        <p14:creationId xmlns:p14="http://schemas.microsoft.com/office/powerpoint/2010/main" val="4250402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234643"/>
            <a:ext cx="10498666" cy="1280890"/>
          </a:xfrm>
        </p:spPr>
        <p:txBody>
          <a:bodyPr>
            <a:normAutofit fontScale="90000"/>
          </a:bodyPr>
          <a:lstStyle/>
          <a:p>
            <a:pPr algn="ctr"/>
            <a:r>
              <a:rPr lang="ru-RU" dirty="0" smtClean="0"/>
              <a:t>Технологии организации познавательной и познавательно-исследовательской деятельности</a:t>
            </a:r>
            <a:endParaRPr lang="ru-RU" dirty="0"/>
          </a:p>
        </p:txBody>
      </p:sp>
      <p:sp>
        <p:nvSpPr>
          <p:cNvPr id="3" name="Объект 2"/>
          <p:cNvSpPr>
            <a:spLocks noGrp="1"/>
          </p:cNvSpPr>
          <p:nvPr>
            <p:ph idx="1"/>
          </p:nvPr>
        </p:nvSpPr>
        <p:spPr>
          <a:xfrm>
            <a:off x="1236133" y="1676401"/>
            <a:ext cx="10268479" cy="5063066"/>
          </a:xfrm>
        </p:spPr>
        <p:txBody>
          <a:bodyPr>
            <a:normAutofit fontScale="92500" lnSpcReduction="10000"/>
          </a:bodyPr>
          <a:lstStyle/>
          <a:p>
            <a:r>
              <a:rPr lang="ru-RU" sz="2800" dirty="0" smtClean="0"/>
              <a:t>Опыты ( экспериментирование)</a:t>
            </a:r>
          </a:p>
          <a:p>
            <a:r>
              <a:rPr lang="ru-RU" sz="2800" dirty="0" smtClean="0"/>
              <a:t>Коллекционирование</a:t>
            </a:r>
          </a:p>
          <a:p>
            <a:r>
              <a:rPr lang="ru-RU" sz="2800" dirty="0" smtClean="0"/>
              <a:t>Путешествие по карте</a:t>
            </a:r>
          </a:p>
          <a:p>
            <a:r>
              <a:rPr lang="ru-RU" sz="2800" dirty="0" smtClean="0"/>
              <a:t>Путешествие по реке времени</a:t>
            </a:r>
          </a:p>
          <a:p>
            <a:r>
              <a:rPr lang="ru-RU" sz="2800" dirty="0" smtClean="0"/>
              <a:t>Технология ТРИЗ</a:t>
            </a:r>
          </a:p>
          <a:p>
            <a:r>
              <a:rPr lang="ru-RU" sz="2800" dirty="0" smtClean="0"/>
              <a:t>Игровые технологии</a:t>
            </a:r>
          </a:p>
          <a:p>
            <a:r>
              <a:rPr lang="ru-RU" sz="2800" dirty="0" smtClean="0"/>
              <a:t>Проекты</a:t>
            </a:r>
            <a:endParaRPr lang="ru-RU" sz="2800" dirty="0"/>
          </a:p>
          <a:p>
            <a:r>
              <a:rPr lang="ru-RU" sz="2800" dirty="0" smtClean="0"/>
              <a:t>ИКТ</a:t>
            </a:r>
          </a:p>
          <a:p>
            <a:r>
              <a:rPr lang="ru-RU" sz="2800" dirty="0" smtClean="0"/>
              <a:t>Моделирование</a:t>
            </a:r>
          </a:p>
          <a:p>
            <a:r>
              <a:rPr lang="ru-RU" sz="2800" dirty="0" smtClean="0"/>
              <a:t>Авторские технологии ( </a:t>
            </a:r>
            <a:r>
              <a:rPr lang="ru-RU" sz="2800" dirty="0" err="1" smtClean="0"/>
              <a:t>А.И.Савенков</a:t>
            </a:r>
            <a:r>
              <a:rPr lang="ru-RU" sz="2800" dirty="0" smtClean="0"/>
              <a:t> и др.)</a:t>
            </a:r>
          </a:p>
          <a:p>
            <a:endParaRPr lang="ru-RU" dirty="0" smtClean="0"/>
          </a:p>
          <a:p>
            <a:endParaRPr lang="ru-RU" dirty="0"/>
          </a:p>
        </p:txBody>
      </p:sp>
    </p:spTree>
    <p:extLst>
      <p:ext uri="{BB962C8B-B14F-4D97-AF65-F5344CB8AC3E}">
        <p14:creationId xmlns:p14="http://schemas.microsoft.com/office/powerpoint/2010/main" val="2328524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9827" y="319310"/>
            <a:ext cx="9845145" cy="1280890"/>
          </a:xfrm>
        </p:spPr>
        <p:txBody>
          <a:bodyPr>
            <a:normAutofit/>
          </a:bodyPr>
          <a:lstStyle/>
          <a:p>
            <a:pPr algn="ctr"/>
            <a:r>
              <a:rPr lang="ru-RU" dirty="0" smtClean="0"/>
              <a:t>Типы исследования </a:t>
            </a:r>
            <a:br>
              <a:rPr lang="ru-RU" dirty="0" smtClean="0"/>
            </a:br>
            <a:r>
              <a:rPr lang="ru-RU" dirty="0" smtClean="0"/>
              <a:t>(по Коротковой  И.М.)</a:t>
            </a:r>
            <a:endParaRPr lang="ru-RU" dirty="0"/>
          </a:p>
        </p:txBody>
      </p:sp>
      <p:sp>
        <p:nvSpPr>
          <p:cNvPr id="3" name="Объект 2"/>
          <p:cNvSpPr>
            <a:spLocks noGrp="1"/>
          </p:cNvSpPr>
          <p:nvPr>
            <p:ph idx="1"/>
          </p:nvPr>
        </p:nvSpPr>
        <p:spPr>
          <a:xfrm>
            <a:off x="812800" y="1600200"/>
            <a:ext cx="11379200" cy="4997152"/>
          </a:xfrm>
        </p:spPr>
        <p:txBody>
          <a:bodyPr>
            <a:normAutofit fontScale="92500" lnSpcReduction="10000"/>
          </a:bodyPr>
          <a:lstStyle/>
          <a:p>
            <a:pPr marL="0" indent="0">
              <a:buNone/>
            </a:pPr>
            <a:r>
              <a:rPr lang="ru-RU" b="1" i="1" dirty="0" smtClean="0"/>
              <a:t>1. </a:t>
            </a:r>
            <a:r>
              <a:rPr lang="ru-RU" sz="2800" b="1" i="1" dirty="0" smtClean="0"/>
              <a:t>Опыты (экспериментирование)</a:t>
            </a:r>
          </a:p>
          <a:p>
            <a:pPr marL="0" indent="0">
              <a:buNone/>
            </a:pPr>
            <a:r>
              <a:rPr lang="ru-RU" sz="2800" i="1" u="sng" dirty="0"/>
              <a:t>Задача</a:t>
            </a:r>
            <a:r>
              <a:rPr lang="ru-RU" sz="2800" dirty="0"/>
              <a:t>: освоение причинно-следственных связей и </a:t>
            </a:r>
            <a:r>
              <a:rPr lang="ru-RU" sz="2800" dirty="0" smtClean="0"/>
              <a:t>отношений</a:t>
            </a:r>
          </a:p>
          <a:p>
            <a:pPr marL="0" indent="0">
              <a:buNone/>
            </a:pPr>
            <a:r>
              <a:rPr lang="ru-RU" sz="2800" i="1" u="sng" dirty="0" smtClean="0"/>
              <a:t>Особенности проведения</a:t>
            </a:r>
            <a:r>
              <a:rPr lang="ru-RU" sz="2800" dirty="0" smtClean="0"/>
              <a:t>:</a:t>
            </a:r>
          </a:p>
          <a:p>
            <a:pPr marL="0" indent="0">
              <a:buNone/>
            </a:pPr>
            <a:r>
              <a:rPr lang="ru-RU" sz="2800" dirty="0" smtClean="0"/>
              <a:t>- </a:t>
            </a:r>
            <a:r>
              <a:rPr lang="ru-RU" sz="2800" dirty="0"/>
              <a:t>привлечение внимания детей «интригующим материалом» или демонстрацией необычного эффекта;</a:t>
            </a:r>
          </a:p>
          <a:p>
            <a:pPr marL="0" indent="0">
              <a:buNone/>
            </a:pPr>
            <a:r>
              <a:rPr lang="ru-RU" sz="2800" dirty="0"/>
              <a:t>- предоставление детям свободно поэкспериментировать самим и обсудить полученный эффект;</a:t>
            </a:r>
          </a:p>
          <a:p>
            <a:pPr marL="0" indent="0">
              <a:buNone/>
            </a:pPr>
            <a:r>
              <a:rPr lang="ru-RU" sz="2800" dirty="0"/>
              <a:t>- формулирование причинно-следственных связей (если..., то...; потому..., что...);</a:t>
            </a:r>
          </a:p>
          <a:p>
            <a:pPr marL="0" indent="0">
              <a:buNone/>
            </a:pPr>
            <a:r>
              <a:rPr lang="ru-RU" sz="2800" dirty="0"/>
              <a:t>- самостоятельное использование оборудование в свободной деятельности</a:t>
            </a:r>
          </a:p>
          <a:p>
            <a:pPr marL="0" indent="0">
              <a:buNone/>
            </a:pPr>
            <a:endParaRPr lang="ru-RU" sz="2800" dirty="0"/>
          </a:p>
        </p:txBody>
      </p:sp>
    </p:spTree>
    <p:extLst>
      <p:ext uri="{BB962C8B-B14F-4D97-AF65-F5344CB8AC3E}">
        <p14:creationId xmlns:p14="http://schemas.microsoft.com/office/powerpoint/2010/main" val="2033715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6533" y="274638"/>
            <a:ext cx="8314267" cy="1282154"/>
          </a:xfrm>
        </p:spPr>
        <p:txBody>
          <a:bodyPr>
            <a:normAutofit/>
          </a:bodyPr>
          <a:lstStyle/>
          <a:p>
            <a:pPr algn="ctr"/>
            <a:r>
              <a:rPr lang="ru-RU" dirty="0"/>
              <a:t>Типы исследования </a:t>
            </a:r>
            <a:br>
              <a:rPr lang="ru-RU" dirty="0"/>
            </a:br>
            <a:r>
              <a:rPr lang="ru-RU" dirty="0"/>
              <a:t>(по Коротковой  И.М.)</a:t>
            </a:r>
          </a:p>
        </p:txBody>
      </p:sp>
      <p:sp>
        <p:nvSpPr>
          <p:cNvPr id="3" name="Объект 2"/>
          <p:cNvSpPr>
            <a:spLocks noGrp="1"/>
          </p:cNvSpPr>
          <p:nvPr>
            <p:ph idx="1"/>
          </p:nvPr>
        </p:nvSpPr>
        <p:spPr>
          <a:xfrm>
            <a:off x="491067" y="1701800"/>
            <a:ext cx="11463867" cy="4925144"/>
          </a:xfrm>
        </p:spPr>
        <p:txBody>
          <a:bodyPr>
            <a:normAutofit/>
          </a:bodyPr>
          <a:lstStyle/>
          <a:p>
            <a:pPr marL="0" indent="0">
              <a:buNone/>
            </a:pPr>
            <a:r>
              <a:rPr lang="ru-RU" sz="2400" dirty="0"/>
              <a:t>2. </a:t>
            </a:r>
            <a:r>
              <a:rPr lang="ru-RU" sz="2400" b="1" i="1" dirty="0">
                <a:ea typeface="Times New Roman"/>
              </a:rPr>
              <a:t>Коллекционирование (классификационная работы) </a:t>
            </a:r>
          </a:p>
          <a:p>
            <a:pPr marL="0" indent="0">
              <a:buNone/>
            </a:pPr>
            <a:r>
              <a:rPr lang="ru-RU" sz="2400" i="1" u="sng" dirty="0">
                <a:ea typeface="Times New Roman"/>
              </a:rPr>
              <a:t>Задача</a:t>
            </a:r>
            <a:r>
              <a:rPr lang="ru-RU" sz="2400" dirty="0">
                <a:ea typeface="Times New Roman"/>
              </a:rPr>
              <a:t> – освоение родовидовых отношений.</a:t>
            </a:r>
          </a:p>
          <a:p>
            <a:pPr marL="0" indent="0">
              <a:buNone/>
            </a:pPr>
            <a:r>
              <a:rPr lang="ru-RU" sz="2400" i="1" u="sng" dirty="0">
                <a:solidFill>
                  <a:prstClr val="black"/>
                </a:solidFill>
              </a:rPr>
              <a:t>Особенности проведения</a:t>
            </a:r>
            <a:r>
              <a:rPr lang="ru-RU" sz="2400" dirty="0">
                <a:solidFill>
                  <a:prstClr val="black"/>
                </a:solidFill>
              </a:rPr>
              <a:t>:</a:t>
            </a:r>
          </a:p>
          <a:p>
            <a:pPr algn="just"/>
            <a:r>
              <a:rPr lang="ru-RU" sz="2400" dirty="0">
                <a:ea typeface="Times New Roman"/>
              </a:rPr>
              <a:t>поиск черт сходства и различия между объектами в ходе обсуждения – рассуждения, поиск возможных оснований для их группировки;</a:t>
            </a:r>
          </a:p>
          <a:p>
            <a:r>
              <a:rPr lang="ru-RU" sz="2400" dirty="0">
                <a:ea typeface="Times New Roman"/>
              </a:rPr>
              <a:t>размещение материала в квалификационной таблице (если материал реальный – размещение в емкости в идее коллекций, а на классификационную таблицу прикрепляются замещающие их картинки или ярлычки с названиями этих предметов).</a:t>
            </a:r>
            <a:endParaRPr lang="ru-RU" sz="2400" b="1" i="1" dirty="0"/>
          </a:p>
        </p:txBody>
      </p:sp>
    </p:spTree>
    <p:extLst>
      <p:ext uri="{BB962C8B-B14F-4D97-AF65-F5344CB8AC3E}">
        <p14:creationId xmlns:p14="http://schemas.microsoft.com/office/powerpoint/2010/main" val="2181802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1192" y="206929"/>
            <a:ext cx="8911687" cy="1280890"/>
          </a:xfrm>
        </p:spPr>
        <p:txBody>
          <a:bodyPr>
            <a:normAutofit/>
          </a:bodyPr>
          <a:lstStyle/>
          <a:p>
            <a:pPr algn="ctr"/>
            <a:r>
              <a:rPr lang="ru-RU" dirty="0"/>
              <a:t>Типы исследования </a:t>
            </a:r>
            <a:br>
              <a:rPr lang="ru-RU" dirty="0"/>
            </a:br>
            <a:r>
              <a:rPr lang="ru-RU" dirty="0"/>
              <a:t>(по Коротковой  И.М.)</a:t>
            </a:r>
          </a:p>
        </p:txBody>
      </p:sp>
      <p:sp>
        <p:nvSpPr>
          <p:cNvPr id="3" name="Объект 2"/>
          <p:cNvSpPr>
            <a:spLocks noGrp="1"/>
          </p:cNvSpPr>
          <p:nvPr>
            <p:ph idx="1"/>
          </p:nvPr>
        </p:nvSpPr>
        <p:spPr>
          <a:xfrm>
            <a:off x="558799" y="1412776"/>
            <a:ext cx="11345333" cy="5445224"/>
          </a:xfrm>
        </p:spPr>
        <p:txBody>
          <a:bodyPr>
            <a:normAutofit fontScale="32500" lnSpcReduction="20000"/>
          </a:bodyPr>
          <a:lstStyle/>
          <a:p>
            <a:pPr marL="0" indent="0" algn="just">
              <a:buNone/>
            </a:pPr>
            <a:r>
              <a:rPr lang="ru-RU" sz="7400" dirty="0"/>
              <a:t>3. </a:t>
            </a:r>
            <a:r>
              <a:rPr lang="ru-RU" sz="7400" b="1" i="1" dirty="0">
                <a:ea typeface="Times New Roman"/>
              </a:rPr>
              <a:t>Путешествие по карте </a:t>
            </a:r>
          </a:p>
          <a:p>
            <a:pPr marL="0" indent="0" algn="just">
              <a:buNone/>
            </a:pPr>
            <a:r>
              <a:rPr lang="ru-RU" sz="7400" i="1" u="sng" dirty="0">
                <a:ea typeface="Times New Roman"/>
              </a:rPr>
              <a:t>Задача</a:t>
            </a:r>
            <a:r>
              <a:rPr lang="ru-RU" sz="7400" dirty="0">
                <a:ea typeface="Times New Roman"/>
              </a:rPr>
              <a:t> – освоение пространственных схем и отношений (представления о пространстве мира).</a:t>
            </a:r>
          </a:p>
          <a:p>
            <a:pPr marL="0" indent="0" algn="just">
              <a:buNone/>
            </a:pPr>
            <a:r>
              <a:rPr lang="ru-RU" sz="7400" dirty="0">
                <a:ea typeface="Times New Roman"/>
              </a:rPr>
              <a:t> </a:t>
            </a:r>
            <a:r>
              <a:rPr lang="ru-RU" sz="7400" i="1" u="sng" dirty="0">
                <a:solidFill>
                  <a:prstClr val="black"/>
                </a:solidFill>
              </a:rPr>
              <a:t>Особенности проведения:</a:t>
            </a:r>
            <a:endParaRPr lang="ru-RU" sz="7400" dirty="0">
              <a:ea typeface="Times New Roman"/>
            </a:endParaRPr>
          </a:p>
          <a:p>
            <a:pPr algn="just"/>
            <a:r>
              <a:rPr lang="ru-RU" sz="7400" dirty="0">
                <a:ea typeface="Times New Roman"/>
              </a:rPr>
              <a:t>обсуждение и выбор пункта назначения, подходящего для путешествия вида транспорта;</a:t>
            </a:r>
          </a:p>
          <a:p>
            <a:pPr algn="just"/>
            <a:r>
              <a:rPr lang="ru-RU" sz="7400" dirty="0">
                <a:ea typeface="Times New Roman"/>
              </a:rPr>
              <a:t>обозначение возможного маршрута путешествия, высказывание предположений, что может встретиться на пути;</a:t>
            </a:r>
          </a:p>
          <a:p>
            <a:pPr algn="just"/>
            <a:r>
              <a:rPr lang="ru-RU" sz="7400" dirty="0">
                <a:ea typeface="Times New Roman"/>
              </a:rPr>
              <a:t>изучение растительного животного мира данной местности, особенности жизнедеятельности людей в данной местности и т.п.;</a:t>
            </a:r>
          </a:p>
          <a:p>
            <a:pPr algn="just"/>
            <a:r>
              <a:rPr lang="ru-RU" sz="7400" dirty="0">
                <a:ea typeface="Times New Roman"/>
              </a:rPr>
              <a:t>заполнение участка контурной физической карты полушарий, линиями пройденных маршрутов, вырезками – метками (</a:t>
            </a:r>
            <a:r>
              <a:rPr lang="ru-RU" sz="7400" dirty="0" err="1">
                <a:ea typeface="Times New Roman"/>
              </a:rPr>
              <a:t>животних</a:t>
            </a:r>
            <a:r>
              <a:rPr lang="ru-RU" sz="7400" dirty="0">
                <a:ea typeface="Times New Roman"/>
              </a:rPr>
              <a:t>, растений, людей, занятых типичным трудом).</a:t>
            </a:r>
          </a:p>
          <a:p>
            <a:pPr marL="0" indent="0">
              <a:buNone/>
            </a:pPr>
            <a:endParaRPr lang="ru-RU" sz="5100" dirty="0"/>
          </a:p>
        </p:txBody>
      </p:sp>
    </p:spTree>
    <p:extLst>
      <p:ext uri="{BB962C8B-B14F-4D97-AF65-F5344CB8AC3E}">
        <p14:creationId xmlns:p14="http://schemas.microsoft.com/office/powerpoint/2010/main" val="370575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725" y="556377"/>
            <a:ext cx="8911687" cy="1280890"/>
          </a:xfrm>
        </p:spPr>
        <p:txBody>
          <a:bodyPr>
            <a:normAutofit/>
          </a:bodyPr>
          <a:lstStyle/>
          <a:p>
            <a:pPr algn="ctr"/>
            <a:r>
              <a:rPr lang="ru-RU" dirty="0"/>
              <a:t>Типы исследования </a:t>
            </a:r>
            <a:br>
              <a:rPr lang="ru-RU" dirty="0"/>
            </a:br>
            <a:r>
              <a:rPr lang="ru-RU" dirty="0"/>
              <a:t>(по Коротковой  И.М.)</a:t>
            </a:r>
          </a:p>
        </p:txBody>
      </p:sp>
      <p:sp>
        <p:nvSpPr>
          <p:cNvPr id="3" name="Объект 2"/>
          <p:cNvSpPr>
            <a:spLocks noGrp="1"/>
          </p:cNvSpPr>
          <p:nvPr>
            <p:ph idx="1"/>
          </p:nvPr>
        </p:nvSpPr>
        <p:spPr>
          <a:xfrm>
            <a:off x="778933" y="2332038"/>
            <a:ext cx="11260667" cy="3645430"/>
          </a:xfrm>
        </p:spPr>
        <p:txBody>
          <a:bodyPr/>
          <a:lstStyle/>
          <a:p>
            <a:pPr marL="0" indent="0" algn="just">
              <a:buNone/>
            </a:pPr>
            <a:r>
              <a:rPr lang="ru-RU" sz="2400" b="1" i="1" dirty="0">
                <a:latin typeface="Times New Roman"/>
                <a:ea typeface="Times New Roman"/>
              </a:rPr>
              <a:t>4. </a:t>
            </a:r>
            <a:r>
              <a:rPr lang="ru-RU" sz="2400" b="1" i="1" dirty="0">
                <a:ea typeface="Times New Roman"/>
              </a:rPr>
              <a:t>Путешествие по «реке времени» </a:t>
            </a:r>
          </a:p>
          <a:p>
            <a:pPr marL="0" indent="0">
              <a:buNone/>
            </a:pPr>
            <a:r>
              <a:rPr lang="ru-RU" sz="2400" i="1" u="sng" dirty="0">
                <a:ea typeface="Times New Roman"/>
              </a:rPr>
              <a:t>Задача</a:t>
            </a:r>
            <a:r>
              <a:rPr lang="ru-RU" sz="2400" dirty="0">
                <a:ea typeface="Times New Roman"/>
              </a:rPr>
              <a:t> – освоение временных отношений (представления об историческом времени – от прошлого к настоящему).</a:t>
            </a:r>
          </a:p>
          <a:p>
            <a:pPr marL="0" indent="0">
              <a:buNone/>
            </a:pPr>
            <a:endParaRPr lang="ru-RU" sz="2400" dirty="0">
              <a:ea typeface="Times New Roman"/>
            </a:endParaRPr>
          </a:p>
          <a:p>
            <a:pPr marL="0" indent="0" algn="ctr">
              <a:buNone/>
            </a:pPr>
            <a:r>
              <a:rPr lang="ru-RU" sz="2400" i="1" dirty="0">
                <a:ea typeface="Times New Roman"/>
              </a:rPr>
              <a:t>Какие особенности проведения вы бы выделили?</a:t>
            </a:r>
          </a:p>
          <a:p>
            <a:pPr marL="0" indent="0" algn="ctr">
              <a:buNone/>
            </a:pPr>
            <a:endParaRPr lang="ru-RU" sz="2400" i="1" dirty="0"/>
          </a:p>
        </p:txBody>
      </p:sp>
    </p:spTree>
    <p:extLst>
      <p:ext uri="{BB962C8B-B14F-4D97-AF65-F5344CB8AC3E}">
        <p14:creationId xmlns:p14="http://schemas.microsoft.com/office/powerpoint/2010/main" val="1784319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1333" y="200777"/>
            <a:ext cx="9354079" cy="933756"/>
          </a:xfrm>
        </p:spPr>
        <p:txBody>
          <a:bodyPr/>
          <a:lstStyle/>
          <a:p>
            <a:pPr algn="ctr"/>
            <a:r>
              <a:rPr lang="ru-RU" dirty="0" smtClean="0"/>
              <a:t>Технология ТРИЗ</a:t>
            </a:r>
            <a:endParaRPr lang="ru-RU" dirty="0"/>
          </a:p>
        </p:txBody>
      </p:sp>
      <p:sp>
        <p:nvSpPr>
          <p:cNvPr id="3" name="Объект 2"/>
          <p:cNvSpPr>
            <a:spLocks noGrp="1"/>
          </p:cNvSpPr>
          <p:nvPr>
            <p:ph idx="1"/>
          </p:nvPr>
        </p:nvSpPr>
        <p:spPr>
          <a:xfrm>
            <a:off x="1253067" y="1268760"/>
            <a:ext cx="10938933" cy="5328592"/>
          </a:xfrm>
        </p:spPr>
        <p:txBody>
          <a:bodyPr>
            <a:noAutofit/>
          </a:bodyPr>
          <a:lstStyle/>
          <a:p>
            <a:pPr marL="0" indent="0">
              <a:buNone/>
            </a:pPr>
            <a:r>
              <a:rPr lang="ru-RU" sz="2800" dirty="0">
                <a:solidFill>
                  <a:srgbClr val="C00000"/>
                </a:solidFill>
              </a:rPr>
              <a:t>Методика ММЧ </a:t>
            </a:r>
            <a:r>
              <a:rPr lang="ru-RU" sz="2800" dirty="0"/>
              <a:t>(</a:t>
            </a:r>
            <a:r>
              <a:rPr lang="ru-RU" sz="2800" dirty="0">
                <a:solidFill>
                  <a:srgbClr val="C00000"/>
                </a:solidFill>
              </a:rPr>
              <a:t>моделирование маленькими человечками</a:t>
            </a:r>
            <a:r>
              <a:rPr lang="ru-RU" sz="2800" dirty="0"/>
              <a:t>) – моделирование процессов, происходящих в природном и рукотворном мире между веществами (твердое –жидкое –газообразное) </a:t>
            </a:r>
          </a:p>
          <a:p>
            <a:pPr marL="0" indent="0">
              <a:buNone/>
            </a:pPr>
            <a:r>
              <a:rPr lang="ru-RU" sz="2800" dirty="0"/>
              <a:t>Сущность используемого метода ММЧ состоит в том, что нужно представить себе: все, что нас окружает, состоит из множества маленьких человечков. Почему человечки, а не вещества, микробы, атомы? Потому что человечки могут думать, производить действия, вести себя по-разному. У них разные характеры и привычки, они подчиняются разным командам. </a:t>
            </a:r>
          </a:p>
          <a:p>
            <a:pPr marL="0" indent="0">
              <a:buNone/>
            </a:pPr>
            <a:r>
              <a:rPr lang="ru-RU" sz="2400" b="1" dirty="0"/>
              <a:t/>
            </a:r>
            <a:br>
              <a:rPr lang="ru-RU" sz="2400" b="1" dirty="0"/>
            </a:br>
            <a:endParaRPr lang="ru-RU" sz="2400" dirty="0"/>
          </a:p>
        </p:txBody>
      </p:sp>
    </p:spTree>
    <p:extLst>
      <p:ext uri="{BB962C8B-B14F-4D97-AF65-F5344CB8AC3E}">
        <p14:creationId xmlns:p14="http://schemas.microsoft.com/office/powerpoint/2010/main" val="3538813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35560" y="0"/>
            <a:ext cx="8229600" cy="1143000"/>
          </a:xfrm>
        </p:spPr>
        <p:txBody>
          <a:bodyPr>
            <a:normAutofit fontScale="90000"/>
          </a:bodyPr>
          <a:lstStyle/>
          <a:p>
            <a:pPr algn="ctr"/>
            <a:r>
              <a:rPr lang="ru-RU" b="1" i="1" dirty="0">
                <a:solidFill>
                  <a:srgbClr val="F02020"/>
                </a:solidFill>
              </a:rPr>
              <a:t>Обозначения для построения моделей</a:t>
            </a:r>
            <a:endParaRPr lang="ru-RU" dirty="0"/>
          </a:p>
        </p:txBody>
      </p:sp>
      <p:sp>
        <p:nvSpPr>
          <p:cNvPr id="53251" name="Rectangle 3"/>
          <p:cNvSpPr>
            <a:spLocks noGrp="1" noChangeArrowheads="1"/>
          </p:cNvSpPr>
          <p:nvPr>
            <p:ph type="body" idx="1"/>
          </p:nvPr>
        </p:nvSpPr>
        <p:spPr>
          <a:xfrm>
            <a:off x="1919288" y="1412777"/>
            <a:ext cx="10120312" cy="5294213"/>
          </a:xfrm>
        </p:spPr>
        <p:txBody>
          <a:bodyPr>
            <a:normAutofit/>
          </a:bodyPr>
          <a:lstStyle/>
          <a:p>
            <a:pPr>
              <a:lnSpc>
                <a:spcPct val="80000"/>
              </a:lnSpc>
              <a:buFont typeface="Wingdings" pitchFamily="2" charset="2"/>
              <a:buNone/>
            </a:pPr>
            <a:r>
              <a:rPr lang="en-US" sz="2000" b="1" i="1" dirty="0">
                <a:solidFill>
                  <a:srgbClr val="F02020"/>
                </a:solidFill>
              </a:rPr>
              <a:t>                            </a:t>
            </a:r>
            <a:endParaRPr lang="ru-RU" sz="2400" dirty="0">
              <a:solidFill>
                <a:srgbClr val="F02020"/>
              </a:solidFill>
            </a:endParaRPr>
          </a:p>
          <a:p>
            <a:pPr>
              <a:lnSpc>
                <a:spcPct val="80000"/>
              </a:lnSpc>
              <a:buFont typeface="Wingdings" pitchFamily="2" charset="2"/>
              <a:buNone/>
            </a:pPr>
            <a:r>
              <a:rPr lang="ru-RU" dirty="0" smtClean="0"/>
              <a:t>                                             </a:t>
            </a:r>
            <a:r>
              <a:rPr lang="ru-RU" sz="2800" b="1" dirty="0"/>
              <a:t>«Маленькие человечки» твёрдых тел,</a:t>
            </a:r>
          </a:p>
          <a:p>
            <a:pPr>
              <a:lnSpc>
                <a:spcPct val="80000"/>
              </a:lnSpc>
              <a:buFont typeface="Wingdings" pitchFamily="2" charset="2"/>
              <a:buNone/>
            </a:pPr>
            <a:r>
              <a:rPr lang="ru-RU" sz="2800" b="1" dirty="0"/>
              <a:t>                                      </a:t>
            </a:r>
            <a:r>
              <a:rPr lang="ru-RU" sz="2800" b="1" dirty="0" smtClean="0"/>
              <a:t>они </a:t>
            </a:r>
            <a:r>
              <a:rPr lang="ru-RU" sz="2800" b="1" dirty="0"/>
              <a:t>крепко держатся за руки</a:t>
            </a:r>
          </a:p>
          <a:p>
            <a:pPr>
              <a:lnSpc>
                <a:spcPct val="80000"/>
              </a:lnSpc>
              <a:buFont typeface="Wingdings" pitchFamily="2" charset="2"/>
              <a:buNone/>
            </a:pPr>
            <a:r>
              <a:rPr lang="ru-RU" sz="2800" dirty="0" smtClean="0"/>
              <a:t>                 </a:t>
            </a:r>
            <a:endParaRPr lang="en-US" sz="2800" dirty="0"/>
          </a:p>
          <a:p>
            <a:pPr>
              <a:lnSpc>
                <a:spcPct val="80000"/>
              </a:lnSpc>
              <a:buFont typeface="Wingdings" pitchFamily="2" charset="2"/>
              <a:buNone/>
            </a:pPr>
            <a:r>
              <a:rPr lang="en-US" sz="2800" b="1" dirty="0"/>
              <a:t>                               </a:t>
            </a:r>
            <a:r>
              <a:rPr lang="ru-RU" sz="2800" b="1" dirty="0"/>
              <a:t>      </a:t>
            </a:r>
          </a:p>
          <a:p>
            <a:pPr>
              <a:lnSpc>
                <a:spcPct val="80000"/>
              </a:lnSpc>
              <a:buFont typeface="Wingdings" pitchFamily="2" charset="2"/>
              <a:buNone/>
            </a:pPr>
            <a:r>
              <a:rPr lang="ru-RU" sz="2800" b="1" dirty="0"/>
              <a:t>                           </a:t>
            </a:r>
            <a:r>
              <a:rPr lang="ru-RU" sz="2800" b="1" dirty="0" smtClean="0"/>
              <a:t>   </a:t>
            </a:r>
            <a:r>
              <a:rPr lang="ru-RU" sz="2800" b="1" dirty="0"/>
              <a:t>«Маленькие человечки» жидких тел,</a:t>
            </a:r>
          </a:p>
          <a:p>
            <a:pPr>
              <a:lnSpc>
                <a:spcPct val="80000"/>
              </a:lnSpc>
              <a:buFont typeface="Wingdings" pitchFamily="2" charset="2"/>
              <a:buNone/>
            </a:pPr>
            <a:r>
              <a:rPr lang="ru-RU" sz="2800" b="1" dirty="0"/>
              <a:t>                                            </a:t>
            </a:r>
            <a:r>
              <a:rPr lang="ru-RU" sz="2800" b="1" dirty="0" smtClean="0"/>
              <a:t>руки </a:t>
            </a:r>
            <a:r>
              <a:rPr lang="ru-RU" sz="2800" b="1" dirty="0"/>
              <a:t>у них опущены</a:t>
            </a:r>
          </a:p>
          <a:p>
            <a:pPr>
              <a:lnSpc>
                <a:spcPct val="80000"/>
              </a:lnSpc>
              <a:buFont typeface="Wingdings" pitchFamily="2" charset="2"/>
              <a:buNone/>
            </a:pPr>
            <a:endParaRPr lang="ru-RU" sz="2800" dirty="0"/>
          </a:p>
          <a:p>
            <a:pPr>
              <a:lnSpc>
                <a:spcPct val="80000"/>
              </a:lnSpc>
              <a:buFont typeface="Wingdings" pitchFamily="2" charset="2"/>
              <a:buNone/>
            </a:pPr>
            <a:r>
              <a:rPr lang="en-US" sz="2800" dirty="0"/>
              <a:t>        </a:t>
            </a:r>
            <a:r>
              <a:rPr lang="ru-RU" sz="2800" dirty="0"/>
              <a:t>                   </a:t>
            </a:r>
          </a:p>
          <a:p>
            <a:pPr>
              <a:lnSpc>
                <a:spcPct val="80000"/>
              </a:lnSpc>
              <a:buFont typeface="Wingdings" pitchFamily="2" charset="2"/>
              <a:buNone/>
            </a:pPr>
            <a:r>
              <a:rPr lang="en-US" sz="2800" dirty="0" smtClean="0"/>
              <a:t>                             </a:t>
            </a:r>
            <a:r>
              <a:rPr lang="ru-RU" sz="2800" dirty="0" smtClean="0"/>
              <a:t>«</a:t>
            </a:r>
            <a:r>
              <a:rPr lang="ru-RU" sz="2800" b="1" dirty="0" smtClean="0"/>
              <a:t>Маленькие </a:t>
            </a:r>
            <a:r>
              <a:rPr lang="ru-RU" sz="2800" b="1" dirty="0"/>
              <a:t>человечки»</a:t>
            </a:r>
            <a:r>
              <a:rPr lang="en-US" sz="2800" b="1" dirty="0"/>
              <a:t> </a:t>
            </a:r>
            <a:r>
              <a:rPr lang="ru-RU" sz="2800" b="1" dirty="0"/>
              <a:t>газообразные, </a:t>
            </a:r>
          </a:p>
          <a:p>
            <a:pPr>
              <a:lnSpc>
                <a:spcPct val="80000"/>
              </a:lnSpc>
              <a:buFont typeface="Wingdings" pitchFamily="2" charset="2"/>
              <a:buNone/>
            </a:pPr>
            <a:r>
              <a:rPr lang="ru-RU" sz="2800" b="1" dirty="0"/>
              <a:t>                             </a:t>
            </a:r>
            <a:r>
              <a:rPr lang="en-US" sz="2800" b="1" dirty="0"/>
              <a:t>               </a:t>
            </a:r>
            <a:r>
              <a:rPr lang="ru-RU" sz="2800" b="1" dirty="0" smtClean="0"/>
              <a:t>они </a:t>
            </a:r>
            <a:r>
              <a:rPr lang="ru-RU" sz="2800" b="1" dirty="0"/>
              <a:t>бегут в разные стороны</a:t>
            </a:r>
          </a:p>
          <a:p>
            <a:pPr>
              <a:lnSpc>
                <a:spcPct val="80000"/>
              </a:lnSpc>
            </a:pPr>
            <a:endParaRPr lang="ru-RU" sz="2800" dirty="0"/>
          </a:p>
        </p:txBody>
      </p:sp>
      <p:pic>
        <p:nvPicPr>
          <p:cNvPr id="53252" name="Рисунок 5" descr="Unbenannt-Scannen-27"/>
          <p:cNvPicPr>
            <a:picLocks noChangeAspect="1" noChangeArrowheads="1"/>
          </p:cNvPicPr>
          <p:nvPr/>
        </p:nvPicPr>
        <p:blipFill>
          <a:blip r:embed="rId2">
            <a:extLst>
              <a:ext uri="{28A0092B-C50C-407E-A947-70E740481C1C}">
                <a14:useLocalDpi xmlns:a14="http://schemas.microsoft.com/office/drawing/2010/main" val="0"/>
              </a:ext>
            </a:extLst>
          </a:blip>
          <a:srcRect l="28249" t="28896" r="53870" b="47696"/>
          <a:stretch>
            <a:fillRect/>
          </a:stretch>
        </p:blipFill>
        <p:spPr bwMode="auto">
          <a:xfrm>
            <a:off x="2339255" y="1643769"/>
            <a:ext cx="1800224" cy="1292410"/>
          </a:xfrm>
          <a:prstGeom prst="rect">
            <a:avLst/>
          </a:prstGeom>
          <a:noFill/>
          <a:ln w="38100">
            <a:solidFill>
              <a:srgbClr val="F02020"/>
            </a:solidFill>
            <a:miter lim="800000"/>
            <a:headEnd/>
            <a:tailEnd/>
          </a:ln>
          <a:extLst>
            <a:ext uri="{909E8E84-426E-40DD-AFC4-6F175D3DCCD1}">
              <a14:hiddenFill xmlns:a14="http://schemas.microsoft.com/office/drawing/2010/main">
                <a:solidFill>
                  <a:srgbClr val="FFFFFF"/>
                </a:solidFill>
              </a14:hiddenFill>
            </a:ext>
          </a:extLst>
        </p:spPr>
      </p:pic>
      <p:pic>
        <p:nvPicPr>
          <p:cNvPr id="53253" name="Рисунок 4" descr="Unbenannt-Scannen-16"/>
          <p:cNvPicPr>
            <a:picLocks noChangeAspect="1" noChangeArrowheads="1"/>
          </p:cNvPicPr>
          <p:nvPr/>
        </p:nvPicPr>
        <p:blipFill>
          <a:blip r:embed="rId3">
            <a:extLst>
              <a:ext uri="{28A0092B-C50C-407E-A947-70E740481C1C}">
                <a14:useLocalDpi xmlns:a14="http://schemas.microsoft.com/office/drawing/2010/main" val="0"/>
              </a:ext>
            </a:extLst>
          </a:blip>
          <a:srcRect l="36305" t="72188" r="44366" b="4826"/>
          <a:stretch>
            <a:fillRect/>
          </a:stretch>
        </p:blipFill>
        <p:spPr bwMode="auto">
          <a:xfrm>
            <a:off x="2339255" y="3208551"/>
            <a:ext cx="1800225" cy="1295400"/>
          </a:xfrm>
          <a:prstGeom prst="rect">
            <a:avLst/>
          </a:prstGeom>
          <a:noFill/>
          <a:ln w="38100">
            <a:solidFill>
              <a:srgbClr val="F02020"/>
            </a:solidFill>
            <a:miter lim="800000"/>
            <a:headEnd/>
            <a:tailEnd/>
          </a:ln>
          <a:extLst>
            <a:ext uri="{909E8E84-426E-40DD-AFC4-6F175D3DCCD1}">
              <a14:hiddenFill xmlns:a14="http://schemas.microsoft.com/office/drawing/2010/main">
                <a:solidFill>
                  <a:srgbClr val="FFFFFF"/>
                </a:solidFill>
              </a14:hiddenFill>
            </a:ext>
          </a:extLst>
        </p:spPr>
      </p:pic>
      <p:pic>
        <p:nvPicPr>
          <p:cNvPr id="53255" name="Рисунок 2" descr="Unbenannt-Scannen-16"/>
          <p:cNvPicPr>
            <a:picLocks noChangeAspect="1" noChangeArrowheads="1"/>
          </p:cNvPicPr>
          <p:nvPr/>
        </p:nvPicPr>
        <p:blipFill>
          <a:blip r:embed="rId4">
            <a:extLst>
              <a:ext uri="{28A0092B-C50C-407E-A947-70E740481C1C}">
                <a14:useLocalDpi xmlns:a14="http://schemas.microsoft.com/office/drawing/2010/main" val="0"/>
              </a:ext>
            </a:extLst>
          </a:blip>
          <a:srcRect l="6007" t="5386" r="67613" b="69473"/>
          <a:stretch>
            <a:fillRect/>
          </a:stretch>
        </p:blipFill>
        <p:spPr bwMode="auto">
          <a:xfrm>
            <a:off x="2339255" y="4909352"/>
            <a:ext cx="1800225" cy="1392237"/>
          </a:xfrm>
          <a:prstGeom prst="rect">
            <a:avLst/>
          </a:prstGeom>
          <a:noFill/>
          <a:ln w="38100">
            <a:solidFill>
              <a:srgbClr val="F0202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03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Этапы применения метода ММЧ</a:t>
            </a:r>
            <a:endParaRPr lang="ru-RU" dirty="0"/>
          </a:p>
        </p:txBody>
      </p:sp>
      <p:sp>
        <p:nvSpPr>
          <p:cNvPr id="3" name="Объект 2"/>
          <p:cNvSpPr>
            <a:spLocks noGrp="1"/>
          </p:cNvSpPr>
          <p:nvPr>
            <p:ph idx="1"/>
          </p:nvPr>
        </p:nvSpPr>
        <p:spPr>
          <a:xfrm>
            <a:off x="1066800" y="1340768"/>
            <a:ext cx="11125200" cy="5256584"/>
          </a:xfrm>
        </p:spPr>
        <p:txBody>
          <a:bodyPr>
            <a:normAutofit/>
          </a:bodyPr>
          <a:lstStyle/>
          <a:p>
            <a:pPr marL="514350" indent="-514350">
              <a:buFont typeface="+mj-lt"/>
              <a:buAutoNum type="arabicPeriod"/>
            </a:pPr>
            <a:r>
              <a:rPr lang="ru-RU" sz="3200" dirty="0" smtClean="0"/>
              <a:t>Выяснение состояний веществ и их понятий ( твёрдое, жидкое, газообразное)</a:t>
            </a:r>
          </a:p>
          <a:p>
            <a:pPr marL="514350" indent="-514350">
              <a:buFont typeface="+mj-lt"/>
              <a:buAutoNum type="arabicPeriod"/>
            </a:pPr>
            <a:r>
              <a:rPr lang="ru-RU" sz="3200" dirty="0" smtClean="0"/>
              <a:t>Моделирование объектов, состоящих из разных состояний (вода в аквариуме, чашка на блюдце)</a:t>
            </a:r>
          </a:p>
          <a:p>
            <a:pPr marL="514350" indent="-514350">
              <a:buFont typeface="+mj-lt"/>
              <a:buAutoNum type="arabicPeriod"/>
            </a:pPr>
            <a:r>
              <a:rPr lang="ru-RU" sz="3200" dirty="0" smtClean="0"/>
              <a:t>Рассмотрение объектов и явлений в движении (льющаяся из крана вода, кипящий чайник)</a:t>
            </a:r>
          </a:p>
          <a:p>
            <a:pPr marL="514350" indent="-514350">
              <a:buFont typeface="+mj-lt"/>
              <a:buAutoNum type="arabicPeriod"/>
            </a:pPr>
            <a:r>
              <a:rPr lang="ru-RU" sz="3200" dirty="0" smtClean="0"/>
              <a:t>Использование схем в изображении моделей взаимодействия между объектами (карандаш, оторвали кусок бумаги от листка)</a:t>
            </a:r>
          </a:p>
        </p:txBody>
      </p:sp>
    </p:spTree>
    <p:extLst>
      <p:ext uri="{BB962C8B-B14F-4D97-AF65-F5344CB8AC3E}">
        <p14:creationId xmlns:p14="http://schemas.microsoft.com/office/powerpoint/2010/main" val="98233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Модификация ММЧ</a:t>
            </a:r>
            <a:endParaRPr lang="ru-RU" dirty="0"/>
          </a:p>
        </p:txBody>
      </p:sp>
      <p:sp>
        <p:nvSpPr>
          <p:cNvPr id="3" name="Объект 2"/>
          <p:cNvSpPr>
            <a:spLocks noGrp="1"/>
          </p:cNvSpPr>
          <p:nvPr>
            <p:ph idx="1"/>
          </p:nvPr>
        </p:nvSpPr>
        <p:spPr>
          <a:xfrm>
            <a:off x="1490133" y="1412776"/>
            <a:ext cx="10414000" cy="5184576"/>
          </a:xfrm>
        </p:spPr>
        <p:txBody>
          <a:bodyPr>
            <a:normAutofit/>
          </a:bodyPr>
          <a:lstStyle/>
          <a:p>
            <a:pPr marL="0" indent="0">
              <a:buNone/>
            </a:pPr>
            <a:r>
              <a:rPr lang="ru-RU" sz="3000" b="1" i="1" dirty="0"/>
              <a:t>Игра "Кубики</a:t>
            </a:r>
            <a:r>
              <a:rPr lang="ru-RU" sz="3000" dirty="0"/>
              <a:t>” (на гранях которого изображены фигурки "маленьких” человечков и знаковые взаимодействия между ними) помогает совершать малышу первые открытия, проводить научно – исследовательскую работу на своем уровне, знакомиться с закономерностями живой и неживой природы.</a:t>
            </a:r>
          </a:p>
          <a:p>
            <a:pPr marL="0" indent="0">
              <a:buNone/>
            </a:pPr>
            <a:r>
              <a:rPr lang="ru-RU" sz="3000" dirty="0"/>
              <a:t> С помощью таких "человечков” дети составляют модели "Борща”, "Океана”, "Извержение вулкана” и т.д. </a:t>
            </a:r>
            <a:r>
              <a:rPr lang="ru-RU" dirty="0"/>
              <a:t/>
            </a:r>
            <a:br>
              <a:rPr lang="ru-RU" dirty="0"/>
            </a:br>
            <a:endParaRPr lang="ru-RU" dirty="0"/>
          </a:p>
        </p:txBody>
      </p:sp>
    </p:spTree>
    <p:extLst>
      <p:ext uri="{BB962C8B-B14F-4D97-AF65-F5344CB8AC3E}">
        <p14:creationId xmlns:p14="http://schemas.microsoft.com/office/powerpoint/2010/main" val="965960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4133" y="624110"/>
            <a:ext cx="9760480" cy="832157"/>
          </a:xfrm>
        </p:spPr>
        <p:txBody>
          <a:bodyPr/>
          <a:lstStyle/>
          <a:p>
            <a:pPr algn="ctr"/>
            <a:r>
              <a:rPr lang="ru-RU" dirty="0" smtClean="0"/>
              <a:t>Познание</a:t>
            </a:r>
            <a:endParaRPr lang="ru-RU" dirty="0"/>
          </a:p>
        </p:txBody>
      </p:sp>
      <p:sp>
        <p:nvSpPr>
          <p:cNvPr id="3" name="Объект 2"/>
          <p:cNvSpPr>
            <a:spLocks noGrp="1"/>
          </p:cNvSpPr>
          <p:nvPr>
            <p:ph idx="1"/>
          </p:nvPr>
        </p:nvSpPr>
        <p:spPr>
          <a:xfrm>
            <a:off x="592667" y="1303867"/>
            <a:ext cx="11260665" cy="5554133"/>
          </a:xfrm>
        </p:spPr>
        <p:txBody>
          <a:bodyPr>
            <a:noAutofit/>
          </a:bodyPr>
          <a:lstStyle/>
          <a:p>
            <a:r>
              <a:rPr lang="ru-RU" sz="2400" b="1" dirty="0"/>
              <a:t>1 компонент</a:t>
            </a:r>
            <a:r>
              <a:rPr lang="ru-RU" sz="2400" i="1" u="sng" dirty="0"/>
              <a:t>: </a:t>
            </a:r>
            <a:r>
              <a:rPr lang="ru-RU" sz="2400" i="1" u="sng" dirty="0" smtClean="0"/>
              <a:t>информация</a:t>
            </a:r>
            <a:r>
              <a:rPr lang="ru-RU" sz="2400" i="1" u="sng" dirty="0"/>
              <a:t> </a:t>
            </a:r>
            <a:r>
              <a:rPr lang="ru-RU" sz="2400" dirty="0" smtClean="0"/>
              <a:t>(отдельные сведения, факты, события </a:t>
            </a:r>
            <a:r>
              <a:rPr lang="ru-RU" sz="2400" dirty="0"/>
              <a:t>нашего </a:t>
            </a:r>
            <a:r>
              <a:rPr lang="ru-RU" sz="2400" dirty="0" smtClean="0"/>
              <a:t>мира) и </a:t>
            </a:r>
            <a:r>
              <a:rPr lang="ru-RU" sz="2400" i="1" u="sng" dirty="0" smtClean="0"/>
              <a:t>мыслительные процессы</a:t>
            </a:r>
            <a:r>
              <a:rPr lang="ru-RU" sz="2400" dirty="0" smtClean="0"/>
              <a:t>, необходимые для получения и переработки информации.</a:t>
            </a:r>
          </a:p>
          <a:p>
            <a:pPr marL="0" indent="0">
              <a:buNone/>
            </a:pPr>
            <a:r>
              <a:rPr lang="ru-RU" sz="2400" dirty="0"/>
              <a:t>•	Что интересует ребенка, что он выбирает из окружающего мира для своего познания.</a:t>
            </a:r>
          </a:p>
          <a:p>
            <a:pPr marL="0" indent="0">
              <a:buNone/>
            </a:pPr>
            <a:r>
              <a:rPr lang="ru-RU" sz="2400" dirty="0"/>
              <a:t>•	Как получает ребенок информацию, то есть речь идет о способах познания и средствах познания.</a:t>
            </a:r>
          </a:p>
          <a:p>
            <a:pPr marL="0" indent="0">
              <a:buNone/>
            </a:pPr>
            <a:r>
              <a:rPr lang="ru-RU" sz="2400" dirty="0"/>
              <a:t>•	Как перерабатывает ребенок информацию: что с ней делает на разных возрастных этапах – систематизирует, собирает, забывает, упорядочивает и так далее.</a:t>
            </a:r>
          </a:p>
          <a:p>
            <a:pPr marL="0" indent="0">
              <a:buNone/>
            </a:pPr>
            <a:r>
              <a:rPr lang="ru-RU" sz="2400" dirty="0" smtClean="0">
                <a:solidFill>
                  <a:srgbClr val="FF0000"/>
                </a:solidFill>
              </a:rPr>
              <a:t>ВАЖНО</a:t>
            </a:r>
            <a:r>
              <a:rPr lang="ru-RU" sz="2400" dirty="0">
                <a:solidFill>
                  <a:srgbClr val="FF0000"/>
                </a:solidFill>
              </a:rPr>
              <a:t>!!! Информация рассматривается как средство, с помощью которого надо развить ребенка необходимые для познавательного развития процессы, навыки, умения, способы познания.</a:t>
            </a:r>
          </a:p>
        </p:txBody>
      </p:sp>
    </p:spTree>
    <p:custDataLst>
      <p:tags r:id="rId1"/>
    </p:custDataLst>
    <p:extLst>
      <p:ext uri="{BB962C8B-B14F-4D97-AF65-F5344CB8AC3E}">
        <p14:creationId xmlns:p14="http://schemas.microsoft.com/office/powerpoint/2010/main" val="3430886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271628"/>
            <a:ext cx="7068079" cy="1280890"/>
          </a:xfrm>
        </p:spPr>
        <p:txBody>
          <a:bodyPr/>
          <a:lstStyle/>
          <a:p>
            <a:pPr algn="ctr"/>
            <a:r>
              <a:rPr lang="ru-RU" dirty="0" smtClean="0"/>
              <a:t>Домино «ММЧ»</a:t>
            </a:r>
            <a:endParaRPr lang="ru-RU" dirty="0"/>
          </a:p>
        </p:txBody>
      </p:sp>
      <p:pic>
        <p:nvPicPr>
          <p:cNvPr id="4" name="Объект 3" descr="SAM_0134.JPG"/>
          <p:cNvPicPr>
            <a:picLocks noGrp="1"/>
          </p:cNvPicPr>
          <p:nvPr>
            <p:ph idx="1"/>
          </p:nvPr>
        </p:nvPicPr>
        <p:blipFill>
          <a:blip r:embed="rId2" cstate="print"/>
          <a:stretch>
            <a:fillRect/>
          </a:stretch>
        </p:blipFill>
        <p:spPr>
          <a:xfrm>
            <a:off x="3160145" y="1671051"/>
            <a:ext cx="6858154" cy="4968552"/>
          </a:xfrm>
          <a:prstGeom prst="rect">
            <a:avLst/>
          </a:prstGeom>
        </p:spPr>
      </p:pic>
    </p:spTree>
    <p:extLst>
      <p:ext uri="{BB962C8B-B14F-4D97-AF65-F5344CB8AC3E}">
        <p14:creationId xmlns:p14="http://schemas.microsoft.com/office/powerpoint/2010/main" val="1320575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Подвижная игра «Мы- маленькие человечки»</a:t>
            </a:r>
            <a:endParaRPr lang="ru-RU" dirty="0"/>
          </a:p>
        </p:txBody>
      </p:sp>
      <p:sp>
        <p:nvSpPr>
          <p:cNvPr id="3" name="Объект 2"/>
          <p:cNvSpPr>
            <a:spLocks noGrp="1"/>
          </p:cNvSpPr>
          <p:nvPr>
            <p:ph idx="1"/>
          </p:nvPr>
        </p:nvSpPr>
        <p:spPr>
          <a:xfrm>
            <a:off x="1574800" y="1905000"/>
            <a:ext cx="10329333" cy="4221164"/>
          </a:xfrm>
        </p:spPr>
        <p:txBody>
          <a:bodyPr>
            <a:normAutofit/>
          </a:bodyPr>
          <a:lstStyle/>
          <a:p>
            <a:pPr marL="0" indent="0">
              <a:buNone/>
            </a:pPr>
            <a:r>
              <a:rPr lang="ru-RU" sz="2800" dirty="0">
                <a:ea typeface="Times New Roman"/>
              </a:rPr>
              <a:t>Дети встают в круг и в зависимости от того, какое слово произносит взрослый, дети либо стоят, крепко держась за руки (если, например, воспитатель говорит «камень»), не очень крепко держатся за руки, т.е. взрослый может легко эти руки разъединить («бумага»), начинают бегать (слово «пар», «дым», «запах»), стоят рядом, касаясь плечами («вода», «молоко», «сок» и </a:t>
            </a:r>
            <a:r>
              <a:rPr lang="ru-RU" sz="2800" dirty="0" err="1">
                <a:ea typeface="Times New Roman"/>
              </a:rPr>
              <a:t>др</a:t>
            </a:r>
            <a:r>
              <a:rPr lang="ru-RU" sz="2800" dirty="0">
                <a:ea typeface="Times New Roman"/>
              </a:rPr>
              <a:t>). </a:t>
            </a:r>
          </a:p>
        </p:txBody>
      </p:sp>
    </p:spTree>
    <p:extLst>
      <p:ext uri="{BB962C8B-B14F-4D97-AF65-F5344CB8AC3E}">
        <p14:creationId xmlns:p14="http://schemas.microsoft.com/office/powerpoint/2010/main" val="3817378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Игровые технологии</a:t>
            </a:r>
            <a:endParaRPr lang="ru-RU" dirty="0"/>
          </a:p>
        </p:txBody>
      </p:sp>
      <p:sp>
        <p:nvSpPr>
          <p:cNvPr id="3" name="Объект 2"/>
          <p:cNvSpPr>
            <a:spLocks noGrp="1"/>
          </p:cNvSpPr>
          <p:nvPr>
            <p:ph idx="1"/>
          </p:nvPr>
        </p:nvSpPr>
        <p:spPr>
          <a:xfrm>
            <a:off x="1134533" y="1625600"/>
            <a:ext cx="10370079" cy="4927600"/>
          </a:xfrm>
        </p:spPr>
        <p:txBody>
          <a:bodyPr/>
          <a:lstStyle/>
          <a:p>
            <a:r>
              <a:rPr lang="ru-RU" sz="2800" dirty="0" smtClean="0"/>
              <a:t>Дары </a:t>
            </a:r>
            <a:r>
              <a:rPr lang="ru-RU" sz="2800" dirty="0" err="1" smtClean="0"/>
              <a:t>Ф.Фрёбеля</a:t>
            </a:r>
            <a:r>
              <a:rPr lang="ru-RU" sz="2800" dirty="0" smtClean="0"/>
              <a:t> (</a:t>
            </a:r>
            <a:r>
              <a:rPr lang="ru-RU" sz="2800" dirty="0" smtClean="0">
                <a:hlinkClick r:id="rId2" action="ppaction://hlinkpres?slideindex=1&amp;slidetitle="/>
              </a:rPr>
              <a:t>презентация</a:t>
            </a:r>
            <a:r>
              <a:rPr lang="ru-RU" sz="2800" dirty="0" smtClean="0"/>
              <a:t>)</a:t>
            </a:r>
          </a:p>
          <a:p>
            <a:r>
              <a:rPr lang="ru-RU" sz="2800" dirty="0" smtClean="0"/>
              <a:t>Логические блоки </a:t>
            </a:r>
            <a:r>
              <a:rPr lang="ru-RU" sz="2800" dirty="0" err="1" smtClean="0"/>
              <a:t>Дьенеша</a:t>
            </a:r>
            <a:r>
              <a:rPr lang="ru-RU" sz="2800" dirty="0" smtClean="0"/>
              <a:t> (</a:t>
            </a:r>
            <a:r>
              <a:rPr lang="ru-RU" sz="2800" dirty="0" smtClean="0">
                <a:hlinkClick r:id="rId3" action="ppaction://hlinkpres?slideindex=1&amp;slidetitle="/>
              </a:rPr>
              <a:t>презентация</a:t>
            </a:r>
            <a:r>
              <a:rPr lang="ru-RU" sz="2800" dirty="0" smtClean="0"/>
              <a:t>, </a:t>
            </a:r>
            <a:r>
              <a:rPr lang="ru-RU" sz="2800" dirty="0" smtClean="0">
                <a:hlinkClick r:id="rId4" action="ppaction://hlinkfile"/>
              </a:rPr>
              <a:t>картотека игр</a:t>
            </a:r>
            <a:r>
              <a:rPr lang="ru-RU" sz="2800" dirty="0" smtClean="0"/>
              <a:t>)</a:t>
            </a:r>
          </a:p>
          <a:p>
            <a:r>
              <a:rPr lang="ru-RU" sz="2800" dirty="0" smtClean="0"/>
              <a:t>Кубики </a:t>
            </a:r>
            <a:r>
              <a:rPr lang="ru-RU" sz="2800" dirty="0" err="1" smtClean="0"/>
              <a:t>Б.П.Никитина</a:t>
            </a:r>
            <a:r>
              <a:rPr lang="ru-RU" sz="2800" dirty="0" smtClean="0"/>
              <a:t> (</a:t>
            </a:r>
            <a:r>
              <a:rPr lang="ru-RU" sz="2800" dirty="0" smtClean="0">
                <a:hlinkClick r:id="rId5" action="ppaction://hlinkfile"/>
              </a:rPr>
              <a:t>текст</a:t>
            </a:r>
            <a:r>
              <a:rPr lang="ru-RU" sz="2800" dirty="0" smtClean="0"/>
              <a:t>, </a:t>
            </a:r>
            <a:r>
              <a:rPr lang="ru-RU" sz="2800" dirty="0" smtClean="0">
                <a:hlinkClick r:id="rId6" action="ppaction://hlinkpres?slideindex=1&amp;slidetitle="/>
              </a:rPr>
              <a:t>презентация</a:t>
            </a:r>
            <a:r>
              <a:rPr lang="ru-RU" sz="2800" dirty="0" smtClean="0"/>
              <a:t>) </a:t>
            </a:r>
          </a:p>
          <a:p>
            <a:r>
              <a:rPr lang="ru-RU" sz="2800" dirty="0" smtClean="0"/>
              <a:t>Игры В.В. </a:t>
            </a:r>
            <a:r>
              <a:rPr lang="ru-RU" sz="2800" dirty="0" err="1" smtClean="0"/>
              <a:t>Воскобовича</a:t>
            </a:r>
            <a:r>
              <a:rPr lang="ru-RU" sz="2800" dirty="0" smtClean="0"/>
              <a:t> (</a:t>
            </a:r>
            <a:r>
              <a:rPr lang="ru-RU" sz="2800" dirty="0" smtClean="0">
                <a:hlinkClick r:id="rId7" action="ppaction://hlinkpres?slideindex=1&amp;slidetitle="/>
              </a:rPr>
              <a:t>презентация</a:t>
            </a:r>
            <a:r>
              <a:rPr lang="ru-RU" sz="2800" dirty="0" smtClean="0"/>
              <a:t>)</a:t>
            </a:r>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1017956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ИКТ</a:t>
            </a:r>
            <a:endParaRPr lang="ru-RU" dirty="0"/>
          </a:p>
        </p:txBody>
      </p:sp>
      <p:sp>
        <p:nvSpPr>
          <p:cNvPr id="3" name="Объект 2"/>
          <p:cNvSpPr>
            <a:spLocks noGrp="1"/>
          </p:cNvSpPr>
          <p:nvPr>
            <p:ph idx="1"/>
          </p:nvPr>
        </p:nvSpPr>
        <p:spPr>
          <a:xfrm>
            <a:off x="1236133" y="1600201"/>
            <a:ext cx="10684934" cy="4525963"/>
          </a:xfrm>
        </p:spPr>
        <p:txBody>
          <a:bodyPr>
            <a:normAutofit/>
          </a:bodyPr>
          <a:lstStyle/>
          <a:p>
            <a:pPr marL="0" indent="0">
              <a:buNone/>
            </a:pPr>
            <a:r>
              <a:rPr lang="ru-RU" sz="3200" i="1" u="sng" dirty="0" smtClean="0"/>
              <a:t>Дискуссия</a:t>
            </a:r>
            <a:r>
              <a:rPr lang="ru-RU" sz="3200" dirty="0" smtClean="0"/>
              <a:t>: </a:t>
            </a:r>
          </a:p>
          <a:p>
            <a:pPr marL="0" indent="0">
              <a:buNone/>
            </a:pPr>
            <a:r>
              <a:rPr lang="ru-RU" sz="3200" dirty="0" smtClean="0">
                <a:solidFill>
                  <a:schemeClr val="accent1"/>
                </a:solidFill>
              </a:rPr>
              <a:t>Влияние информационно-коммуникационных технологий на развитие познавательной активности детей дошкольного возраста.</a:t>
            </a:r>
            <a:endParaRPr lang="ru-RU" sz="3200" dirty="0">
              <a:solidFill>
                <a:schemeClr val="accent1"/>
              </a:solidFill>
            </a:endParaRPr>
          </a:p>
        </p:txBody>
      </p:sp>
    </p:spTree>
    <p:extLst>
      <p:ext uri="{BB962C8B-B14F-4D97-AF65-F5344CB8AC3E}">
        <p14:creationId xmlns:p14="http://schemas.microsoft.com/office/powerpoint/2010/main" val="3184019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Использование ИКТ </a:t>
            </a:r>
            <a:endParaRPr lang="ru-RU" dirty="0"/>
          </a:p>
        </p:txBody>
      </p:sp>
      <p:sp>
        <p:nvSpPr>
          <p:cNvPr id="3" name="Объект 2"/>
          <p:cNvSpPr>
            <a:spLocks noGrp="1"/>
          </p:cNvSpPr>
          <p:nvPr>
            <p:ph idx="1"/>
          </p:nvPr>
        </p:nvSpPr>
        <p:spPr>
          <a:xfrm>
            <a:off x="914399" y="1905000"/>
            <a:ext cx="11040533" cy="4648200"/>
          </a:xfrm>
        </p:spPr>
        <p:txBody>
          <a:bodyPr>
            <a:normAutofit/>
          </a:bodyPr>
          <a:lstStyle/>
          <a:p>
            <a:pPr marL="0" indent="0">
              <a:buNone/>
            </a:pPr>
            <a:r>
              <a:rPr lang="ru-RU" sz="3200" dirty="0" smtClean="0"/>
              <a:t>Направления использования ИКТ для стимулирования познавательной активности детей:</a:t>
            </a:r>
          </a:p>
          <a:p>
            <a:pPr marL="514350" indent="-514350">
              <a:buAutoNum type="arabicPeriod"/>
            </a:pPr>
            <a:r>
              <a:rPr lang="ru-RU" sz="3200" dirty="0" smtClean="0"/>
              <a:t>Расширение кругозора детей за счёт использования мультимедийных материалов в образовательной деятельности ( </a:t>
            </a:r>
            <a:r>
              <a:rPr lang="ru-RU" sz="3200" dirty="0" err="1" smtClean="0"/>
              <a:t>дид</a:t>
            </a:r>
            <a:r>
              <a:rPr lang="ru-RU" sz="3200" dirty="0" smtClean="0"/>
              <a:t>. презентации, видео, аудио);</a:t>
            </a:r>
          </a:p>
          <a:p>
            <a:pPr marL="514350" indent="-514350">
              <a:lnSpc>
                <a:spcPct val="110000"/>
              </a:lnSpc>
              <a:spcBef>
                <a:spcPts val="0"/>
              </a:spcBef>
              <a:buAutoNum type="arabicPeriod" startAt="2"/>
            </a:pPr>
            <a:r>
              <a:rPr lang="ru-RU" sz="3200" dirty="0" smtClean="0"/>
              <a:t>Компьютерные игры, интерактивные</a:t>
            </a:r>
          </a:p>
          <a:p>
            <a:pPr marL="0" indent="0">
              <a:lnSpc>
                <a:spcPct val="110000"/>
              </a:lnSpc>
              <a:spcBef>
                <a:spcPts val="0"/>
              </a:spcBef>
              <a:buNone/>
            </a:pPr>
            <a:r>
              <a:rPr lang="ru-RU" sz="3200" dirty="0"/>
              <a:t> </a:t>
            </a:r>
            <a:r>
              <a:rPr lang="ru-RU" sz="3200" dirty="0" smtClean="0"/>
              <a:t>                                                         игрушки</a:t>
            </a:r>
            <a:endParaRPr lang="ru-RU" sz="3200" dirty="0"/>
          </a:p>
        </p:txBody>
      </p:sp>
    </p:spTree>
    <p:extLst>
      <p:ext uri="{BB962C8B-B14F-4D97-AF65-F5344CB8AC3E}">
        <p14:creationId xmlns:p14="http://schemas.microsoft.com/office/powerpoint/2010/main" val="2117944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933" y="624110"/>
            <a:ext cx="9709679" cy="1280890"/>
          </a:xfrm>
        </p:spPr>
        <p:txBody>
          <a:bodyPr/>
          <a:lstStyle/>
          <a:p>
            <a:pPr algn="ctr"/>
            <a:r>
              <a:rPr lang="ru-RU" dirty="0" smtClean="0"/>
              <a:t>Моделирование</a:t>
            </a:r>
            <a:endParaRPr lang="ru-RU" dirty="0"/>
          </a:p>
        </p:txBody>
      </p:sp>
      <p:sp>
        <p:nvSpPr>
          <p:cNvPr id="3" name="Объект 2"/>
          <p:cNvSpPr>
            <a:spLocks noGrp="1"/>
          </p:cNvSpPr>
          <p:nvPr>
            <p:ph idx="1"/>
          </p:nvPr>
        </p:nvSpPr>
        <p:spPr>
          <a:xfrm>
            <a:off x="1388533" y="1456267"/>
            <a:ext cx="10634134" cy="5063065"/>
          </a:xfrm>
        </p:spPr>
        <p:txBody>
          <a:bodyPr>
            <a:normAutofit fontScale="92500"/>
          </a:bodyPr>
          <a:lstStyle/>
          <a:p>
            <a:pPr marL="0" indent="0">
              <a:buNone/>
            </a:pPr>
            <a:r>
              <a:rPr lang="ru-RU" sz="3200" dirty="0"/>
              <a:t>«Моделирование - это вид знаково-символической деятельности, который предлагает исследование не конкретного объекта, а его модели; источником данного процесса служит моделирующий характер детской деятельности</a:t>
            </a:r>
            <a:r>
              <a:rPr lang="ru-RU" sz="3200" dirty="0" smtClean="0"/>
              <a:t>»</a:t>
            </a:r>
          </a:p>
          <a:p>
            <a:pPr marL="0" indent="0" algn="r">
              <a:buNone/>
            </a:pPr>
            <a:r>
              <a:rPr lang="ru-RU" sz="3200" dirty="0"/>
              <a:t>(</a:t>
            </a:r>
            <a:r>
              <a:rPr lang="ru-RU" sz="3200" dirty="0" err="1" smtClean="0"/>
              <a:t>Л.А.Венгер</a:t>
            </a:r>
            <a:r>
              <a:rPr lang="ru-RU" sz="3200" dirty="0" smtClean="0"/>
              <a:t>)</a:t>
            </a:r>
          </a:p>
          <a:p>
            <a:pPr marL="0" indent="0">
              <a:buNone/>
            </a:pPr>
            <a:r>
              <a:rPr lang="ru-RU" sz="3200" dirty="0"/>
              <a:t>Модель представляет собой обобщенный образ существенных свойств моделируемого объекта (план комнаты, географическая карта, глобус и т.д.)</a:t>
            </a:r>
          </a:p>
        </p:txBody>
      </p:sp>
    </p:spTree>
    <p:extLst>
      <p:ext uri="{BB962C8B-B14F-4D97-AF65-F5344CB8AC3E}">
        <p14:creationId xmlns:p14="http://schemas.microsoft.com/office/powerpoint/2010/main" val="2726513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6533" y="624110"/>
            <a:ext cx="9608079" cy="1280890"/>
          </a:xfrm>
        </p:spPr>
        <p:txBody>
          <a:bodyPr/>
          <a:lstStyle/>
          <a:p>
            <a:pPr algn="ctr"/>
            <a:r>
              <a:rPr lang="ru-RU" dirty="0" smtClean="0"/>
              <a:t>Виды моделей</a:t>
            </a:r>
            <a:endParaRPr lang="ru-RU" dirty="0"/>
          </a:p>
        </p:txBody>
      </p:sp>
      <p:sp>
        <p:nvSpPr>
          <p:cNvPr id="3" name="Объект 2"/>
          <p:cNvSpPr>
            <a:spLocks noGrp="1"/>
          </p:cNvSpPr>
          <p:nvPr>
            <p:ph idx="1"/>
          </p:nvPr>
        </p:nvSpPr>
        <p:spPr>
          <a:xfrm>
            <a:off x="1124478" y="1523999"/>
            <a:ext cx="10380134" cy="4961467"/>
          </a:xfrm>
        </p:spPr>
        <p:txBody>
          <a:bodyPr>
            <a:normAutofit/>
          </a:bodyPr>
          <a:lstStyle/>
          <a:p>
            <a:pPr marL="0" indent="0">
              <a:buNone/>
            </a:pPr>
            <a:r>
              <a:rPr lang="ru-RU" sz="2800" b="1" i="1" dirty="0" smtClean="0"/>
              <a:t>1.Предметная модель</a:t>
            </a:r>
            <a:r>
              <a:rPr lang="ru-RU" sz="2800" dirty="0" smtClean="0"/>
              <a:t>, </a:t>
            </a:r>
            <a:r>
              <a:rPr lang="ru-RU" sz="2800" dirty="0"/>
              <a:t>в </a:t>
            </a:r>
            <a:r>
              <a:rPr lang="ru-RU" sz="2800" dirty="0" smtClean="0"/>
              <a:t>которой воспроизводятся </a:t>
            </a:r>
            <a:r>
              <a:rPr lang="ru-RU" sz="2800" dirty="0"/>
              <a:t>конструктивные особенности, пропорции, взаимосвязь частей каких-либо объектов. </a:t>
            </a:r>
            <a:endParaRPr lang="ru-RU" sz="2800" dirty="0" smtClean="0"/>
          </a:p>
          <a:p>
            <a:pPr marL="0" indent="0">
              <a:buNone/>
            </a:pPr>
            <a:endParaRPr lang="ru-RU" sz="2800" dirty="0" smtClean="0"/>
          </a:p>
          <a:p>
            <a:pPr marL="0" indent="0">
              <a:buNone/>
            </a:pPr>
            <a:r>
              <a:rPr lang="ru-RU" sz="2800" i="1" dirty="0" smtClean="0"/>
              <a:t>Это </a:t>
            </a:r>
            <a:r>
              <a:rPr lang="ru-RU" sz="2800" i="1" dirty="0"/>
              <a:t>могут </a:t>
            </a:r>
            <a:r>
              <a:rPr lang="ru-RU" sz="2800" i="1" dirty="0" smtClean="0"/>
              <a:t>быть:  </a:t>
            </a:r>
            <a:r>
              <a:rPr lang="ru-RU" sz="2800" i="1" dirty="0"/>
              <a:t>технические игрушки, в которых отражен принцип устройства механизма; модели </a:t>
            </a:r>
            <a:r>
              <a:rPr lang="ru-RU" sz="2800" i="1" dirty="0" smtClean="0"/>
              <a:t>построек; плоскостная </a:t>
            </a:r>
            <a:r>
              <a:rPr lang="ru-RU" sz="2800" i="1" dirty="0"/>
              <a:t>фигура человека с подвижным сочленением туловища и конечностей; </a:t>
            </a:r>
            <a:r>
              <a:rPr lang="ru-RU" sz="2800" i="1" dirty="0" smtClean="0"/>
              <a:t>модель </a:t>
            </a:r>
            <a:r>
              <a:rPr lang="ru-RU" sz="2800" i="1" dirty="0"/>
              <a:t>хищной птицы, модель предостерегающей окраски (автор С.И. Николаева</a:t>
            </a:r>
            <a:r>
              <a:rPr lang="ru-RU" sz="2800" i="1" dirty="0" smtClean="0"/>
              <a:t>) и т.д.</a:t>
            </a:r>
          </a:p>
          <a:p>
            <a:pPr marL="0" indent="0">
              <a:buNone/>
            </a:pPr>
            <a:endParaRPr lang="ru-RU" sz="2800" dirty="0"/>
          </a:p>
          <a:p>
            <a:pPr marL="0" indent="0">
              <a:buNone/>
            </a:pPr>
            <a:endParaRPr lang="ru-RU" sz="2800" dirty="0"/>
          </a:p>
        </p:txBody>
      </p:sp>
    </p:spTree>
    <p:extLst>
      <p:ext uri="{BB962C8B-B14F-4D97-AF65-F5344CB8AC3E}">
        <p14:creationId xmlns:p14="http://schemas.microsoft.com/office/powerpoint/2010/main" val="1591986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Пример </a:t>
            </a:r>
            <a:r>
              <a:rPr lang="ru-RU" dirty="0"/>
              <a:t>предметной модели </a:t>
            </a:r>
            <a:r>
              <a:rPr lang="ru-RU" dirty="0" smtClean="0"/>
              <a:t>Модель </a:t>
            </a:r>
            <a:r>
              <a:rPr lang="ru-RU" dirty="0"/>
              <a:t>«Этажи леса»</a:t>
            </a:r>
          </a:p>
        </p:txBody>
      </p:sp>
      <p:pic>
        <p:nvPicPr>
          <p:cNvPr id="4" name="Объект 3" descr="hello_html_m2d83396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3867" y="2082799"/>
            <a:ext cx="5232400" cy="4436533"/>
          </a:xfrm>
          <a:prstGeom prst="rect">
            <a:avLst/>
          </a:prstGeom>
          <a:noFill/>
          <a:ln>
            <a:noFill/>
          </a:ln>
        </p:spPr>
      </p:pic>
    </p:spTree>
    <p:extLst>
      <p:ext uri="{BB962C8B-B14F-4D97-AF65-F5344CB8AC3E}">
        <p14:creationId xmlns:p14="http://schemas.microsoft.com/office/powerpoint/2010/main" val="3056520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1867" y="624110"/>
            <a:ext cx="9692745" cy="1280890"/>
          </a:xfrm>
        </p:spPr>
        <p:txBody>
          <a:bodyPr/>
          <a:lstStyle/>
          <a:p>
            <a:pPr algn="ctr"/>
            <a:r>
              <a:rPr lang="ru-RU" dirty="0"/>
              <a:t>Виды моделей</a:t>
            </a:r>
          </a:p>
        </p:txBody>
      </p:sp>
      <p:sp>
        <p:nvSpPr>
          <p:cNvPr id="3" name="Объект 2"/>
          <p:cNvSpPr>
            <a:spLocks noGrp="1"/>
          </p:cNvSpPr>
          <p:nvPr>
            <p:ph idx="1"/>
          </p:nvPr>
        </p:nvSpPr>
        <p:spPr>
          <a:xfrm>
            <a:off x="643467" y="1371600"/>
            <a:ext cx="11413065" cy="5283200"/>
          </a:xfrm>
        </p:spPr>
        <p:txBody>
          <a:bodyPr>
            <a:noAutofit/>
          </a:bodyPr>
          <a:lstStyle/>
          <a:p>
            <a:pPr marL="0" indent="0">
              <a:buNone/>
            </a:pPr>
            <a:r>
              <a:rPr lang="ru-RU" sz="2800" b="1" i="1" dirty="0" smtClean="0"/>
              <a:t>2</a:t>
            </a:r>
            <a:r>
              <a:rPr lang="ru-RU" sz="2400" dirty="0" smtClean="0"/>
              <a:t>. </a:t>
            </a:r>
            <a:r>
              <a:rPr lang="ru-RU" sz="2400" b="1" dirty="0" smtClean="0"/>
              <a:t>Предметно-схематическая </a:t>
            </a:r>
            <a:r>
              <a:rPr lang="ru-RU" sz="2400" b="1" dirty="0"/>
              <a:t>модель. </a:t>
            </a:r>
            <a:r>
              <a:rPr lang="ru-RU" sz="2400" dirty="0"/>
              <a:t>Здесь выделенные в объекте познания существенные компоненты и связи между ними обозначаются при помощи предметов-заместителей и графических знаков.</a:t>
            </a:r>
          </a:p>
          <a:p>
            <a:pPr marL="0" indent="0">
              <a:buNone/>
            </a:pPr>
            <a:r>
              <a:rPr lang="ru-RU" sz="2400" dirty="0"/>
              <a:t>Предметно-схематическая модель должна обнаружить связи, отчетливо представить их в обобщенном виде. Примером могут служить модели по ознакомлению дошкольников с природой:</a:t>
            </a:r>
          </a:p>
          <a:p>
            <a:pPr marL="0" indent="0">
              <a:buNone/>
            </a:pPr>
            <a:r>
              <a:rPr lang="ru-RU" sz="2400" dirty="0"/>
              <a:t>•	модель покровительственной окраски (С.Н. Николаева)</a:t>
            </a:r>
          </a:p>
          <a:p>
            <a:pPr marL="0" indent="0">
              <a:buNone/>
            </a:pPr>
            <a:r>
              <a:rPr lang="ru-RU" sz="2400" dirty="0"/>
              <a:t>•	модель «длинных и коротких ног» (С.Н. Николаева)</a:t>
            </a:r>
          </a:p>
          <a:p>
            <a:pPr marL="0" indent="0">
              <a:buNone/>
            </a:pPr>
            <a:r>
              <a:rPr lang="ru-RU" sz="2400" dirty="0"/>
              <a:t>•	модель, позволяющая формировать у детей знания о потребности растений в свете (И.А. </a:t>
            </a:r>
            <a:r>
              <a:rPr lang="ru-RU" sz="2400" dirty="0" err="1"/>
              <a:t>Хайдурова</a:t>
            </a:r>
            <a:r>
              <a:rPr lang="ru-RU" sz="2400" dirty="0"/>
              <a:t>)</a:t>
            </a:r>
          </a:p>
          <a:p>
            <a:pPr marL="0" indent="0">
              <a:buNone/>
            </a:pPr>
            <a:r>
              <a:rPr lang="ru-RU" sz="2400" dirty="0"/>
              <a:t>•	модели Н.И. Ветровой для ознакомления детей с комнатными растениями.</a:t>
            </a:r>
          </a:p>
          <a:p>
            <a:pPr marL="0" indent="0">
              <a:buNone/>
            </a:pPr>
            <a:endParaRPr lang="ru-RU" sz="2800" dirty="0"/>
          </a:p>
        </p:txBody>
      </p:sp>
    </p:spTree>
    <p:extLst>
      <p:ext uri="{BB962C8B-B14F-4D97-AF65-F5344CB8AC3E}">
        <p14:creationId xmlns:p14="http://schemas.microsoft.com/office/powerpoint/2010/main" val="410622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2932" y="624110"/>
            <a:ext cx="11159067" cy="1280890"/>
          </a:xfrm>
        </p:spPr>
        <p:txBody>
          <a:bodyPr>
            <a:normAutofit fontScale="90000"/>
          </a:bodyPr>
          <a:lstStyle/>
          <a:p>
            <a:r>
              <a:rPr lang="ru-RU" dirty="0" smtClean="0"/>
              <a:t>     Пример </a:t>
            </a:r>
            <a:r>
              <a:rPr lang="ru-RU" dirty="0"/>
              <a:t>предметно-схематической модели</a:t>
            </a:r>
            <a:br>
              <a:rPr lang="ru-RU" dirty="0"/>
            </a:br>
            <a:r>
              <a:rPr lang="ru-RU" dirty="0"/>
              <a:t> «Значение покровительственной окраски животных»</a:t>
            </a:r>
          </a:p>
        </p:txBody>
      </p:sp>
      <p:pic>
        <p:nvPicPr>
          <p:cNvPr id="4" name="Объект 3" descr="hello_html_4eddd81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2133" y="2082799"/>
            <a:ext cx="7687734" cy="3692525"/>
          </a:xfrm>
          <a:prstGeom prst="rect">
            <a:avLst/>
          </a:prstGeom>
          <a:noFill/>
          <a:ln>
            <a:noFill/>
          </a:ln>
        </p:spPr>
      </p:pic>
    </p:spTree>
    <p:extLst>
      <p:ext uri="{BB962C8B-B14F-4D97-AF65-F5344CB8AC3E}">
        <p14:creationId xmlns:p14="http://schemas.microsoft.com/office/powerpoint/2010/main" val="3706056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Познание (продолжение)</a:t>
            </a:r>
            <a:endParaRPr lang="ru-RU" dirty="0"/>
          </a:p>
        </p:txBody>
      </p:sp>
      <p:sp>
        <p:nvSpPr>
          <p:cNvPr id="3" name="Объект 2"/>
          <p:cNvSpPr>
            <a:spLocks noGrp="1"/>
          </p:cNvSpPr>
          <p:nvPr>
            <p:ph idx="1"/>
          </p:nvPr>
        </p:nvSpPr>
        <p:spPr>
          <a:xfrm>
            <a:off x="1134533" y="1422400"/>
            <a:ext cx="10820400" cy="5080000"/>
          </a:xfrm>
        </p:spPr>
        <p:txBody>
          <a:bodyPr>
            <a:normAutofit/>
          </a:bodyPr>
          <a:lstStyle/>
          <a:p>
            <a:r>
              <a:rPr lang="ru-RU" sz="2800" b="1" i="1" dirty="0"/>
              <a:t>2 компонент</a:t>
            </a:r>
            <a:r>
              <a:rPr lang="ru-RU" sz="2800" dirty="0"/>
              <a:t>: </a:t>
            </a:r>
            <a:r>
              <a:rPr lang="ru-RU" sz="2800" i="1" u="sng" dirty="0"/>
              <a:t>отношение человека к </a:t>
            </a:r>
            <a:r>
              <a:rPr lang="ru-RU" sz="2800" i="1" u="sng" dirty="0" smtClean="0"/>
              <a:t>информации.</a:t>
            </a:r>
          </a:p>
          <a:p>
            <a:pPr marL="0" indent="0">
              <a:buNone/>
            </a:pPr>
            <a:r>
              <a:rPr lang="ru-RU" sz="2800" dirty="0"/>
              <a:t>У взрослых людей информация первична, а отношение к ней вторично. </a:t>
            </a:r>
            <a:endParaRPr lang="ru-RU" sz="2800" dirty="0" smtClean="0"/>
          </a:p>
          <a:p>
            <a:pPr marL="0" indent="0">
              <a:buNone/>
            </a:pPr>
            <a:r>
              <a:rPr lang="ru-RU" sz="2800" dirty="0" smtClean="0"/>
              <a:t>Дети всегда </a:t>
            </a:r>
            <a:r>
              <a:rPr lang="ru-RU" sz="2800" dirty="0"/>
              <a:t>готовы познавать то, к чему хорошо относятся, и не хотят даже слышать о том, к чему относятся плохо, отрицательно</a:t>
            </a:r>
            <a:r>
              <a:rPr lang="ru-RU" sz="2800" dirty="0" smtClean="0"/>
              <a:t>.</a:t>
            </a:r>
          </a:p>
          <a:p>
            <a:pPr marL="0" indent="0">
              <a:buNone/>
            </a:pPr>
            <a:endParaRPr lang="ru-RU" sz="2800" dirty="0" smtClean="0"/>
          </a:p>
          <a:p>
            <a:pPr marL="0" indent="0" algn="ctr">
              <a:buNone/>
            </a:pPr>
            <a:r>
              <a:rPr lang="ru-RU" sz="2800" dirty="0" smtClean="0">
                <a:solidFill>
                  <a:srgbClr val="FF0000"/>
                </a:solidFill>
              </a:rPr>
              <a:t>Создание мотивации к познанию через условия</a:t>
            </a:r>
          </a:p>
          <a:p>
            <a:pPr marL="0" indent="0" algn="ctr">
              <a:buNone/>
            </a:pPr>
            <a:r>
              <a:rPr lang="ru-RU" sz="2800" i="1" u="sng" dirty="0" smtClean="0">
                <a:solidFill>
                  <a:schemeClr val="tx1"/>
                </a:solidFill>
              </a:rPr>
              <a:t>Вопрос:</a:t>
            </a:r>
            <a:r>
              <a:rPr lang="ru-RU" sz="2800" i="1" dirty="0" smtClean="0">
                <a:solidFill>
                  <a:schemeClr val="tx1"/>
                </a:solidFill>
              </a:rPr>
              <a:t> Какие условия будут обеспечивать эффективное познание у ребёнка?</a:t>
            </a:r>
          </a:p>
          <a:p>
            <a:pPr marL="0" indent="0">
              <a:buNone/>
            </a:pPr>
            <a:endParaRPr lang="ru-RU" sz="2800" dirty="0">
              <a:solidFill>
                <a:srgbClr val="FF0000"/>
              </a:solidFill>
            </a:endParaRPr>
          </a:p>
        </p:txBody>
      </p:sp>
      <p:sp>
        <p:nvSpPr>
          <p:cNvPr id="4" name="Стрелка вниз 3"/>
          <p:cNvSpPr/>
          <p:nvPr/>
        </p:nvSpPr>
        <p:spPr>
          <a:xfrm>
            <a:off x="5960534" y="4013200"/>
            <a:ext cx="484632" cy="728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1186917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Виды моделей</a:t>
            </a:r>
          </a:p>
        </p:txBody>
      </p:sp>
      <p:sp>
        <p:nvSpPr>
          <p:cNvPr id="3" name="Объект 2"/>
          <p:cNvSpPr>
            <a:spLocks noGrp="1"/>
          </p:cNvSpPr>
          <p:nvPr>
            <p:ph idx="1"/>
          </p:nvPr>
        </p:nvSpPr>
        <p:spPr>
          <a:xfrm>
            <a:off x="1049867" y="1625600"/>
            <a:ext cx="10769600" cy="5046132"/>
          </a:xfrm>
        </p:spPr>
        <p:txBody>
          <a:bodyPr>
            <a:normAutofit/>
          </a:bodyPr>
          <a:lstStyle/>
          <a:p>
            <a:pPr marL="0" indent="0">
              <a:buNone/>
            </a:pPr>
            <a:r>
              <a:rPr lang="ru-RU" sz="2800" dirty="0"/>
              <a:t>3. Графическая модель(графики, формулы, схемы и т.п</a:t>
            </a:r>
            <a:r>
              <a:rPr lang="ru-RU" sz="2800" dirty="0" smtClean="0"/>
              <a:t>.)</a:t>
            </a:r>
          </a:p>
          <a:p>
            <a:pPr marL="0" indent="0">
              <a:buNone/>
            </a:pPr>
            <a:endParaRPr lang="ru-RU" sz="2800" dirty="0"/>
          </a:p>
          <a:p>
            <a:pPr marL="0" indent="0">
              <a:buNone/>
            </a:pPr>
            <a:r>
              <a:rPr lang="ru-RU" sz="2800" i="1" u="sng" dirty="0" smtClean="0">
                <a:solidFill>
                  <a:schemeClr val="accent1"/>
                </a:solidFill>
              </a:rPr>
              <a:t>Вопросы :</a:t>
            </a:r>
            <a:r>
              <a:rPr lang="ru-RU" sz="2800" dirty="0" smtClean="0">
                <a:solidFill>
                  <a:schemeClr val="accent1"/>
                </a:solidFill>
              </a:rPr>
              <a:t> </a:t>
            </a:r>
          </a:p>
          <a:p>
            <a:r>
              <a:rPr lang="ru-RU" sz="2800" dirty="0" smtClean="0">
                <a:solidFill>
                  <a:schemeClr val="accent1"/>
                </a:solidFill>
              </a:rPr>
              <a:t>В каком возрасте можно вводить графические модели? </a:t>
            </a:r>
          </a:p>
          <a:p>
            <a:r>
              <a:rPr lang="ru-RU" sz="2800" dirty="0" smtClean="0">
                <a:solidFill>
                  <a:schemeClr val="accent1"/>
                </a:solidFill>
              </a:rPr>
              <a:t>В каких видах деятельности их можно использовать?</a:t>
            </a:r>
            <a:endParaRPr lang="ru-RU" sz="2800" dirty="0">
              <a:solidFill>
                <a:schemeClr val="accent1"/>
              </a:solidFill>
            </a:endParaRPr>
          </a:p>
        </p:txBody>
      </p:sp>
    </p:spTree>
    <p:extLst>
      <p:ext uri="{BB962C8B-B14F-4D97-AF65-F5344CB8AC3E}">
        <p14:creationId xmlns:p14="http://schemas.microsoft.com/office/powerpoint/2010/main" val="292031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333" y="624110"/>
            <a:ext cx="9811279" cy="1280890"/>
          </a:xfrm>
        </p:spPr>
        <p:txBody>
          <a:bodyPr/>
          <a:lstStyle/>
          <a:p>
            <a:pPr algn="ctr"/>
            <a:r>
              <a:rPr lang="ru-RU" dirty="0"/>
              <a:t>Пример </a:t>
            </a:r>
            <a:r>
              <a:rPr lang="ru-RU" dirty="0" smtClean="0"/>
              <a:t>графической модели</a:t>
            </a:r>
            <a:br>
              <a:rPr lang="ru-RU" dirty="0" smtClean="0"/>
            </a:br>
            <a:endParaRPr lang="ru-RU" dirty="0"/>
          </a:p>
        </p:txBody>
      </p:sp>
      <p:sp>
        <p:nvSpPr>
          <p:cNvPr id="3" name="Объект 2"/>
          <p:cNvSpPr>
            <a:spLocks noGrp="1"/>
          </p:cNvSpPr>
          <p:nvPr>
            <p:ph idx="1"/>
          </p:nvPr>
        </p:nvSpPr>
        <p:spPr>
          <a:xfrm>
            <a:off x="829733" y="1456267"/>
            <a:ext cx="10674879" cy="5249333"/>
          </a:xfrm>
        </p:spPr>
        <p:txBody>
          <a:bodyPr>
            <a:normAutofit/>
          </a:bodyPr>
          <a:lstStyle/>
          <a:p>
            <a:pPr marL="0" indent="0">
              <a:buNone/>
            </a:pPr>
            <a:r>
              <a:rPr lang="ru-RU" sz="2400" dirty="0"/>
              <a:t>При формировании </a:t>
            </a:r>
            <a:r>
              <a:rPr lang="ru-RU" sz="2400" b="1" i="1" dirty="0"/>
              <a:t>понятия «рыбы» </a:t>
            </a:r>
            <a:r>
              <a:rPr lang="ru-RU" sz="2400" dirty="0"/>
              <a:t>в старшей группе используется модель, в которой отражены существенные, наглядно воспринимаемые признаки данной систематической группы животных: среда обитания, форма тела, покров тела, жаберный способ дыхания, своеобразное строение конечностей (плавники), в которых проявляется приспособление рыб к водной среде </a:t>
            </a:r>
            <a:r>
              <a:rPr lang="ru-RU" sz="2400" dirty="0" smtClean="0"/>
              <a:t>обитания.</a:t>
            </a:r>
          </a:p>
          <a:p>
            <a:pPr marL="0" indent="0">
              <a:buNone/>
            </a:pPr>
            <a:endParaRPr lang="ru-RU" sz="2400" dirty="0"/>
          </a:p>
        </p:txBody>
      </p:sp>
      <p:pic>
        <p:nvPicPr>
          <p:cNvPr id="4" name="Рисунок 3" descr="hello_html_m42f70533.gif"/>
          <p:cNvPicPr/>
          <p:nvPr/>
        </p:nvPicPr>
        <p:blipFill>
          <a:blip r:embed="rId2">
            <a:extLst>
              <a:ext uri="{28A0092B-C50C-407E-A947-70E740481C1C}">
                <a14:useLocalDpi xmlns:a14="http://schemas.microsoft.com/office/drawing/2010/main" val="0"/>
              </a:ext>
            </a:extLst>
          </a:blip>
          <a:srcRect/>
          <a:stretch>
            <a:fillRect/>
          </a:stretch>
        </p:blipFill>
        <p:spPr bwMode="auto">
          <a:xfrm>
            <a:off x="2834428" y="4470400"/>
            <a:ext cx="8019838" cy="1894205"/>
          </a:xfrm>
          <a:prstGeom prst="rect">
            <a:avLst/>
          </a:prstGeom>
          <a:noFill/>
          <a:ln>
            <a:noFill/>
          </a:ln>
        </p:spPr>
      </p:pic>
    </p:spTree>
    <p:extLst>
      <p:ext uri="{BB962C8B-B14F-4D97-AF65-F5344CB8AC3E}">
        <p14:creationId xmlns:p14="http://schemas.microsoft.com/office/powerpoint/2010/main" val="3987066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333" y="624110"/>
            <a:ext cx="9811279" cy="1280890"/>
          </a:xfrm>
        </p:spPr>
        <p:txBody>
          <a:bodyPr/>
          <a:lstStyle/>
          <a:p>
            <a:pPr algn="ctr"/>
            <a:r>
              <a:rPr lang="ru-RU" dirty="0"/>
              <a:t>Этапы овладения детьми </a:t>
            </a:r>
            <a:r>
              <a:rPr lang="ru-RU" dirty="0" smtClean="0"/>
              <a:t>моделями</a:t>
            </a:r>
            <a:endParaRPr lang="ru-RU" dirty="0"/>
          </a:p>
        </p:txBody>
      </p:sp>
      <p:sp>
        <p:nvSpPr>
          <p:cNvPr id="3" name="Объект 2"/>
          <p:cNvSpPr>
            <a:spLocks noGrp="1"/>
          </p:cNvSpPr>
          <p:nvPr>
            <p:ph idx="1"/>
          </p:nvPr>
        </p:nvSpPr>
        <p:spPr>
          <a:xfrm>
            <a:off x="338668" y="1270001"/>
            <a:ext cx="11853332" cy="5384800"/>
          </a:xfrm>
        </p:spPr>
        <p:txBody>
          <a:bodyPr>
            <a:noAutofit/>
          </a:bodyPr>
          <a:lstStyle/>
          <a:p>
            <a:r>
              <a:rPr lang="ru-RU" sz="2400" b="1" dirty="0"/>
              <a:t>Первый этап </a:t>
            </a:r>
            <a:r>
              <a:rPr lang="ru-RU" sz="2400" dirty="0"/>
              <a:t>- предусматривает овладение самой моделью. Дети, работая с моделью, осваивают с помощью замещения реально существующих компонентов условными обозначениями. На этом этапе решается важная познавательная задача - расчленение целостного объекта, процесса на составляющие компоненты, абстрагирование каждого из них, установление связи функционирования.</a:t>
            </a:r>
          </a:p>
          <a:p>
            <a:r>
              <a:rPr lang="ru-RU" sz="2400" dirty="0"/>
              <a:t>На </a:t>
            </a:r>
            <a:r>
              <a:rPr lang="ru-RU" sz="2400" b="1" dirty="0"/>
              <a:t>втором этапе </a:t>
            </a:r>
            <a:r>
              <a:rPr lang="ru-RU" sz="2400" dirty="0"/>
              <a:t> </a:t>
            </a:r>
            <a:r>
              <a:rPr lang="ru-RU" sz="2400" dirty="0" smtClean="0"/>
              <a:t>осуществляется </a:t>
            </a:r>
            <a:r>
              <a:rPr lang="ru-RU" sz="2400" dirty="0"/>
              <a:t>замещение предметно-схематической модели схематической. Это позволяет подвести детей к обобщенным знаниям, представлениям. Формируются умения отвлекаться от конкретного содержания и мысленно представить себе объект с его функциональными связями и зависимостями.</a:t>
            </a:r>
          </a:p>
          <a:p>
            <a:r>
              <a:rPr lang="ru-RU" sz="2400" b="1" dirty="0"/>
              <a:t>Третий этап</a:t>
            </a:r>
            <a:r>
              <a:rPr lang="ru-RU" sz="2400" dirty="0"/>
              <a:t> - самостоятельное использование усвоенных моделей и приемов работы с ними в собственной деятельности.</a:t>
            </a:r>
          </a:p>
          <a:p>
            <a:pPr marL="0" indent="0">
              <a:buNone/>
            </a:pPr>
            <a:endParaRPr lang="ru-RU" sz="2400" dirty="0"/>
          </a:p>
        </p:txBody>
      </p:sp>
    </p:spTree>
    <p:extLst>
      <p:ext uri="{BB962C8B-B14F-4D97-AF65-F5344CB8AC3E}">
        <p14:creationId xmlns:p14="http://schemas.microsoft.com/office/powerpoint/2010/main" val="126692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1" y="624110"/>
            <a:ext cx="9523412" cy="713623"/>
          </a:xfrm>
        </p:spPr>
        <p:txBody>
          <a:bodyPr/>
          <a:lstStyle/>
          <a:p>
            <a:endParaRPr lang="ru-RU" dirty="0"/>
          </a:p>
        </p:txBody>
      </p:sp>
      <p:sp>
        <p:nvSpPr>
          <p:cNvPr id="3" name="Объект 2"/>
          <p:cNvSpPr>
            <a:spLocks noGrp="1"/>
          </p:cNvSpPr>
          <p:nvPr>
            <p:ph idx="1"/>
          </p:nvPr>
        </p:nvSpPr>
        <p:spPr>
          <a:xfrm>
            <a:off x="1185333" y="1337733"/>
            <a:ext cx="10617200" cy="5012267"/>
          </a:xfrm>
        </p:spPr>
        <p:txBody>
          <a:bodyPr>
            <a:normAutofit fontScale="85000" lnSpcReduction="20000"/>
          </a:bodyPr>
          <a:lstStyle/>
          <a:p>
            <a:pPr marL="0" indent="0">
              <a:buNone/>
            </a:pPr>
            <a:r>
              <a:rPr lang="ru-RU" sz="4000" dirty="0"/>
              <a:t>Действия с моделями нужно осуществлять в следующей </a:t>
            </a:r>
            <a:r>
              <a:rPr lang="ru-RU" sz="4000" i="1" u="sng" dirty="0"/>
              <a:t>последовательности</a:t>
            </a:r>
            <a:r>
              <a:rPr lang="ru-RU" sz="4000" dirty="0"/>
              <a:t>:</a:t>
            </a:r>
          </a:p>
          <a:p>
            <a:pPr marL="0" indent="0">
              <a:buNone/>
            </a:pPr>
            <a:r>
              <a:rPr lang="ru-RU" sz="4000" dirty="0"/>
              <a:t>•	замещение (сначала модели предлагаются в готовом виде, а затем дети придумывают условные заместители самостоятельно);</a:t>
            </a:r>
          </a:p>
          <a:p>
            <a:pPr marL="0" indent="0">
              <a:buNone/>
            </a:pPr>
            <a:r>
              <a:rPr lang="ru-RU" sz="4000" dirty="0"/>
              <a:t>•	использование готовых моделей (начиная со средней группы);</a:t>
            </a:r>
          </a:p>
          <a:p>
            <a:pPr marL="0" indent="0">
              <a:buNone/>
            </a:pPr>
            <a:r>
              <a:rPr lang="ru-RU" sz="4000" dirty="0"/>
              <a:t>•	построение моделей: по условиям, по собственному замыслу, по реальной ситуации (со старшей группы).</a:t>
            </a:r>
          </a:p>
          <a:p>
            <a:pPr marL="0" indent="0">
              <a:buNone/>
            </a:pPr>
            <a:endParaRPr lang="ru-RU" dirty="0"/>
          </a:p>
        </p:txBody>
      </p:sp>
    </p:spTree>
    <p:extLst>
      <p:ext uri="{BB962C8B-B14F-4D97-AF65-F5344CB8AC3E}">
        <p14:creationId xmlns:p14="http://schemas.microsoft.com/office/powerpoint/2010/main" val="12812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1" y="624110"/>
            <a:ext cx="9523412" cy="1280890"/>
          </a:xfrm>
        </p:spPr>
        <p:txBody>
          <a:bodyPr/>
          <a:lstStyle/>
          <a:p>
            <a:pPr algn="ctr"/>
            <a:r>
              <a:rPr lang="ru-RU" dirty="0" smtClean="0"/>
              <a:t>Проекты</a:t>
            </a:r>
            <a:endParaRPr lang="ru-RU" dirty="0"/>
          </a:p>
        </p:txBody>
      </p:sp>
      <p:sp>
        <p:nvSpPr>
          <p:cNvPr id="3" name="Объект 2"/>
          <p:cNvSpPr>
            <a:spLocks noGrp="1"/>
          </p:cNvSpPr>
          <p:nvPr>
            <p:ph idx="1"/>
          </p:nvPr>
        </p:nvSpPr>
        <p:spPr>
          <a:xfrm>
            <a:off x="1049866" y="1405465"/>
            <a:ext cx="10769600" cy="5046133"/>
          </a:xfrm>
        </p:spPr>
        <p:txBody>
          <a:bodyPr>
            <a:normAutofit/>
          </a:bodyPr>
          <a:lstStyle/>
          <a:p>
            <a:pPr marL="609600" indent="-609600">
              <a:lnSpc>
                <a:spcPct val="90000"/>
              </a:lnSpc>
              <a:buNone/>
            </a:pPr>
            <a:r>
              <a:rPr lang="ru-RU" altLang="ru-RU" sz="2400" dirty="0"/>
              <a:t>Словарь С.И. Ожегова дает следующее значения слова «</a:t>
            </a:r>
            <a:r>
              <a:rPr lang="ru-RU" altLang="ru-RU" sz="2400" b="1" dirty="0">
                <a:solidFill>
                  <a:schemeClr val="accent1"/>
                </a:solidFill>
              </a:rPr>
              <a:t>проект</a:t>
            </a:r>
            <a:r>
              <a:rPr lang="ru-RU" altLang="ru-RU" sz="2400" dirty="0"/>
              <a:t>»: </a:t>
            </a:r>
          </a:p>
          <a:p>
            <a:pPr marL="609600" indent="-609600">
              <a:lnSpc>
                <a:spcPct val="90000"/>
              </a:lnSpc>
              <a:buFontTx/>
              <a:buAutoNum type="arabicParenR"/>
            </a:pPr>
            <a:r>
              <a:rPr lang="ru-RU" altLang="ru-RU" sz="2400" dirty="0"/>
              <a:t>разработанный план сооружения, устройство чего - </a:t>
            </a:r>
            <a:r>
              <a:rPr lang="ru-RU" altLang="ru-RU" sz="2400" dirty="0" err="1"/>
              <a:t>нибудь</a:t>
            </a:r>
            <a:r>
              <a:rPr lang="ru-RU" altLang="ru-RU" sz="2400" dirty="0"/>
              <a:t>;</a:t>
            </a:r>
          </a:p>
          <a:p>
            <a:pPr marL="609600" indent="-609600">
              <a:lnSpc>
                <a:spcPct val="90000"/>
              </a:lnSpc>
              <a:buFontTx/>
              <a:buAutoNum type="arabicParenR"/>
            </a:pPr>
            <a:r>
              <a:rPr lang="ru-RU" altLang="ru-RU" sz="2400" dirty="0"/>
              <a:t>предварительный текст какого- </a:t>
            </a:r>
            <a:r>
              <a:rPr lang="ru-RU" altLang="ru-RU" sz="2400" dirty="0" err="1"/>
              <a:t>нибудь</a:t>
            </a:r>
            <a:r>
              <a:rPr lang="ru-RU" altLang="ru-RU" sz="2400" dirty="0"/>
              <a:t> документа; </a:t>
            </a:r>
          </a:p>
          <a:p>
            <a:pPr marL="609600" indent="-609600">
              <a:lnSpc>
                <a:spcPct val="90000"/>
              </a:lnSpc>
              <a:buFontTx/>
              <a:buAutoNum type="arabicParenR"/>
            </a:pPr>
            <a:r>
              <a:rPr lang="ru-RU" altLang="ru-RU" sz="2400" dirty="0"/>
              <a:t>план, замысел;</a:t>
            </a:r>
          </a:p>
          <a:p>
            <a:pPr marL="609600" indent="-609600">
              <a:lnSpc>
                <a:spcPct val="90000"/>
              </a:lnSpc>
              <a:buFontTx/>
              <a:buAutoNum type="arabicParenR"/>
            </a:pPr>
            <a:r>
              <a:rPr lang="ru-RU" altLang="ru-RU" sz="2400" dirty="0"/>
              <a:t>« </a:t>
            </a:r>
            <a:r>
              <a:rPr lang="ru-RU" altLang="ru-RU" sz="2400" dirty="0" err="1"/>
              <a:t>брошеный</a:t>
            </a:r>
            <a:r>
              <a:rPr lang="ru-RU" altLang="ru-RU" sz="2400" dirty="0"/>
              <a:t> вперёд». </a:t>
            </a:r>
          </a:p>
          <a:p>
            <a:pPr marL="609600" indent="-609600">
              <a:lnSpc>
                <a:spcPct val="90000"/>
              </a:lnSpc>
              <a:buNone/>
            </a:pPr>
            <a:r>
              <a:rPr lang="ru-RU" altLang="ru-RU" sz="2400" dirty="0" smtClean="0"/>
              <a:t>Каждое </a:t>
            </a:r>
            <a:r>
              <a:rPr lang="ru-RU" altLang="ru-RU" sz="2400" dirty="0"/>
              <a:t>из этих значений касается определенной стороны проектной деятельности</a:t>
            </a:r>
            <a:r>
              <a:rPr lang="ru-RU" altLang="ru-RU" dirty="0" smtClean="0"/>
              <a:t>.</a:t>
            </a:r>
          </a:p>
          <a:p>
            <a:pPr marL="609600" indent="-609600">
              <a:lnSpc>
                <a:spcPct val="90000"/>
              </a:lnSpc>
              <a:buNone/>
            </a:pPr>
            <a:endParaRPr lang="ru-RU" altLang="ru-RU" dirty="0" smtClean="0"/>
          </a:p>
          <a:p>
            <a:pPr marL="609600" indent="-609600">
              <a:lnSpc>
                <a:spcPct val="90000"/>
              </a:lnSpc>
              <a:buNone/>
            </a:pPr>
            <a:r>
              <a:rPr lang="ru-RU" sz="2400" b="1" dirty="0" smtClean="0">
                <a:solidFill>
                  <a:schemeClr val="accent1"/>
                </a:solidFill>
              </a:rPr>
              <a:t>Проектная </a:t>
            </a:r>
            <a:r>
              <a:rPr lang="ru-RU" sz="2400" b="1" dirty="0">
                <a:solidFill>
                  <a:schemeClr val="accent1"/>
                </a:solidFill>
              </a:rPr>
              <a:t>деятельность- </a:t>
            </a:r>
            <a:r>
              <a:rPr lang="ru-RU" sz="2400" dirty="0"/>
              <a:t>это совместная познавательная, творческая или игровая деятельность, имеющая общую цель, согласованные методы, способы деятельности, направленная на достижение общего результата. </a:t>
            </a:r>
          </a:p>
          <a:p>
            <a:pPr marL="609600" indent="-609600">
              <a:lnSpc>
                <a:spcPct val="90000"/>
              </a:lnSpc>
              <a:buNone/>
            </a:pPr>
            <a:endParaRPr lang="ru-RU" dirty="0"/>
          </a:p>
        </p:txBody>
      </p:sp>
    </p:spTree>
    <p:extLst>
      <p:ext uri="{BB962C8B-B14F-4D97-AF65-F5344CB8AC3E}">
        <p14:creationId xmlns:p14="http://schemas.microsoft.com/office/powerpoint/2010/main" val="1312462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62667" y="624110"/>
            <a:ext cx="9641945" cy="1280890"/>
          </a:xfrm>
        </p:spPr>
        <p:txBody>
          <a:bodyPr>
            <a:normAutofit fontScale="90000"/>
          </a:bodyPr>
          <a:lstStyle/>
          <a:p>
            <a:pPr eaLnBrk="1" hangingPunct="1"/>
            <a:r>
              <a:rPr lang="ru-RU" altLang="ru-RU" sz="4000" dirty="0"/>
              <a:t>Главная идея проектной деятельности -</a:t>
            </a:r>
          </a:p>
        </p:txBody>
      </p:sp>
      <p:sp>
        <p:nvSpPr>
          <p:cNvPr id="13315" name="Rectangle 3"/>
          <p:cNvSpPr>
            <a:spLocks noGrp="1" noChangeArrowheads="1"/>
          </p:cNvSpPr>
          <p:nvPr>
            <p:ph type="body" idx="1"/>
          </p:nvPr>
        </p:nvSpPr>
        <p:spPr>
          <a:xfrm>
            <a:off x="1405467" y="2184400"/>
            <a:ext cx="10099145" cy="3726822"/>
          </a:xfrm>
        </p:spPr>
        <p:txBody>
          <a:bodyPr/>
          <a:lstStyle/>
          <a:p>
            <a:pPr eaLnBrk="1" hangingPunct="1">
              <a:buFontTx/>
              <a:buNone/>
            </a:pPr>
            <a:r>
              <a:rPr lang="ru-RU" altLang="ru-RU" dirty="0" smtClean="0"/>
              <a:t>	</a:t>
            </a:r>
            <a:r>
              <a:rPr lang="ru-RU" altLang="ru-RU" sz="2800" dirty="0" smtClean="0"/>
              <a:t>направленность познавательной (творческой) деятельности на </a:t>
            </a:r>
            <a:r>
              <a:rPr lang="ru-RU" altLang="ru-RU" sz="2800" b="1" dirty="0" smtClean="0"/>
              <a:t>результат</a:t>
            </a:r>
            <a:r>
              <a:rPr lang="ru-RU" altLang="ru-RU" sz="2800" dirty="0" smtClean="0"/>
              <a:t>, который получается при решении практической, теоретической, но обязательно личностно и социально- значимой </a:t>
            </a:r>
            <a:r>
              <a:rPr lang="ru-RU" altLang="ru-RU" sz="2800" b="1" i="1" dirty="0"/>
              <a:t>проблемы</a:t>
            </a:r>
            <a:r>
              <a:rPr lang="ru-RU" altLang="ru-RU" sz="2800" dirty="0" smtClean="0"/>
              <a:t>… </a:t>
            </a:r>
          </a:p>
        </p:txBody>
      </p:sp>
    </p:spTree>
    <p:extLst>
      <p:ext uri="{BB962C8B-B14F-4D97-AF65-F5344CB8AC3E}">
        <p14:creationId xmlns:p14="http://schemas.microsoft.com/office/powerpoint/2010/main" val="2322395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22400" y="423334"/>
            <a:ext cx="10600267" cy="999066"/>
          </a:xfrm>
        </p:spPr>
        <p:txBody>
          <a:bodyPr>
            <a:normAutofit fontScale="90000"/>
          </a:bodyPr>
          <a:lstStyle/>
          <a:p>
            <a:r>
              <a:rPr lang="ru-RU" altLang="ru-RU" sz="4000" dirty="0"/>
              <a:t>Стадии работы над проектом </a:t>
            </a:r>
            <a:r>
              <a:rPr lang="ru-RU" altLang="ru-RU" sz="4000" dirty="0" smtClean="0"/>
              <a:t>- </a:t>
            </a:r>
            <a:r>
              <a:rPr lang="ru-RU" altLang="ru-RU" sz="4000" dirty="0"/>
              <a:t>это «пять П»:</a:t>
            </a:r>
            <a:br>
              <a:rPr lang="ru-RU" altLang="ru-RU" sz="4000" dirty="0"/>
            </a:br>
            <a:endParaRPr lang="ru-RU" altLang="ru-RU" sz="4000" dirty="0"/>
          </a:p>
        </p:txBody>
      </p:sp>
      <p:sp>
        <p:nvSpPr>
          <p:cNvPr id="27651" name="Rectangle 3"/>
          <p:cNvSpPr>
            <a:spLocks noGrp="1" noChangeArrowheads="1"/>
          </p:cNvSpPr>
          <p:nvPr>
            <p:ph type="body" idx="1"/>
          </p:nvPr>
        </p:nvSpPr>
        <p:spPr>
          <a:xfrm>
            <a:off x="1134533" y="1540933"/>
            <a:ext cx="11057467" cy="5317067"/>
          </a:xfrm>
        </p:spPr>
        <p:txBody>
          <a:bodyPr>
            <a:normAutofit/>
          </a:bodyPr>
          <a:lstStyle/>
          <a:p>
            <a:pPr eaLnBrk="1" hangingPunct="1">
              <a:lnSpc>
                <a:spcPct val="90000"/>
              </a:lnSpc>
            </a:pPr>
            <a:r>
              <a:rPr lang="ru-RU" altLang="ru-RU" sz="2800" b="1" i="1" dirty="0" smtClean="0"/>
              <a:t>Проблема</a:t>
            </a:r>
            <a:endParaRPr lang="ru-RU" altLang="ru-RU" sz="2800" b="1" i="1" dirty="0"/>
          </a:p>
          <a:p>
            <a:pPr eaLnBrk="1" hangingPunct="1">
              <a:lnSpc>
                <a:spcPct val="90000"/>
              </a:lnSpc>
            </a:pPr>
            <a:r>
              <a:rPr lang="ru-RU" altLang="ru-RU" sz="2800" b="1" i="1" dirty="0"/>
              <a:t>Проектирование (планирование) </a:t>
            </a:r>
          </a:p>
          <a:p>
            <a:pPr eaLnBrk="1" hangingPunct="1">
              <a:lnSpc>
                <a:spcPct val="90000"/>
              </a:lnSpc>
            </a:pPr>
            <a:r>
              <a:rPr lang="ru-RU" altLang="ru-RU" sz="2800" b="1" i="1" dirty="0"/>
              <a:t>Поиск информации</a:t>
            </a:r>
          </a:p>
          <a:p>
            <a:pPr eaLnBrk="1" hangingPunct="1">
              <a:lnSpc>
                <a:spcPct val="90000"/>
              </a:lnSpc>
            </a:pPr>
            <a:r>
              <a:rPr lang="ru-RU" altLang="ru-RU" sz="2800" b="1" i="1" dirty="0"/>
              <a:t>Продукт</a:t>
            </a:r>
          </a:p>
          <a:p>
            <a:pPr eaLnBrk="1" hangingPunct="1">
              <a:lnSpc>
                <a:spcPct val="90000"/>
              </a:lnSpc>
            </a:pPr>
            <a:r>
              <a:rPr lang="ru-RU" altLang="ru-RU" sz="2800" b="1" i="1" dirty="0"/>
              <a:t>Презентация.</a:t>
            </a:r>
          </a:p>
          <a:p>
            <a:pPr eaLnBrk="1" hangingPunct="1">
              <a:lnSpc>
                <a:spcPct val="90000"/>
              </a:lnSpc>
            </a:pPr>
            <a:r>
              <a:rPr lang="ru-RU" altLang="ru-RU" sz="2800" dirty="0"/>
              <a:t>Шестое «П» проекта -- его </a:t>
            </a:r>
            <a:r>
              <a:rPr lang="ru-RU" altLang="ru-RU" sz="2800" b="1" i="1" dirty="0"/>
              <a:t>Портфолио</a:t>
            </a:r>
            <a:r>
              <a:rPr lang="ru-RU" altLang="ru-RU" sz="2800" dirty="0"/>
              <a:t>, - папка, в которой собраны все рабочие материалы проекта, черновики, планы, отчеты, результаты исследований и анализа , схемы, рисунки, фотографии, электронный вариант учебного проекта для презентации</a:t>
            </a:r>
          </a:p>
        </p:txBody>
      </p:sp>
    </p:spTree>
    <p:extLst>
      <p:ext uri="{BB962C8B-B14F-4D97-AF65-F5344CB8AC3E}">
        <p14:creationId xmlns:p14="http://schemas.microsoft.com/office/powerpoint/2010/main" val="511245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a:t>
            </a:r>
            <a:endParaRPr lang="ru-RU" dirty="0"/>
          </a:p>
        </p:txBody>
      </p:sp>
      <p:sp>
        <p:nvSpPr>
          <p:cNvPr id="3" name="Объект 2"/>
          <p:cNvSpPr>
            <a:spLocks noGrp="1"/>
          </p:cNvSpPr>
          <p:nvPr>
            <p:ph idx="1"/>
          </p:nvPr>
        </p:nvSpPr>
        <p:spPr>
          <a:xfrm>
            <a:off x="1659467" y="1439333"/>
            <a:ext cx="10278533" cy="5283200"/>
          </a:xfrm>
        </p:spPr>
        <p:txBody>
          <a:bodyPr/>
          <a:lstStyle/>
          <a:p>
            <a:pPr marL="0" indent="0">
              <a:buNone/>
            </a:pPr>
            <a:r>
              <a:rPr lang="ru-RU" sz="2800" i="1" dirty="0" smtClean="0"/>
              <a:t>Предложите варианты тем проектов с указанием проблемного вопроса и  продукта работы над проектом, актуальные для разработки: </a:t>
            </a:r>
          </a:p>
          <a:p>
            <a:r>
              <a:rPr lang="ru-RU" sz="2800" i="1" dirty="0" smtClean="0"/>
              <a:t>В младшем дошкольном возрасте</a:t>
            </a:r>
          </a:p>
          <a:p>
            <a:r>
              <a:rPr lang="ru-RU" sz="2800" i="1" dirty="0" smtClean="0"/>
              <a:t>В среднем дошкольном возрасте</a:t>
            </a:r>
          </a:p>
          <a:p>
            <a:r>
              <a:rPr lang="ru-RU" sz="2800" i="1" dirty="0" smtClean="0"/>
              <a:t>В старшем дошкольном возрасте</a:t>
            </a:r>
          </a:p>
          <a:p>
            <a:pPr marL="0" indent="0">
              <a:buNone/>
            </a:pPr>
            <a:endParaRPr lang="ru-RU" sz="2800" i="1" dirty="0" smtClean="0"/>
          </a:p>
          <a:p>
            <a:pPr marL="0" indent="0" algn="ctr">
              <a:buNone/>
            </a:pPr>
            <a:r>
              <a:rPr lang="ru-RU" sz="2800" i="1" dirty="0" smtClean="0"/>
              <a:t>( таблица 1)</a:t>
            </a:r>
          </a:p>
          <a:p>
            <a:pPr marL="0" indent="0">
              <a:buNone/>
            </a:pPr>
            <a:endParaRPr lang="ru-RU" i="1" dirty="0"/>
          </a:p>
        </p:txBody>
      </p:sp>
    </p:spTree>
    <p:extLst>
      <p:ext uri="{BB962C8B-B14F-4D97-AF65-F5344CB8AC3E}">
        <p14:creationId xmlns:p14="http://schemas.microsoft.com/office/powerpoint/2010/main" val="2107032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5733" y="624110"/>
            <a:ext cx="10007600" cy="730556"/>
          </a:xfrm>
        </p:spPr>
        <p:txBody>
          <a:bodyPr>
            <a:normAutofit/>
          </a:bodyPr>
          <a:lstStyle/>
          <a:p>
            <a:endParaRPr lang="ru-RU" dirty="0"/>
          </a:p>
        </p:txBody>
      </p:sp>
      <p:sp>
        <p:nvSpPr>
          <p:cNvPr id="3" name="Объект 2"/>
          <p:cNvSpPr>
            <a:spLocks noGrp="1"/>
          </p:cNvSpPr>
          <p:nvPr>
            <p:ph idx="1"/>
          </p:nvPr>
        </p:nvSpPr>
        <p:spPr>
          <a:xfrm>
            <a:off x="1591733" y="1591733"/>
            <a:ext cx="9912879" cy="4893734"/>
          </a:xfrm>
        </p:spPr>
        <p:txBody>
          <a:bodyPr/>
          <a:lstStyle/>
          <a:p>
            <a:pPr marL="82296" indent="0" algn="ctr">
              <a:buNone/>
            </a:pPr>
            <a:r>
              <a:rPr lang="ru-RU" sz="2800" dirty="0" smtClean="0"/>
              <a:t>мультфильм </a:t>
            </a:r>
          </a:p>
          <a:p>
            <a:pPr marL="82296" indent="0" algn="ctr">
              <a:buNone/>
            </a:pPr>
            <a:r>
              <a:rPr lang="ru-RU" sz="2800" dirty="0" smtClean="0">
                <a:hlinkClick r:id="rId2" action="ppaction://hlinkfile"/>
              </a:rPr>
              <a:t>«Сид-маленький учёный»</a:t>
            </a:r>
            <a:endParaRPr lang="ru-RU" sz="2800" dirty="0" smtClean="0"/>
          </a:p>
          <a:p>
            <a:pPr marL="82296" indent="0">
              <a:buNone/>
            </a:pPr>
            <a:endParaRPr lang="ru-RU" dirty="0" smtClean="0"/>
          </a:p>
          <a:p>
            <a:pPr marL="82296" indent="0">
              <a:buNone/>
            </a:pP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060" y="2852936"/>
            <a:ext cx="4527285" cy="3395464"/>
          </a:xfrm>
          <a:prstGeom prst="rect">
            <a:avLst/>
          </a:prstGeom>
        </p:spPr>
      </p:pic>
    </p:spTree>
    <p:extLst>
      <p:ext uri="{BB962C8B-B14F-4D97-AF65-F5344CB8AC3E}">
        <p14:creationId xmlns:p14="http://schemas.microsoft.com/office/powerpoint/2010/main" val="1059231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533" y="624110"/>
            <a:ext cx="9354079" cy="442690"/>
          </a:xfrm>
        </p:spPr>
        <p:txBody>
          <a:bodyPr>
            <a:normAutofit fontScale="90000"/>
          </a:bodyPr>
          <a:lstStyle/>
          <a:p>
            <a:endParaRPr lang="ru-RU" dirty="0"/>
          </a:p>
        </p:txBody>
      </p:sp>
      <p:sp>
        <p:nvSpPr>
          <p:cNvPr id="3" name="Объект 2"/>
          <p:cNvSpPr>
            <a:spLocks noGrp="1"/>
          </p:cNvSpPr>
          <p:nvPr>
            <p:ph idx="1"/>
          </p:nvPr>
        </p:nvSpPr>
        <p:spPr>
          <a:xfrm>
            <a:off x="1642533" y="1744133"/>
            <a:ext cx="10312400" cy="4167089"/>
          </a:xfrm>
        </p:spPr>
        <p:txBody>
          <a:bodyPr>
            <a:normAutofit/>
          </a:bodyPr>
          <a:lstStyle/>
          <a:p>
            <a:pPr marL="0" indent="0" algn="ctr">
              <a:buNone/>
            </a:pPr>
            <a:r>
              <a:rPr lang="ru-RU" sz="4000" dirty="0"/>
              <a:t>Педагогическая технология проведения исследований с детьми дошкольного возраста </a:t>
            </a:r>
            <a:endParaRPr lang="ru-RU" sz="4000" dirty="0" smtClean="0"/>
          </a:p>
          <a:p>
            <a:pPr marL="0" indent="0" algn="ctr">
              <a:buNone/>
            </a:pPr>
            <a:r>
              <a:rPr lang="ru-RU" sz="4000" dirty="0" smtClean="0"/>
              <a:t>(</a:t>
            </a:r>
            <a:r>
              <a:rPr lang="ru-RU" sz="4000" dirty="0"/>
              <a:t>А.И. Савенков)</a:t>
            </a:r>
            <a:br>
              <a:rPr lang="ru-RU" sz="4000" dirty="0"/>
            </a:br>
            <a:r>
              <a:rPr lang="ru-RU" sz="4000" dirty="0" smtClean="0">
                <a:hlinkClick r:id="rId2" action="ppaction://hlinkpres?slideindex=1&amp;slidetitle="/>
              </a:rPr>
              <a:t>презентация</a:t>
            </a:r>
            <a:endParaRPr lang="ru-RU" sz="4000" dirty="0"/>
          </a:p>
        </p:txBody>
      </p:sp>
    </p:spTree>
    <p:extLst>
      <p:ext uri="{BB962C8B-B14F-4D97-AF65-F5344CB8AC3E}">
        <p14:creationId xmlns:p14="http://schemas.microsoft.com/office/powerpoint/2010/main" val="4080681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1" y="624110"/>
            <a:ext cx="9904412" cy="1280890"/>
          </a:xfrm>
        </p:spPr>
        <p:txBody>
          <a:bodyPr>
            <a:normAutofit fontScale="90000"/>
          </a:bodyPr>
          <a:lstStyle/>
          <a:p>
            <a:pPr algn="ctr"/>
            <a:r>
              <a:rPr lang="ru-RU" dirty="0" smtClean="0"/>
              <a:t>Стадии познавательного развития ребёнка раннего и дошкольного возраста</a:t>
            </a:r>
            <a:endParaRPr lang="ru-RU" dirty="0"/>
          </a:p>
        </p:txBody>
      </p:sp>
      <p:sp>
        <p:nvSpPr>
          <p:cNvPr id="3" name="Объект 2"/>
          <p:cNvSpPr>
            <a:spLocks noGrp="1"/>
          </p:cNvSpPr>
          <p:nvPr>
            <p:ph idx="1"/>
          </p:nvPr>
        </p:nvSpPr>
        <p:spPr>
          <a:xfrm>
            <a:off x="321734" y="1761067"/>
            <a:ext cx="11870266" cy="5022223"/>
          </a:xfrm>
        </p:spPr>
        <p:txBody>
          <a:bodyPr>
            <a:noAutofit/>
          </a:bodyPr>
          <a:lstStyle/>
          <a:p>
            <a:pPr>
              <a:spcBef>
                <a:spcPts val="0"/>
              </a:spcBef>
            </a:pPr>
            <a:r>
              <a:rPr lang="ru-RU" sz="2000" b="1" i="1" dirty="0"/>
              <a:t>Любопытство</a:t>
            </a:r>
            <a:r>
              <a:rPr lang="ru-RU" sz="2000" dirty="0"/>
              <a:t> (</a:t>
            </a:r>
            <a:r>
              <a:rPr lang="ru-RU" sz="2000" dirty="0" smtClean="0"/>
              <a:t>первоначальная ориентировка, связанная </a:t>
            </a:r>
            <a:r>
              <a:rPr lang="ru-RU" sz="2000" dirty="0"/>
              <a:t>с занимательностью, яркостью, необычностью самого предмета</a:t>
            </a:r>
            <a:r>
              <a:rPr lang="ru-RU" sz="2000" dirty="0" smtClean="0"/>
              <a:t>.)</a:t>
            </a:r>
          </a:p>
          <a:p>
            <a:pPr>
              <a:spcBef>
                <a:spcPts val="0"/>
              </a:spcBef>
            </a:pPr>
            <a:r>
              <a:rPr lang="ru-RU" sz="2000" b="1" i="1" dirty="0"/>
              <a:t>Любознательность</a:t>
            </a:r>
            <a:r>
              <a:rPr lang="ru-RU" sz="2000" dirty="0"/>
              <a:t> (</a:t>
            </a:r>
            <a:r>
              <a:rPr lang="ru-RU" sz="2000" dirty="0" smtClean="0"/>
              <a:t>стремление </a:t>
            </a:r>
            <a:r>
              <a:rPr lang="ru-RU" sz="2000" dirty="0"/>
              <a:t>ребенка дошкольного возраста проникнуть за пределы первоначально усмотренного и </a:t>
            </a:r>
            <a:r>
              <a:rPr lang="ru-RU" sz="2000" dirty="0" smtClean="0"/>
              <a:t>воспринятого. На </a:t>
            </a:r>
            <a:r>
              <a:rPr lang="ru-RU" sz="2000" dirty="0"/>
              <a:t>этой стадии проявляются сильные эмоции удивления, радости познания, восторга, удовлетворенности деятельностью. </a:t>
            </a:r>
            <a:r>
              <a:rPr lang="ru-RU" sz="2000" dirty="0" smtClean="0"/>
              <a:t>)</a:t>
            </a:r>
          </a:p>
          <a:p>
            <a:pPr>
              <a:spcBef>
                <a:spcPts val="0"/>
              </a:spcBef>
            </a:pPr>
            <a:r>
              <a:rPr lang="ru-RU" sz="2000" b="1" i="1" dirty="0"/>
              <a:t>Познавательный интерес </a:t>
            </a:r>
            <a:r>
              <a:rPr lang="ru-RU" sz="2000" dirty="0" smtClean="0"/>
              <a:t>(Повышенная устойчивость, ясная избирательная нацеленность </a:t>
            </a:r>
            <a:r>
              <a:rPr lang="ru-RU" sz="2000" dirty="0"/>
              <a:t>на познаваемый предмет, </a:t>
            </a:r>
            <a:r>
              <a:rPr lang="ru-RU" sz="2000" dirty="0" smtClean="0"/>
              <a:t>ценная мотивация, </a:t>
            </a:r>
            <a:r>
              <a:rPr lang="ru-RU" sz="2000" dirty="0"/>
              <a:t>в которой главное место занимают познавательные </a:t>
            </a:r>
            <a:r>
              <a:rPr lang="ru-RU" sz="2000" dirty="0" smtClean="0"/>
              <a:t>мотивы. Познавательный </a:t>
            </a:r>
            <a:r>
              <a:rPr lang="ru-RU" sz="2000" dirty="0"/>
              <a:t>интерес содействует проникновению дошкольника в сущностные отношения, связи, закономерности освоения действительности</a:t>
            </a:r>
            <a:r>
              <a:rPr lang="ru-RU" sz="2000" dirty="0" smtClean="0"/>
              <a:t>.)</a:t>
            </a:r>
          </a:p>
          <a:p>
            <a:pPr>
              <a:spcBef>
                <a:spcPts val="0"/>
              </a:spcBef>
            </a:pPr>
            <a:r>
              <a:rPr lang="ru-RU" sz="2000" b="1" i="1" dirty="0"/>
              <a:t>Познавательная активность </a:t>
            </a:r>
            <a:r>
              <a:rPr lang="ru-RU" sz="2000" dirty="0"/>
              <a:t>(основой развития которой служит целостный акт познавательной деятельности. Источником познавательной активности является познавательная потребность, и процесс удовлетворения этой потребности осуществляется как поиск, направляемый на выявление, открытие неизвестного и его усвоение</a:t>
            </a:r>
            <a:r>
              <a:rPr lang="ru-RU" sz="2000" dirty="0" smtClean="0"/>
              <a:t>.)</a:t>
            </a:r>
            <a:endParaRPr lang="ru-RU" sz="2000" dirty="0"/>
          </a:p>
        </p:txBody>
      </p:sp>
    </p:spTree>
    <p:custDataLst>
      <p:tags r:id="rId1"/>
    </p:custDataLst>
    <p:extLst>
      <p:ext uri="{BB962C8B-B14F-4D97-AF65-F5344CB8AC3E}">
        <p14:creationId xmlns:p14="http://schemas.microsoft.com/office/powerpoint/2010/main" val="30595510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422400" y="2116667"/>
            <a:ext cx="10082212" cy="3794555"/>
          </a:xfrm>
        </p:spPr>
        <p:txBody>
          <a:bodyPr>
            <a:normAutofit/>
          </a:bodyPr>
          <a:lstStyle/>
          <a:p>
            <a:pPr marL="0" indent="0" algn="ctr">
              <a:buNone/>
            </a:pPr>
            <a:r>
              <a:rPr lang="ru-RU" sz="3600" dirty="0"/>
              <a:t>Развивающая предметно-пространственная среда для организации</a:t>
            </a:r>
            <a:br>
              <a:rPr lang="ru-RU" sz="3600" dirty="0"/>
            </a:br>
            <a:r>
              <a:rPr lang="ru-RU" sz="3600" dirty="0"/>
              <a:t> познавательно-исследовательской</a:t>
            </a:r>
            <a:br>
              <a:rPr lang="ru-RU" sz="3600" dirty="0"/>
            </a:br>
            <a:r>
              <a:rPr lang="ru-RU" sz="3600" dirty="0"/>
              <a:t> </a:t>
            </a:r>
            <a:r>
              <a:rPr lang="ru-RU" sz="3600" dirty="0" smtClean="0"/>
              <a:t>деятельности </a:t>
            </a:r>
            <a:r>
              <a:rPr lang="ru-RU" sz="3600" dirty="0"/>
              <a:t>детей </a:t>
            </a:r>
            <a:endParaRPr lang="ru-RU" sz="3600" dirty="0" smtClean="0"/>
          </a:p>
          <a:p>
            <a:pPr marL="0" indent="0" algn="ctr">
              <a:buNone/>
            </a:pPr>
            <a:r>
              <a:rPr lang="ru-RU" sz="3600" dirty="0" smtClean="0">
                <a:hlinkClick r:id="rId2" action="ppaction://hlinkpres?slideindex=1&amp;slidetitle="/>
              </a:rPr>
              <a:t>презентация</a:t>
            </a:r>
            <a:endParaRPr lang="ru-RU" sz="3600" dirty="0"/>
          </a:p>
        </p:txBody>
      </p:sp>
    </p:spTree>
    <p:extLst>
      <p:ext uri="{BB962C8B-B14F-4D97-AF65-F5344CB8AC3E}">
        <p14:creationId xmlns:p14="http://schemas.microsoft.com/office/powerpoint/2010/main" val="3158228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4133" y="624110"/>
            <a:ext cx="9760479" cy="1280890"/>
          </a:xfrm>
        </p:spPr>
        <p:txBody>
          <a:bodyPr/>
          <a:lstStyle/>
          <a:p>
            <a:pPr algn="ctr"/>
            <a:r>
              <a:rPr lang="ru-RU" dirty="0"/>
              <a:t>П</a:t>
            </a:r>
            <a:r>
              <a:rPr lang="ru-RU" dirty="0" smtClean="0"/>
              <a:t>одведение итогов семинара</a:t>
            </a:r>
            <a:endParaRPr lang="ru-RU" dirty="0"/>
          </a:p>
        </p:txBody>
      </p:sp>
      <p:sp>
        <p:nvSpPr>
          <p:cNvPr id="3" name="Объект 2"/>
          <p:cNvSpPr>
            <a:spLocks noGrp="1"/>
          </p:cNvSpPr>
          <p:nvPr>
            <p:ph idx="1"/>
          </p:nvPr>
        </p:nvSpPr>
        <p:spPr>
          <a:xfrm>
            <a:off x="1134533" y="1490133"/>
            <a:ext cx="10370079" cy="5164667"/>
          </a:xfrm>
        </p:spPr>
        <p:txBody>
          <a:bodyPr>
            <a:normAutofit lnSpcReduction="10000"/>
          </a:bodyPr>
          <a:lstStyle/>
          <a:p>
            <a:r>
              <a:rPr lang="ru-RU" sz="2800" i="1" dirty="0" smtClean="0"/>
              <a:t>Какие </a:t>
            </a:r>
            <a:r>
              <a:rPr lang="ru-RU" sz="2800" i="1" dirty="0"/>
              <a:t>условия необходимо создать для развития самостоятельной </a:t>
            </a:r>
            <a:r>
              <a:rPr lang="ru-RU" sz="2800" i="1" dirty="0" smtClean="0"/>
              <a:t>познавательной исследовательской </a:t>
            </a:r>
            <a:r>
              <a:rPr lang="ru-RU" sz="2800" i="1" dirty="0"/>
              <a:t>деятельности детей</a:t>
            </a:r>
            <a:r>
              <a:rPr lang="ru-RU" sz="2800" i="1" dirty="0" smtClean="0"/>
              <a:t>?</a:t>
            </a:r>
          </a:p>
          <a:p>
            <a:r>
              <a:rPr lang="ru-RU" sz="2800" i="1" dirty="0" smtClean="0"/>
              <a:t>Какие способы повышения познавательной активности Вы считаете наиболее эффективными?</a:t>
            </a:r>
          </a:p>
          <a:p>
            <a:r>
              <a:rPr lang="ru-RU" sz="2800" i="1" dirty="0" smtClean="0"/>
              <a:t>Рефлексия материала семинара: </a:t>
            </a:r>
          </a:p>
          <a:p>
            <a:pPr marL="0" indent="0">
              <a:buNone/>
            </a:pPr>
            <a:r>
              <a:rPr lang="ru-RU" sz="2800" i="1" dirty="0" smtClean="0"/>
              <a:t>На сколько представленный материал интересен с практической точки зрения?</a:t>
            </a:r>
          </a:p>
          <a:p>
            <a:pPr marL="0" indent="0">
              <a:buNone/>
            </a:pPr>
            <a:r>
              <a:rPr lang="ru-RU" sz="2800" i="1" dirty="0" smtClean="0"/>
              <a:t>Пожелания по содержанию материалов семинара</a:t>
            </a:r>
          </a:p>
          <a:p>
            <a:pPr marL="0" indent="0">
              <a:buNone/>
            </a:pPr>
            <a:r>
              <a:rPr lang="ru-RU" sz="2800" i="1" dirty="0" smtClean="0"/>
              <a:t>Эмоциональное отношение к содержанию и организации  семинара</a:t>
            </a:r>
          </a:p>
          <a:p>
            <a:endParaRPr lang="ru-RU" sz="2800" i="1" dirty="0"/>
          </a:p>
          <a:p>
            <a:endParaRPr lang="ru-RU" sz="2800" dirty="0"/>
          </a:p>
        </p:txBody>
      </p:sp>
    </p:spTree>
    <p:extLst>
      <p:ext uri="{BB962C8B-B14F-4D97-AF65-F5344CB8AC3E}">
        <p14:creationId xmlns:p14="http://schemas.microsoft.com/office/powerpoint/2010/main" val="342582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4533" y="1794932"/>
            <a:ext cx="10752667" cy="2015067"/>
          </a:xfrm>
        </p:spPr>
        <p:txBody>
          <a:bodyPr>
            <a:noAutofit/>
          </a:bodyPr>
          <a:lstStyle/>
          <a:p>
            <a:pPr algn="ctr"/>
            <a:r>
              <a:rPr lang="ru-RU" sz="6600" i="1" dirty="0">
                <a:solidFill>
                  <a:schemeClr val="accent1"/>
                </a:solidFill>
              </a:rPr>
              <a:t>Спасибо за внимание!!!</a:t>
            </a:r>
            <a:br>
              <a:rPr lang="ru-RU" sz="6600" i="1" dirty="0">
                <a:solidFill>
                  <a:schemeClr val="accent1"/>
                </a:solidFill>
              </a:rPr>
            </a:br>
            <a:endParaRPr lang="ru-RU" sz="6600" dirty="0"/>
          </a:p>
        </p:txBody>
      </p:sp>
      <p:sp>
        <p:nvSpPr>
          <p:cNvPr id="3" name="Объект 2"/>
          <p:cNvSpPr>
            <a:spLocks noGrp="1"/>
          </p:cNvSpPr>
          <p:nvPr>
            <p:ph idx="1"/>
          </p:nvPr>
        </p:nvSpPr>
        <p:spPr>
          <a:xfrm>
            <a:off x="3877733" y="3640667"/>
            <a:ext cx="8009467" cy="3081865"/>
          </a:xfrm>
        </p:spPr>
        <p:txBody>
          <a:bodyPr>
            <a:normAutofit fontScale="85000" lnSpcReduction="20000"/>
          </a:bodyPr>
          <a:lstStyle/>
          <a:p>
            <a:pPr marL="0" indent="0" algn="ctr">
              <a:buNone/>
            </a:pPr>
            <a:endParaRPr lang="ru-RU" sz="3600" i="1" dirty="0" smtClean="0">
              <a:solidFill>
                <a:schemeClr val="accent1"/>
              </a:solidFill>
            </a:endParaRPr>
          </a:p>
          <a:p>
            <a:pPr marL="0" indent="0" algn="ctr">
              <a:buNone/>
            </a:pPr>
            <a:r>
              <a:rPr lang="ru-RU" sz="3600" i="1" u="sng" dirty="0" smtClean="0">
                <a:solidFill>
                  <a:schemeClr val="tx1"/>
                </a:solidFill>
              </a:rPr>
              <a:t>Контактная информация: </a:t>
            </a:r>
          </a:p>
          <a:p>
            <a:pPr marL="0" indent="0" algn="ctr">
              <a:buNone/>
            </a:pPr>
            <a:r>
              <a:rPr lang="ru-RU" sz="3600" i="1" dirty="0" smtClean="0">
                <a:solidFill>
                  <a:schemeClr val="tx1"/>
                </a:solidFill>
              </a:rPr>
              <a:t>кафедра дошкольного образования ГАУ ДПО ЯО ИРО, </a:t>
            </a:r>
            <a:endParaRPr lang="en-US" sz="3600" i="1" dirty="0" smtClean="0">
              <a:solidFill>
                <a:schemeClr val="tx1"/>
              </a:solidFill>
            </a:endParaRPr>
          </a:p>
          <a:p>
            <a:pPr marL="0" indent="0" algn="ctr">
              <a:buNone/>
            </a:pPr>
            <a:r>
              <a:rPr lang="ru-RU" sz="3600" i="1" dirty="0" smtClean="0">
                <a:solidFill>
                  <a:schemeClr val="tx1"/>
                </a:solidFill>
              </a:rPr>
              <a:t>т. 23-09-34,</a:t>
            </a:r>
            <a:endParaRPr lang="en-US" sz="3600" i="1" dirty="0" smtClean="0">
              <a:solidFill>
                <a:schemeClr val="tx1"/>
              </a:solidFill>
            </a:endParaRPr>
          </a:p>
          <a:p>
            <a:pPr marL="0" indent="0" algn="ctr">
              <a:buNone/>
            </a:pPr>
            <a:r>
              <a:rPr lang="ru-RU" sz="3600" i="1" dirty="0" smtClean="0">
                <a:solidFill>
                  <a:schemeClr val="tx1"/>
                </a:solidFill>
              </a:rPr>
              <a:t> </a:t>
            </a:r>
            <a:r>
              <a:rPr lang="en-US" sz="3600" i="1" dirty="0" smtClean="0">
                <a:solidFill>
                  <a:schemeClr val="tx1"/>
                </a:solidFill>
              </a:rPr>
              <a:t>E-mail</a:t>
            </a:r>
            <a:r>
              <a:rPr lang="ru-RU" sz="3600" i="1" dirty="0" smtClean="0">
                <a:solidFill>
                  <a:schemeClr val="tx1"/>
                </a:solidFill>
              </a:rPr>
              <a:t>:</a:t>
            </a:r>
            <a:r>
              <a:rPr lang="en-US" sz="3600" i="1" dirty="0" smtClean="0">
                <a:solidFill>
                  <a:schemeClr val="tx1"/>
                </a:solidFill>
              </a:rPr>
              <a:t> kdno@yandex.ru</a:t>
            </a:r>
            <a:endParaRPr lang="ru-RU" sz="3600" i="1" dirty="0">
              <a:solidFill>
                <a:schemeClr val="tx1"/>
              </a:solidFill>
            </a:endParaRPr>
          </a:p>
        </p:txBody>
      </p:sp>
    </p:spTree>
    <p:extLst>
      <p:ext uri="{BB962C8B-B14F-4D97-AF65-F5344CB8AC3E}">
        <p14:creationId xmlns:p14="http://schemas.microsoft.com/office/powerpoint/2010/main" val="2734814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3999" y="624110"/>
            <a:ext cx="9980613" cy="1280890"/>
          </a:xfrm>
        </p:spPr>
        <p:txBody>
          <a:bodyPr/>
          <a:lstStyle/>
          <a:p>
            <a:pPr algn="ctr"/>
            <a:r>
              <a:rPr lang="ru-RU" dirty="0" smtClean="0"/>
              <a:t>Компоненты методики </a:t>
            </a:r>
            <a:r>
              <a:rPr lang="ru-RU" dirty="0"/>
              <a:t>познавательного развития детей дошкольного возраста </a:t>
            </a:r>
          </a:p>
        </p:txBody>
      </p:sp>
      <p:sp>
        <p:nvSpPr>
          <p:cNvPr id="3" name="Объект 2"/>
          <p:cNvSpPr>
            <a:spLocks noGrp="1"/>
          </p:cNvSpPr>
          <p:nvPr>
            <p:ph idx="1"/>
          </p:nvPr>
        </p:nvSpPr>
        <p:spPr>
          <a:xfrm>
            <a:off x="1168400" y="2133599"/>
            <a:ext cx="10769600" cy="4453467"/>
          </a:xfrm>
        </p:spPr>
        <p:txBody>
          <a:bodyPr>
            <a:normAutofit/>
          </a:bodyPr>
          <a:lstStyle/>
          <a:p>
            <a:r>
              <a:rPr lang="ru-RU" sz="2400" b="1" dirty="0"/>
              <a:t>когнитивный</a:t>
            </a:r>
            <a:r>
              <a:rPr lang="ru-RU" sz="2400" dirty="0"/>
              <a:t>, направленный на получение ребенком информации об окружающем мире (через сенсорное познание, решение познавательных задач, интеллектуальные умения) и формирующий целостную картину мира;</a:t>
            </a:r>
          </a:p>
          <a:p>
            <a:r>
              <a:rPr lang="ru-RU" sz="2400" b="1" dirty="0" err="1"/>
              <a:t>деятельностный</a:t>
            </a:r>
            <a:r>
              <a:rPr lang="ru-RU" sz="2400" dirty="0"/>
              <a:t>, отражающий организацию разных видов детской деятельности (сюжетно-ролевая игра, проектная и исследовательская деятельность детей дошкольного возраста, экспериментирование, направленной на формирование познавательной активности ребенка;</a:t>
            </a:r>
          </a:p>
          <a:p>
            <a:r>
              <a:rPr lang="ru-RU" sz="2400" b="1" dirty="0"/>
              <a:t>эмоционально-чувственный</a:t>
            </a:r>
            <a:r>
              <a:rPr lang="ru-RU" sz="2400" dirty="0"/>
              <a:t>, определяющий отношение ребенка к познанию окружающего мира.</a:t>
            </a:r>
          </a:p>
          <a:p>
            <a:pPr marL="0" indent="0">
              <a:buNone/>
            </a:pPr>
            <a:endParaRPr lang="ru-RU" sz="2400" dirty="0"/>
          </a:p>
        </p:txBody>
      </p:sp>
    </p:spTree>
    <p:extLst>
      <p:ext uri="{BB962C8B-B14F-4D97-AF65-F5344CB8AC3E}">
        <p14:creationId xmlns:p14="http://schemas.microsoft.com/office/powerpoint/2010/main" val="398561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6799" y="836712"/>
            <a:ext cx="10837333" cy="5411688"/>
          </a:xfrm>
        </p:spPr>
        <p:txBody>
          <a:bodyPr>
            <a:normAutofit/>
          </a:bodyPr>
          <a:lstStyle/>
          <a:p>
            <a:pPr marL="82296" indent="0" algn="ctr">
              <a:buNone/>
            </a:pPr>
            <a:endParaRPr lang="ru-RU" sz="3600" dirty="0" smtClean="0"/>
          </a:p>
          <a:p>
            <a:pPr marL="82296" indent="0" algn="ctr">
              <a:buNone/>
            </a:pPr>
            <a:endParaRPr lang="ru-RU" sz="3600" dirty="0"/>
          </a:p>
          <a:p>
            <a:pPr marL="82296" indent="0" algn="ctr">
              <a:buNone/>
            </a:pPr>
            <a:r>
              <a:rPr lang="ru-RU" sz="3600" dirty="0" smtClean="0">
                <a:solidFill>
                  <a:schemeClr val="accent1"/>
                </a:solidFill>
              </a:rPr>
              <a:t>«</a:t>
            </a:r>
            <a:r>
              <a:rPr lang="ru-RU" sz="3600" i="1" dirty="0">
                <a:solidFill>
                  <a:schemeClr val="accent1"/>
                </a:solidFill>
              </a:rPr>
              <a:t>Самое лучшее открытие – то, которое ребенок делает сам</a:t>
            </a:r>
            <a:r>
              <a:rPr lang="ru-RU" sz="3600" dirty="0">
                <a:solidFill>
                  <a:schemeClr val="accent1"/>
                </a:solidFill>
              </a:rPr>
              <a:t>».</a:t>
            </a:r>
          </a:p>
          <a:p>
            <a:pPr marL="82296" indent="0" algn="ctr">
              <a:buNone/>
            </a:pPr>
            <a:endParaRPr lang="ru-RU" sz="3600" dirty="0">
              <a:solidFill>
                <a:schemeClr val="accent1"/>
              </a:solidFill>
            </a:endParaRPr>
          </a:p>
          <a:p>
            <a:pPr marL="82296" indent="0" algn="ctr">
              <a:buNone/>
            </a:pPr>
            <a:r>
              <a:rPr lang="ru-RU" sz="3600" dirty="0">
                <a:solidFill>
                  <a:schemeClr val="accent1"/>
                </a:solidFill>
              </a:rPr>
              <a:t>Ральф У. </a:t>
            </a:r>
            <a:r>
              <a:rPr lang="ru-RU" sz="3600" dirty="0" err="1">
                <a:solidFill>
                  <a:schemeClr val="accent1"/>
                </a:solidFill>
              </a:rPr>
              <a:t>Эмерсон</a:t>
            </a:r>
            <a:endParaRPr lang="ru-RU" sz="3600" dirty="0">
              <a:solidFill>
                <a:schemeClr val="accent1"/>
              </a:solidFill>
            </a:endParaRPr>
          </a:p>
        </p:txBody>
      </p:sp>
    </p:spTree>
    <p:extLst>
      <p:ext uri="{BB962C8B-B14F-4D97-AF65-F5344CB8AC3E}">
        <p14:creationId xmlns:p14="http://schemas.microsoft.com/office/powerpoint/2010/main" val="704792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664" y="274638"/>
            <a:ext cx="7386024" cy="922114"/>
          </a:xfrm>
        </p:spPr>
        <p:txBody>
          <a:bodyPr/>
          <a:lstStyle/>
          <a:p>
            <a:r>
              <a:rPr lang="ru-RU" dirty="0" smtClean="0"/>
              <a:t>Требования ФГОС ДО</a:t>
            </a:r>
            <a:endParaRPr lang="ru-RU" dirty="0"/>
          </a:p>
        </p:txBody>
      </p:sp>
      <p:sp>
        <p:nvSpPr>
          <p:cNvPr id="3" name="Объект 2"/>
          <p:cNvSpPr>
            <a:spLocks noGrp="1"/>
          </p:cNvSpPr>
          <p:nvPr>
            <p:ph idx="1"/>
          </p:nvPr>
        </p:nvSpPr>
        <p:spPr>
          <a:xfrm>
            <a:off x="982133" y="1015999"/>
            <a:ext cx="11091334" cy="5604933"/>
          </a:xfrm>
        </p:spPr>
        <p:txBody>
          <a:bodyPr>
            <a:normAutofit/>
          </a:bodyPr>
          <a:lstStyle/>
          <a:p>
            <a:pPr marL="0" indent="0">
              <a:buNone/>
            </a:pPr>
            <a:r>
              <a:rPr lang="ru-RU" sz="2400" i="1" dirty="0"/>
              <a:t>Познавательное развитие предполагает развитие интересов детей, любознательности и познавательной мотивации; формирование познавательных действий, становление сознания; развитие воображения и творческой активности; формирование первичных представлений о себе, других людях, объектах окружающего мира, о свойствах и отношениях объектов окружающего мира (форме, цвете, размере, материале, звучании, ритме, темпе, количестве, числе, части и целом, пространстве и времени, движении и покое, причинах и следствиях и др.), о малой родине и Отечестве, представлений о социокультурных ценностях нашего народа, об отечественных традициях и праздниках, о планете Земля как общем доме людей, об особенностях ее природы, многообразии стран и народов мира</a:t>
            </a:r>
            <a:r>
              <a:rPr lang="ru-RU" sz="2400" i="1" dirty="0" smtClean="0"/>
              <a:t>.</a:t>
            </a:r>
          </a:p>
          <a:p>
            <a:pPr marL="0" indent="0" algn="r">
              <a:buNone/>
            </a:pPr>
            <a:r>
              <a:rPr lang="ru-RU" sz="2400" dirty="0" smtClean="0"/>
              <a:t>( ФГОС ДО, п.2.6)</a:t>
            </a:r>
            <a:endParaRPr lang="ru-RU" sz="2400" dirty="0"/>
          </a:p>
        </p:txBody>
      </p:sp>
    </p:spTree>
    <p:extLst>
      <p:ext uri="{BB962C8B-B14F-4D97-AF65-F5344CB8AC3E}">
        <p14:creationId xmlns:p14="http://schemas.microsoft.com/office/powerpoint/2010/main" val="3621230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664" y="274638"/>
            <a:ext cx="7386024" cy="922114"/>
          </a:xfrm>
        </p:spPr>
        <p:txBody>
          <a:bodyPr/>
          <a:lstStyle/>
          <a:p>
            <a:r>
              <a:rPr lang="ru-RU" dirty="0" smtClean="0"/>
              <a:t>Требования ФГОС ДО</a:t>
            </a:r>
            <a:endParaRPr lang="ru-RU" dirty="0"/>
          </a:p>
        </p:txBody>
      </p:sp>
      <p:sp>
        <p:nvSpPr>
          <p:cNvPr id="3" name="Объект 2"/>
          <p:cNvSpPr>
            <a:spLocks noGrp="1"/>
          </p:cNvSpPr>
          <p:nvPr>
            <p:ph idx="1"/>
          </p:nvPr>
        </p:nvSpPr>
        <p:spPr>
          <a:xfrm>
            <a:off x="1236133" y="1591733"/>
            <a:ext cx="10701867" cy="5012267"/>
          </a:xfrm>
        </p:spPr>
        <p:txBody>
          <a:bodyPr>
            <a:normAutofit/>
          </a:bodyPr>
          <a:lstStyle/>
          <a:p>
            <a:pPr marL="0" indent="0">
              <a:buNone/>
            </a:pPr>
            <a:r>
              <a:rPr lang="ru-RU" sz="2800" i="1" dirty="0" smtClean="0"/>
              <a:t>Конкретное </a:t>
            </a:r>
            <a:r>
              <a:rPr lang="ru-RU" sz="2800" i="1" dirty="0"/>
              <a:t>содержание указанных образовательных областей зависит от возрастных и индивидуальных особенностей детей, определяется целями и задачами Программы и может реализовываться в различных видах деятельности (общении, игре, познавательно-исследовательской деятельности - как сквозных механизмах развития ребенка</a:t>
            </a:r>
            <a:r>
              <a:rPr lang="ru-RU" sz="2800" i="1" dirty="0" smtClean="0"/>
              <a:t>).</a:t>
            </a:r>
          </a:p>
          <a:p>
            <a:pPr marL="0" indent="0" algn="r">
              <a:buNone/>
            </a:pPr>
            <a:r>
              <a:rPr lang="ru-RU" sz="2800" dirty="0" smtClean="0"/>
              <a:t>(ФГОС ДО, п.2.7.)</a:t>
            </a:r>
            <a:endParaRPr lang="ru-RU" sz="2800" dirty="0"/>
          </a:p>
        </p:txBody>
      </p:sp>
    </p:spTree>
    <p:extLst>
      <p:ext uri="{BB962C8B-B14F-4D97-AF65-F5344CB8AC3E}">
        <p14:creationId xmlns:p14="http://schemas.microsoft.com/office/powerpoint/2010/main" val="2324456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523999" y="2133600"/>
            <a:ext cx="10532533" cy="3777622"/>
          </a:xfrm>
        </p:spPr>
        <p:txBody>
          <a:bodyPr>
            <a:normAutofit/>
          </a:bodyPr>
          <a:lstStyle/>
          <a:p>
            <a:pPr marL="82296" indent="0">
              <a:buNone/>
            </a:pPr>
            <a:r>
              <a:rPr lang="ru-RU" sz="3600" b="1" i="1" dirty="0" smtClean="0"/>
              <a:t>Познавательно-исследовательская деятельность </a:t>
            </a:r>
            <a:r>
              <a:rPr lang="ru-RU" sz="3600" dirty="0"/>
              <a:t>-активность ребенка, впрямую направленную на постижение устройства вещей, связей между явлениями окружающего мира, их упорядочение и систематизацию.</a:t>
            </a:r>
          </a:p>
        </p:txBody>
      </p:sp>
    </p:spTree>
    <p:extLst>
      <p:ext uri="{BB962C8B-B14F-4D97-AF65-F5344CB8AC3E}">
        <p14:creationId xmlns:p14="http://schemas.microsoft.com/office/powerpoint/2010/main" val="23717700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113</TotalTime>
  <Words>1990</Words>
  <Application>Microsoft Office PowerPoint</Application>
  <PresentationFormat>Произвольный</PresentationFormat>
  <Paragraphs>201</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Легкий дым</vt:lpstr>
      <vt:lpstr> Семинар  «Познавательное развитие детей раннего и дошкольного возраста»  </vt:lpstr>
      <vt:lpstr>Познание</vt:lpstr>
      <vt:lpstr>Познание (продолжение)</vt:lpstr>
      <vt:lpstr>Стадии познавательного развития ребёнка раннего и дошкольного возраста</vt:lpstr>
      <vt:lpstr>Компоненты методики познавательного развития детей дошкольного возраста </vt:lpstr>
      <vt:lpstr>Презентация PowerPoint</vt:lpstr>
      <vt:lpstr>Требования ФГОС ДО</vt:lpstr>
      <vt:lpstr>Требования ФГОС ДО</vt:lpstr>
      <vt:lpstr>Презентация PowerPoint</vt:lpstr>
      <vt:lpstr>Структура познавательно-исследовательской деятельности</vt:lpstr>
      <vt:lpstr>Технологии организации познавательной и познавательно-исследовательской деятельности</vt:lpstr>
      <vt:lpstr>Типы исследования  (по Коротковой  И.М.)</vt:lpstr>
      <vt:lpstr>Типы исследования  (по Коротковой  И.М.)</vt:lpstr>
      <vt:lpstr>Типы исследования  (по Коротковой  И.М.)</vt:lpstr>
      <vt:lpstr>Типы исследования  (по Коротковой  И.М.)</vt:lpstr>
      <vt:lpstr>Технология ТРИЗ</vt:lpstr>
      <vt:lpstr>Обозначения для построения моделей</vt:lpstr>
      <vt:lpstr>Этапы применения метода ММЧ</vt:lpstr>
      <vt:lpstr>Модификация ММЧ</vt:lpstr>
      <vt:lpstr>Домино «ММЧ»</vt:lpstr>
      <vt:lpstr>Подвижная игра «Мы- маленькие человечки»</vt:lpstr>
      <vt:lpstr>Игровые технологии</vt:lpstr>
      <vt:lpstr>ИКТ</vt:lpstr>
      <vt:lpstr>Использование ИКТ </vt:lpstr>
      <vt:lpstr>Моделирование</vt:lpstr>
      <vt:lpstr>Виды моделей</vt:lpstr>
      <vt:lpstr>Пример предметной модели Модель «Этажи леса»</vt:lpstr>
      <vt:lpstr>Виды моделей</vt:lpstr>
      <vt:lpstr>     Пример предметно-схематической модели  «Значение покровительственной окраски животных»</vt:lpstr>
      <vt:lpstr>Виды моделей</vt:lpstr>
      <vt:lpstr>Пример графической модели </vt:lpstr>
      <vt:lpstr>Этапы овладения детьми моделями</vt:lpstr>
      <vt:lpstr>Презентация PowerPoint</vt:lpstr>
      <vt:lpstr>Проекты</vt:lpstr>
      <vt:lpstr>Главная идея проектной деятельности -</vt:lpstr>
      <vt:lpstr>Стадии работы над проектом - это «пять П»: </vt:lpstr>
      <vt:lpstr>задание</vt:lpstr>
      <vt:lpstr>Презентация PowerPoint</vt:lpstr>
      <vt:lpstr>Презентация PowerPoint</vt:lpstr>
      <vt:lpstr>Презентация PowerPoint</vt:lpstr>
      <vt:lpstr>Подведение итогов семинара</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  «Познавательное развитие детей раннего и дошкольного возраста»</dc:title>
  <dc:creator>О.А. Жбанникова</dc:creator>
  <cp:lastModifiedBy>Татьяна Александровна Лейнганг</cp:lastModifiedBy>
  <cp:revision>14</cp:revision>
  <cp:lastPrinted>2017-09-19T13:17:14Z</cp:lastPrinted>
  <dcterms:created xsi:type="dcterms:W3CDTF">2017-09-19T08:39:42Z</dcterms:created>
  <dcterms:modified xsi:type="dcterms:W3CDTF">2017-10-16T12:05:23Z</dcterms:modified>
</cp:coreProperties>
</file>