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8" r:id="rId4"/>
    <p:sldId id="269" r:id="rId5"/>
    <p:sldId id="270" r:id="rId6"/>
    <p:sldId id="271" r:id="rId7"/>
    <p:sldId id="267" r:id="rId8"/>
    <p:sldId id="272" r:id="rId9"/>
    <p:sldId id="265" r:id="rId10"/>
    <p:sldId id="273" r:id="rId11"/>
    <p:sldId id="264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16B40-9235-401A-A451-90DD32EF2CE0}" type="datetimeFigureOut">
              <a:rPr lang="ru-RU"/>
              <a:pPr>
                <a:defRPr/>
              </a:pPr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B9DB1-76E1-45B5-BF8B-D8ACF2D639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061AA-A27A-488C-845B-118ED90F0514}" type="datetimeFigureOut">
              <a:rPr lang="ru-RU"/>
              <a:pPr>
                <a:defRPr/>
              </a:pPr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3E843-BDE4-4F1C-8EBC-84651357FD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52D35-E367-49A9-B4BC-751058C2D98D}" type="datetimeFigureOut">
              <a:rPr lang="ru-RU"/>
              <a:pPr>
                <a:defRPr/>
              </a:pPr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6D65C-DE89-4BB6-A82B-7FFDD827F9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CA116-9155-4565-8BD2-45386C32E3B9}" type="datetimeFigureOut">
              <a:rPr lang="ru-RU"/>
              <a:pPr>
                <a:defRPr/>
              </a:pPr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472F2-10BF-4752-AE67-A1C384AD21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7225-C226-47EA-9F92-16ED0C455E5A}" type="datetimeFigureOut">
              <a:rPr lang="ru-RU"/>
              <a:pPr>
                <a:defRPr/>
              </a:pPr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6D58C-8EC0-4909-8FFE-0DF383A163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81B59-AFDF-446A-924B-CC8EB0496302}" type="datetimeFigureOut">
              <a:rPr lang="ru-RU"/>
              <a:pPr>
                <a:defRPr/>
              </a:pPr>
              <a:t>21.01.2018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6462A-CF69-4A52-B1B1-D0D884A3CE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11B05-6142-4A64-A596-B80C0154BAC4}" type="datetimeFigureOut">
              <a:rPr lang="ru-RU"/>
              <a:pPr>
                <a:defRPr/>
              </a:pPr>
              <a:t>21.01.2018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B307D-E18A-4325-920E-36F7CD24DE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DE0AC-42D6-4EAB-9C6D-B917690B1099}" type="datetimeFigureOut">
              <a:rPr lang="ru-RU"/>
              <a:pPr>
                <a:defRPr/>
              </a:pPr>
              <a:t>21.01.2018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CD942-CFB6-4716-A033-0BDA367A7B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CD0D7-EC42-431F-B707-0762EAF43160}" type="datetimeFigureOut">
              <a:rPr lang="ru-RU"/>
              <a:pPr>
                <a:defRPr/>
              </a:pPr>
              <a:t>21.01.2018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F3301-858D-46D4-BA92-D7A249161A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BC91C-39C6-45A8-A827-6A3E876CD634}" type="datetimeFigureOut">
              <a:rPr lang="ru-RU"/>
              <a:pPr>
                <a:defRPr/>
              </a:pPr>
              <a:t>21.01.2018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A9CEC-FA75-4421-A583-F6F655AAE0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D9717-D9CF-4C6B-9F2D-6E6AFBBCA8E2}" type="datetimeFigureOut">
              <a:rPr lang="ru-RU"/>
              <a:pPr>
                <a:defRPr/>
              </a:pPr>
              <a:t>21.01.2018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7741E-9CF7-432C-A510-5EC1E41295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519B218-A1D8-4DE1-B16C-2AB082103F9F}" type="datetimeFigureOut">
              <a:rPr lang="ru-RU"/>
              <a:pPr>
                <a:defRPr/>
              </a:pPr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E807F41-3FB4-4529-9A0E-33932F0DE2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/>
              <a:t>Результаты исследования качества образования в дошкольных образовательных организациях Ярославской области</a:t>
            </a:r>
            <a:br>
              <a:rPr lang="ru-RU" sz="3600" b="1" dirty="0" smtClean="0"/>
            </a:br>
            <a:r>
              <a:rPr lang="en-US" sz="3600" b="1" dirty="0" smtClean="0"/>
              <a:t> (2016</a:t>
            </a:r>
            <a:r>
              <a:rPr lang="ru-RU" sz="3600" b="1" dirty="0" smtClean="0"/>
              <a:t>, 2017 </a:t>
            </a:r>
            <a:r>
              <a:rPr lang="ru-RU" sz="3600" b="1" dirty="0" err="1" smtClean="0"/>
              <a:t>гг</a:t>
            </a:r>
            <a:r>
              <a:rPr lang="en-US" sz="3600" b="1" dirty="0" smtClean="0"/>
              <a:t>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149725"/>
            <a:ext cx="7161213" cy="2087563"/>
          </a:xfrm>
        </p:spPr>
        <p:txBody>
          <a:bodyPr/>
          <a:lstStyle/>
          <a:p>
            <a:pPr algn="r"/>
            <a:endParaRPr lang="ru-RU" sz="2400" smtClean="0">
              <a:solidFill>
                <a:schemeClr val="tx1"/>
              </a:solidFill>
            </a:endParaRPr>
          </a:p>
          <a:p>
            <a:pPr algn="r"/>
            <a:r>
              <a:rPr lang="ru-RU" sz="2200" smtClean="0">
                <a:solidFill>
                  <a:schemeClr val="tx1"/>
                </a:solidFill>
              </a:rPr>
              <a:t>Эксперты: </a:t>
            </a:r>
          </a:p>
          <a:p>
            <a:pPr algn="r"/>
            <a:r>
              <a:rPr lang="ru-RU" sz="2200" smtClean="0">
                <a:solidFill>
                  <a:schemeClr val="tx1"/>
                </a:solidFill>
              </a:rPr>
              <a:t>Коточигова Елена Вадимовна, </a:t>
            </a:r>
          </a:p>
          <a:p>
            <a:pPr algn="r"/>
            <a:r>
              <a:rPr lang="ru-RU" sz="2200" smtClean="0">
                <a:solidFill>
                  <a:schemeClr val="tx1"/>
                </a:solidFill>
              </a:rPr>
              <a:t>Захарова Татьяна Николаевна, </a:t>
            </a:r>
          </a:p>
          <a:p>
            <a:pPr algn="r"/>
            <a:r>
              <a:rPr lang="ru-RU" sz="2200" smtClean="0">
                <a:solidFill>
                  <a:schemeClr val="tx1"/>
                </a:solidFill>
              </a:rPr>
              <a:t>Надежина Марина Александровна</a:t>
            </a:r>
          </a:p>
        </p:txBody>
      </p:sp>
      <p:pic>
        <p:nvPicPr>
          <p:cNvPr id="13315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/>
              <a:t>Среднее значение подшкалы </a:t>
            </a:r>
            <a:br>
              <a:rPr lang="ru-RU" sz="3200" b="1" smtClean="0"/>
            </a:br>
            <a:r>
              <a:rPr lang="ru-RU" sz="3200" b="1" smtClean="0"/>
              <a:t>«Родители и персонал»</a:t>
            </a:r>
          </a:p>
        </p:txBody>
      </p:sp>
      <p:graphicFrame>
        <p:nvGraphicFramePr>
          <p:cNvPr id="22530" name="Содержимое 3"/>
          <p:cNvGraphicFramePr>
            <a:graphicFrameLocks noGrp="1"/>
          </p:cNvGraphicFramePr>
          <p:nvPr>
            <p:ph idx="1"/>
          </p:nvPr>
        </p:nvGraphicFramePr>
        <p:xfrm>
          <a:off x="406400" y="1549400"/>
          <a:ext cx="8331200" cy="5170488"/>
        </p:xfrm>
        <a:graphic>
          <a:graphicData uri="http://schemas.openxmlformats.org/presentationml/2006/ole">
            <p:oleObj spid="_x0000_s22530" r:id="rId3" imgW="8327858" imgH="5169856" progId="Excel.Chart.8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Выводы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 rtlCol="0">
            <a:normAutofit fontScale="85000" lnSpcReduction="2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 </a:t>
            </a:r>
            <a:r>
              <a:rPr lang="ru-RU" dirty="0"/>
              <a:t>дошкольных образовательных организациях минимальные требования к качеству образовательной среды выполнены.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/>
              <a:t>Зоной </a:t>
            </a:r>
            <a:r>
              <a:rPr lang="ru-RU" b="1" dirty="0" smtClean="0"/>
              <a:t>благополучия, </a:t>
            </a:r>
            <a:r>
              <a:rPr lang="ru-RU" dirty="0" smtClean="0"/>
              <a:t>как и в прошлом году, </a:t>
            </a:r>
            <a:r>
              <a:rPr lang="ru-RU" dirty="0"/>
              <a:t>можно считать область «Взаимодействие».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Зона неблагополучия</a:t>
            </a:r>
            <a:r>
              <a:rPr lang="ru-RU" dirty="0" smtClean="0"/>
              <a:t>: область </a:t>
            </a:r>
            <a:r>
              <a:rPr lang="ru-RU" dirty="0"/>
              <a:t>«Детская активность».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Наметилась </a:t>
            </a:r>
            <a:r>
              <a:rPr lang="ru-RU" b="1" dirty="0" smtClean="0"/>
              <a:t>благоприятная тенденция </a:t>
            </a:r>
            <a:r>
              <a:rPr lang="ru-RU" dirty="0" smtClean="0"/>
              <a:t>в </a:t>
            </a:r>
            <a:r>
              <a:rPr lang="ru-RU" dirty="0"/>
              <a:t>сфере «Речь и мышление».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Для улучшений в сфере «Условия для детей с ограниченными возможностями» необходимо дополнительное исследование, анализ наличной ситуации</a:t>
            </a:r>
            <a:r>
              <a:rPr lang="ru-RU"/>
              <a:t>. 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5975350"/>
          </a:xfrm>
        </p:spPr>
        <p:txBody>
          <a:bodyPr rtlCol="0">
            <a:normAutofit fontScale="62500" lnSpcReduction="20000"/>
          </a:bodyPr>
          <a:lstStyle/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</a:rPr>
              <a:t>Цель экспертизы </a:t>
            </a:r>
            <a:r>
              <a:rPr lang="ru-RU" dirty="0" smtClean="0">
                <a:solidFill>
                  <a:srgbClr val="002060"/>
                </a:solidFill>
              </a:rPr>
              <a:t>– </a:t>
            </a:r>
            <a:r>
              <a:rPr lang="ru-RU" dirty="0" smtClean="0"/>
              <a:t>выявление тенденций развития дошкольной образовательной практики в Ярославской области и определение степени ее соответствия ФГОС ДО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</a:rPr>
              <a:t>Характеристика выборки: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В исследовании принимали участие дошкольные учреждения Ярославской области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В 2016 году – </a:t>
            </a:r>
            <a:r>
              <a:rPr lang="ru-RU" b="1" dirty="0" smtClean="0"/>
              <a:t>15</a:t>
            </a:r>
            <a:r>
              <a:rPr lang="ru-RU" dirty="0" smtClean="0"/>
              <a:t> учреждений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В 2017 – </a:t>
            </a:r>
            <a:r>
              <a:rPr lang="ru-RU" b="1" dirty="0" smtClean="0"/>
              <a:t>25</a:t>
            </a:r>
            <a:r>
              <a:rPr lang="ru-RU" dirty="0" smtClean="0"/>
              <a:t> учреждений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Условия формирования выборки 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2016 год</a:t>
            </a:r>
            <a:r>
              <a:rPr lang="ru-RU" dirty="0" smtClean="0"/>
              <a:t>:</a:t>
            </a:r>
          </a:p>
          <a:p>
            <a:pPr algn="just" fontAlgn="auto"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3 </a:t>
            </a:r>
            <a:r>
              <a:rPr lang="ru-RU" dirty="0"/>
              <a:t>детских сада, </a:t>
            </a:r>
            <a:r>
              <a:rPr lang="ru-RU" dirty="0" smtClean="0"/>
              <a:t>которые демонстрируют </a:t>
            </a:r>
            <a:r>
              <a:rPr lang="ru-RU" dirty="0"/>
              <a:t>высокое качество образования. Эти три детских сада выбираются на основании экспертной оценки</a:t>
            </a:r>
            <a:r>
              <a:rPr lang="ru-RU" dirty="0" smtClean="0"/>
              <a:t>.</a:t>
            </a:r>
            <a:endParaRPr lang="en-US" dirty="0" smtClean="0"/>
          </a:p>
          <a:p>
            <a:pPr algn="just" fontAlgn="auto"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 12 детских садов выбраны случайным </a:t>
            </a:r>
            <a:r>
              <a:rPr lang="ru-RU" dirty="0"/>
              <a:t>образом на основании жеребьевки (рандомизации)</a:t>
            </a:r>
            <a:endParaRPr lang="en-US" dirty="0" smtClean="0"/>
          </a:p>
          <a:p>
            <a:pPr algn="just" fontAlgn="auto"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В </a:t>
            </a:r>
            <a:r>
              <a:rPr lang="ru-RU" dirty="0"/>
              <a:t>каждом саду обследуется одна группа (</a:t>
            </a:r>
            <a:r>
              <a:rPr lang="ru-RU" dirty="0" smtClean="0"/>
              <a:t>средняя)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 2017 год: </a:t>
            </a:r>
          </a:p>
          <a:p>
            <a:pPr algn="just" fontAlgn="auto"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Повторное исследование 15-ти садов (старшая группа)</a:t>
            </a:r>
          </a:p>
          <a:p>
            <a:pPr algn="just" fontAlgn="auto"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10 новых садов (средняя группа): 3+7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/>
              <a:t>Особенности образовательной среды в ДОО Ярославской области (</a:t>
            </a:r>
            <a:r>
              <a:rPr lang="en-US" sz="3200" b="1" dirty="0" smtClean="0"/>
              <a:t>max 7</a:t>
            </a:r>
            <a:r>
              <a:rPr lang="ru-RU" sz="3200" b="1" dirty="0" smtClean="0"/>
              <a:t>)</a:t>
            </a:r>
            <a:endParaRPr lang="ru-RU" sz="3200" b="1" dirty="0"/>
          </a:p>
        </p:txBody>
      </p:sp>
      <p:graphicFrame>
        <p:nvGraphicFramePr>
          <p:cNvPr id="15362" name="Содержимое 3"/>
          <p:cNvGraphicFramePr>
            <a:graphicFrameLocks noGrp="1"/>
          </p:cNvGraphicFramePr>
          <p:nvPr>
            <p:ph idx="1"/>
          </p:nvPr>
        </p:nvGraphicFramePr>
        <p:xfrm>
          <a:off x="377825" y="877888"/>
          <a:ext cx="8329613" cy="5816600"/>
        </p:xfrm>
        <a:graphic>
          <a:graphicData uri="http://schemas.openxmlformats.org/presentationml/2006/ole">
            <p:oleObj spid="_x0000_s15362" name="Диаграмма" r:id="rId3" imgW="8334460" imgH="5819887" progId="Excel.Chart.8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ru-RU" sz="3200" b="1" smtClean="0"/>
              <a:t>Среднее значение подшкалы «Предметно – пространственная среда»</a:t>
            </a:r>
          </a:p>
        </p:txBody>
      </p:sp>
      <p:graphicFrame>
        <p:nvGraphicFramePr>
          <p:cNvPr id="16386" name="Содержимое 3"/>
          <p:cNvGraphicFramePr>
            <a:graphicFrameLocks noGrp="1"/>
          </p:cNvGraphicFramePr>
          <p:nvPr>
            <p:ph idx="1"/>
          </p:nvPr>
        </p:nvGraphicFramePr>
        <p:xfrm>
          <a:off x="406400" y="1549400"/>
          <a:ext cx="8331200" cy="4930775"/>
        </p:xfrm>
        <a:graphic>
          <a:graphicData uri="http://schemas.openxmlformats.org/presentationml/2006/ole">
            <p:oleObj spid="_x0000_s16386" r:id="rId3" imgW="8327858" imgH="4932091" progId="Excel.Chart.8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/>
              <a:t>Среднее значение подшкалы</a:t>
            </a:r>
            <a:br>
              <a:rPr lang="ru-RU" sz="3200" b="1" smtClean="0"/>
            </a:br>
            <a:r>
              <a:rPr lang="ru-RU" sz="3200" b="1" smtClean="0"/>
              <a:t>«Присмотр и уход за детьми»</a:t>
            </a:r>
          </a:p>
        </p:txBody>
      </p:sp>
      <p:graphicFrame>
        <p:nvGraphicFramePr>
          <p:cNvPr id="17410" name="Содержимое 3"/>
          <p:cNvGraphicFramePr>
            <a:graphicFrameLocks noGrp="1"/>
          </p:cNvGraphicFramePr>
          <p:nvPr>
            <p:ph idx="1"/>
          </p:nvPr>
        </p:nvGraphicFramePr>
        <p:xfrm>
          <a:off x="377825" y="1592263"/>
          <a:ext cx="8331200" cy="5173662"/>
        </p:xfrm>
        <a:graphic>
          <a:graphicData uri="http://schemas.openxmlformats.org/presentationml/2006/ole">
            <p:oleObj spid="_x0000_s17410" r:id="rId3" imgW="8333954" imgH="5175953" progId="Excel.Chart.8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/>
              <a:t>Среднее значение подшкалы </a:t>
            </a:r>
            <a:br>
              <a:rPr lang="ru-RU" sz="3200" b="1" smtClean="0"/>
            </a:br>
            <a:r>
              <a:rPr lang="ru-RU" sz="3200" b="1" smtClean="0"/>
              <a:t>«Речь и мышление»</a:t>
            </a:r>
          </a:p>
        </p:txBody>
      </p:sp>
      <p:graphicFrame>
        <p:nvGraphicFramePr>
          <p:cNvPr id="1843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6388" y="1306513"/>
          <a:ext cx="8331200" cy="5270500"/>
        </p:xfrm>
        <a:graphic>
          <a:graphicData uri="http://schemas.openxmlformats.org/presentationml/2006/ole">
            <p:oleObj spid="_x0000_s18434" r:id="rId3" imgW="8333954" imgH="5273497" progId="Excel.Chart.8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7" name="Объект 7"/>
          <p:cNvGraphicFramePr>
            <a:graphicFrameLocks noGrp="1"/>
          </p:cNvGraphicFramePr>
          <p:nvPr>
            <p:ph idx="1"/>
          </p:nvPr>
        </p:nvGraphicFramePr>
        <p:xfrm>
          <a:off x="417513" y="354013"/>
          <a:ext cx="8331200" cy="5822950"/>
        </p:xfrm>
        <a:graphic>
          <a:graphicData uri="http://schemas.openxmlformats.org/presentationml/2006/ole">
            <p:oleObj spid="_x0000_s19457" r:id="rId3" imgW="8333954" imgH="5822185" progId="Excel.Chart.8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/>
              <a:t>Характеристика подшкалы «Взаимодействие»</a:t>
            </a:r>
          </a:p>
        </p:txBody>
      </p:sp>
      <p:graphicFrame>
        <p:nvGraphicFramePr>
          <p:cNvPr id="20482" name="Содержимое 3"/>
          <p:cNvGraphicFramePr>
            <a:graphicFrameLocks noGrp="1"/>
          </p:cNvGraphicFramePr>
          <p:nvPr>
            <p:ph idx="1"/>
          </p:nvPr>
        </p:nvGraphicFramePr>
        <p:xfrm>
          <a:off x="406400" y="1549400"/>
          <a:ext cx="8331200" cy="4627563"/>
        </p:xfrm>
        <a:graphic>
          <a:graphicData uri="http://schemas.openxmlformats.org/presentationml/2006/ole">
            <p:oleObj spid="_x0000_s20482" r:id="rId3" imgW="8327858" imgH="4627265" progId="Excel.Chart.8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5" name="Объект 7"/>
          <p:cNvGraphicFramePr>
            <a:graphicFrameLocks noGrp="1"/>
          </p:cNvGraphicFramePr>
          <p:nvPr>
            <p:ph idx="1"/>
          </p:nvPr>
        </p:nvGraphicFramePr>
        <p:xfrm>
          <a:off x="649288" y="425450"/>
          <a:ext cx="7988300" cy="6007100"/>
        </p:xfrm>
        <a:graphic>
          <a:graphicData uri="http://schemas.openxmlformats.org/presentationml/2006/ole">
            <p:oleObj spid="_x0000_s21505" r:id="rId3" imgW="7986452" imgH="6005080" progId="Excel.Chart.8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203</Words>
  <Application>Microsoft Office PowerPoint</Application>
  <PresentationFormat>Экран (4:3)</PresentationFormat>
  <Paragraphs>31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Calibri</vt:lpstr>
      <vt:lpstr>Arial</vt:lpstr>
      <vt:lpstr>Тема Office</vt:lpstr>
      <vt:lpstr>Диаграмма Microsoft Office Excel</vt:lpstr>
      <vt:lpstr>Диаграмма Microsoft Excel</vt:lpstr>
      <vt:lpstr>  Результаты исследования качества образования в дошкольных образовательных организациях Ярославской области  (2016, 2017 гг)   </vt:lpstr>
      <vt:lpstr>Слайд 2</vt:lpstr>
      <vt:lpstr>Особенности образовательной среды в ДОО Ярославской области (max 7)</vt:lpstr>
      <vt:lpstr>Среднее значение подшкалы «Предметно – пространственная среда»</vt:lpstr>
      <vt:lpstr>Среднее значение подшкалы «Присмотр и уход за детьми»</vt:lpstr>
      <vt:lpstr>Среднее значение подшкалы  «Речь и мышление»</vt:lpstr>
      <vt:lpstr>Слайд 7</vt:lpstr>
      <vt:lpstr>Характеристика подшкалы «Взаимодействие»</vt:lpstr>
      <vt:lpstr>Слайд 9</vt:lpstr>
      <vt:lpstr>Среднее значение подшкалы  «Родители и персонал»</vt:lpstr>
      <vt:lpstr> Выводы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исследования качества организации образовательной среды детских садов</dc:title>
  <dc:creator>Татьяна Николаевна Захарова</dc:creator>
  <cp:lastModifiedBy>User</cp:lastModifiedBy>
  <cp:revision>32</cp:revision>
  <dcterms:created xsi:type="dcterms:W3CDTF">2017-02-07T11:15:39Z</dcterms:created>
  <dcterms:modified xsi:type="dcterms:W3CDTF">2018-01-21T18:38:53Z</dcterms:modified>
</cp:coreProperties>
</file>