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8" r:id="rId4"/>
    <p:sldId id="276" r:id="rId5"/>
    <p:sldId id="275" r:id="rId6"/>
    <p:sldId id="277" r:id="rId7"/>
    <p:sldId id="278" r:id="rId8"/>
    <p:sldId id="269" r:id="rId9"/>
    <p:sldId id="279" r:id="rId10"/>
    <p:sldId id="280" r:id="rId11"/>
    <p:sldId id="270" r:id="rId12"/>
    <p:sldId id="271" r:id="rId13"/>
    <p:sldId id="267" r:id="rId14"/>
    <p:sldId id="281" r:id="rId15"/>
    <p:sldId id="282" r:id="rId16"/>
    <p:sldId id="272" r:id="rId17"/>
    <p:sldId id="265" r:id="rId18"/>
    <p:sldId id="285" r:id="rId19"/>
    <p:sldId id="286" r:id="rId20"/>
    <p:sldId id="273" r:id="rId21"/>
    <p:sldId id="284" r:id="rId22"/>
    <p:sldId id="283" r:id="rId23"/>
    <p:sldId id="264" r:id="rId24"/>
    <p:sldId id="27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92522115291145"/>
          <c:y val="0.10760538696405607"/>
          <c:w val="0.4720975503062117"/>
          <c:h val="0.81829524457005065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1.2345679012345684E-2"/>
                  <c:y val="4.2090489913417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925925925925923E-2"/>
                  <c:y val="8.1374947165940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48148148148148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296296296296311E-3"/>
                  <c:y val="-0.12627146974025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493827160493839E-2"/>
                  <c:y val="-0.10101717579220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5617283950617328E-2"/>
                  <c:y val="-1.1224130643577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9444444444444475E-2"/>
                  <c:y val="7.29568491832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5.07</c:v>
                </c:pt>
                <c:pt idx="1">
                  <c:v>5.4</c:v>
                </c:pt>
                <c:pt idx="2">
                  <c:v>3.6</c:v>
                </c:pt>
                <c:pt idx="3">
                  <c:v>3.9299999999999997</c:v>
                </c:pt>
                <c:pt idx="4">
                  <c:v>1.8</c:v>
                </c:pt>
                <c:pt idx="5">
                  <c:v>2.4699999999999998</c:v>
                </c:pt>
                <c:pt idx="6">
                  <c:v>4.2</c:v>
                </c:pt>
                <c:pt idx="7">
                  <c:v>3.13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4.6296296296296315E-2"/>
                  <c:y val="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407407407407419E-2"/>
                  <c:y val="-5.6122862692425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0802469135802475E-2"/>
                  <c:y val="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864197530864204E-3"/>
                  <c:y val="4.7702555235206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8.418097982683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4.72</c:v>
                </c:pt>
                <c:pt idx="1">
                  <c:v>5.56</c:v>
                </c:pt>
                <c:pt idx="2">
                  <c:v>3.64</c:v>
                </c:pt>
                <c:pt idx="3">
                  <c:v>4.3899999999999997</c:v>
                </c:pt>
                <c:pt idx="4">
                  <c:v>3.63</c:v>
                </c:pt>
                <c:pt idx="5">
                  <c:v>2.9899999999999998</c:v>
                </c:pt>
                <c:pt idx="6">
                  <c:v>4.45</c:v>
                </c:pt>
                <c:pt idx="7">
                  <c:v>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82761888"/>
        <c:axId val="234665800"/>
      </c:radarChart>
      <c:catAx>
        <c:axId val="2827618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34665800"/>
        <c:crosses val="autoZero"/>
        <c:auto val="1"/>
        <c:lblAlgn val="ctr"/>
        <c:lblOffset val="100"/>
        <c:noMultiLvlLbl val="0"/>
      </c:catAx>
      <c:valAx>
        <c:axId val="23466580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8276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96604938271605"/>
          <c:y val="0.65843403332563044"/>
          <c:w val="0.10262345679012348"/>
          <c:h val="0.145983306537982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104026927189656"/>
          <c:y val="7.2487755559928063E-2"/>
          <c:w val="0.515847428793623"/>
          <c:h val="0.83697475876846228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3"/>
              <c:layout>
                <c:manualLayout>
                  <c:x val="-4.6296296296296302E-3"/>
                  <c:y val="-9.2599077809518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Встреча/прощание</c:v>
                </c:pt>
                <c:pt idx="1">
                  <c:v>Прием пищи/перекусы</c:v>
                </c:pt>
                <c:pt idx="2">
                  <c:v>Сон/отдых</c:v>
                </c:pt>
                <c:pt idx="3">
                  <c:v>Пользование туалетом/пеленание</c:v>
                </c:pt>
                <c:pt idx="4">
                  <c:v>Гигиена</c:v>
                </c:pt>
                <c:pt idx="5">
                  <c:v>Безопасность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6.53</c:v>
                </c:pt>
                <c:pt idx="1">
                  <c:v>4.4000000000000004</c:v>
                </c:pt>
                <c:pt idx="2">
                  <c:v>2.6</c:v>
                </c:pt>
                <c:pt idx="3">
                  <c:v>3</c:v>
                </c:pt>
                <c:pt idx="4">
                  <c:v>4.53</c:v>
                </c:pt>
                <c:pt idx="5">
                  <c:v>5.13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3.08641975308642E-3"/>
                  <c:y val="0.137495600383829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753086419753091E-2"/>
                  <c:y val="4.2090489913417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555555555555539E-2"/>
                  <c:y val="-3.086635926983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728395061728392E-2"/>
                  <c:y val="-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0925925925925923E-2"/>
                  <c:y val="6.45387512005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Встреча/прощание</c:v>
                </c:pt>
                <c:pt idx="1">
                  <c:v>Прием пищи/перекусы</c:v>
                </c:pt>
                <c:pt idx="2">
                  <c:v>Сон/отдых</c:v>
                </c:pt>
                <c:pt idx="3">
                  <c:v>Пользование туалетом/пеленание</c:v>
                </c:pt>
                <c:pt idx="4">
                  <c:v>Гигиена</c:v>
                </c:pt>
                <c:pt idx="5">
                  <c:v>Безопасность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5.64</c:v>
                </c:pt>
                <c:pt idx="1">
                  <c:v>3.8499999999999996</c:v>
                </c:pt>
                <c:pt idx="2">
                  <c:v>2.4699999999999998</c:v>
                </c:pt>
                <c:pt idx="3">
                  <c:v>4.7699999999999996</c:v>
                </c:pt>
                <c:pt idx="4">
                  <c:v>3.8899999999999997</c:v>
                </c:pt>
                <c:pt idx="5">
                  <c:v>4.18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4261208"/>
        <c:axId val="234265520"/>
      </c:radarChart>
      <c:catAx>
        <c:axId val="2342612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34265520"/>
        <c:crosses val="autoZero"/>
        <c:auto val="1"/>
        <c:lblAlgn val="ctr"/>
        <c:lblOffset val="100"/>
        <c:noMultiLvlLbl val="0"/>
      </c:catAx>
      <c:valAx>
        <c:axId val="23426552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34261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329347720423836"/>
          <c:y val="0.1383614131039359"/>
          <c:w val="0.4341847720423837"/>
          <c:h val="0.6912812288095835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4.6296296296296884E-3"/>
                  <c:y val="1.7199000562014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864197530864777E-3"/>
                  <c:y val="-0.12065940441846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5.2</c:v>
                </c:pt>
                <c:pt idx="1">
                  <c:v>3.8</c:v>
                </c:pt>
                <c:pt idx="2">
                  <c:v>2.27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3.0864197530864777E-3"/>
                  <c:y val="0.10662924111399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1728395061728392E-3"/>
                  <c:y val="6.1732718539678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88888888888892E-2"/>
                  <c:y val="-3.086635926983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3.9299999999999997</c:v>
                </c:pt>
                <c:pt idx="1">
                  <c:v>3.7600000000000002</c:v>
                </c:pt>
                <c:pt idx="2">
                  <c:v>3.23</c:v>
                </c:pt>
                <c:pt idx="3">
                  <c:v>4.03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4261600"/>
        <c:axId val="234264344"/>
      </c:radarChart>
      <c:catAx>
        <c:axId val="2342616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34264344"/>
        <c:crosses val="autoZero"/>
        <c:auto val="1"/>
        <c:lblAlgn val="ctr"/>
        <c:lblOffset val="100"/>
        <c:noMultiLvlLbl val="0"/>
      </c:catAx>
      <c:valAx>
        <c:axId val="23426434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3426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14197530864201"/>
          <c:y val="0.62345138864034066"/>
          <c:w val="0.10262345679012345"/>
          <c:h val="0.136389041779641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Среднее значение подшкалы «Виды активности»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000376689024984"/>
          <c:y val="0.21697722921912596"/>
          <c:w val="0.49749246621950027"/>
          <c:h val="0.7155754112689698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1"/>
              <c:layout>
                <c:manualLayout>
                  <c:x val="-4.7839506172839504E-2"/>
                  <c:y val="6.215154455152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0123456790123503E-2"/>
                  <c:y val="-9.9886410886377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3.8666666666666667</c:v>
                </c:pt>
                <c:pt idx="1">
                  <c:v>2.8666666666666667</c:v>
                </c:pt>
                <c:pt idx="2">
                  <c:v>2.8666666666666667</c:v>
                </c:pt>
                <c:pt idx="3">
                  <c:v>3.8</c:v>
                </c:pt>
                <c:pt idx="4" formatCode="General">
                  <c:v>4</c:v>
                </c:pt>
                <c:pt idx="5">
                  <c:v>3.9333333333333331</c:v>
                </c:pt>
                <c:pt idx="6" formatCode="General">
                  <c:v>2.6</c:v>
                </c:pt>
                <c:pt idx="7" formatCode="General">
                  <c:v>3.4</c:v>
                </c:pt>
                <c:pt idx="8" formatCode="General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4.6296296296296302E-3"/>
                  <c:y val="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592592592592587E-3"/>
                  <c:y val="2.663637623636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728395061728392E-3"/>
                  <c:y val="2.6636376236367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2530864197530867E-2"/>
                  <c:y val="-3.3295470295459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296296296296302E-3"/>
                  <c:y val="-3.107577227576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0925925925925992E-2"/>
                  <c:y val="-1.1098664877858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2469135802469126E-2"/>
                  <c:y val="-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2407407407407413E-2"/>
                  <c:y val="1.109849009848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4.03</c:v>
                </c:pt>
                <c:pt idx="1">
                  <c:v>3.14</c:v>
                </c:pt>
                <c:pt idx="2">
                  <c:v>2.74</c:v>
                </c:pt>
                <c:pt idx="3">
                  <c:v>3.17</c:v>
                </c:pt>
                <c:pt idx="4">
                  <c:v>4.0599999999999996</c:v>
                </c:pt>
                <c:pt idx="5">
                  <c:v>4.0999999999999996</c:v>
                </c:pt>
                <c:pt idx="6">
                  <c:v>2.4</c:v>
                </c:pt>
                <c:pt idx="7">
                  <c:v>3.56</c:v>
                </c:pt>
                <c:pt idx="8">
                  <c:v>2.4299999999999997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4262384"/>
        <c:axId val="234260424"/>
      </c:radarChart>
      <c:catAx>
        <c:axId val="23426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234260424"/>
        <c:crosses val="autoZero"/>
        <c:auto val="1"/>
        <c:lblAlgn val="ctr"/>
        <c:lblOffset val="100"/>
        <c:noMultiLvlLbl val="0"/>
      </c:catAx>
      <c:valAx>
        <c:axId val="234260424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34262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1234567901236"/>
          <c:y val="0.77952054173215812"/>
          <c:w val="0.10262345679012345"/>
          <c:h val="0.123216310970254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75552882278604"/>
          <c:y val="0.11890088363515124"/>
          <c:w val="0.4130068290074852"/>
          <c:h val="0.75097410208611959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3.0864197530864764E-3"/>
                  <c:y val="0.12065940441846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975308641975308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802469135802469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493827160493825E-2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2530864197530867E-2"/>
                  <c:y val="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присмотр за деятельностью по развитию крупной моторики</c:v>
                </c:pt>
                <c:pt idx="1">
                  <c:v>общий присмотр за детьми</c:v>
                </c:pt>
                <c:pt idx="2">
                  <c:v>дисциплина</c:v>
                </c:pt>
                <c:pt idx="3">
                  <c:v>взаимодействие персонала и детей </c:v>
                </c:pt>
                <c:pt idx="4">
                  <c:v>взаимодействие детей друг с другом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4.9000000000000004</c:v>
                </c:pt>
                <c:pt idx="1">
                  <c:v>5.23</c:v>
                </c:pt>
                <c:pt idx="2">
                  <c:v>4.8</c:v>
                </c:pt>
                <c:pt idx="3">
                  <c:v>5.73</c:v>
                </c:pt>
                <c:pt idx="4">
                  <c:v>4.47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345679012345678E-2"/>
                  <c:y val="7.5762881844151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728395061728392E-3"/>
                  <c:y val="-5.6120653217889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209876543209874E-2"/>
                  <c:y val="-0.109435273774885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02469135802469E-2"/>
                  <c:y val="3.928445725252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присмотр за деятельностью по развитию крупной моторики</c:v>
                </c:pt>
                <c:pt idx="1">
                  <c:v>общий присмотр за детьми</c:v>
                </c:pt>
                <c:pt idx="2">
                  <c:v>дисциплина</c:v>
                </c:pt>
                <c:pt idx="3">
                  <c:v>взаимодействие персонала и детей </c:v>
                </c:pt>
                <c:pt idx="4">
                  <c:v>взаимодействие детей друг с другом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5.39</c:v>
                </c:pt>
                <c:pt idx="1">
                  <c:v>5.2</c:v>
                </c:pt>
                <c:pt idx="2">
                  <c:v>4.7</c:v>
                </c:pt>
                <c:pt idx="3">
                  <c:v>5.0999999999999996</c:v>
                </c:pt>
                <c:pt idx="4">
                  <c:v>5.27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4263952"/>
        <c:axId val="234261992"/>
      </c:radarChart>
      <c:catAx>
        <c:axId val="2342639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34261992"/>
        <c:crosses val="autoZero"/>
        <c:auto val="1"/>
        <c:lblAlgn val="ctr"/>
        <c:lblOffset val="100"/>
        <c:noMultiLvlLbl val="0"/>
      </c:catAx>
      <c:valAx>
        <c:axId val="23426199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34263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 rot="0" vert="horz"/>
          <a:lstStyle/>
          <a:p>
            <a:pPr>
              <a:defRPr sz="3200"/>
            </a:pPr>
            <a:r>
              <a:rPr lang="ru-RU" sz="3200"/>
              <a:t>Среднее значение подшкалы «Структурирование программы»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9136673133249646"/>
          <c:y val="0.2799536501364347"/>
          <c:w val="0.39537601278101114"/>
          <c:h val="0.5280937619397303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1.4492753623188406E-2"/>
                  <c:y val="0.103240561346842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7971014492753624E-2"/>
                  <c:y val="-2.3847282551261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206119162640329E-3"/>
                  <c:y val="-4.7694541622594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Распорядок дня</c:v>
                </c:pt>
                <c:pt idx="1">
                  <c:v>Свободная игра</c:v>
                </c:pt>
                <c:pt idx="2">
                  <c:v>Групповые занятия</c:v>
                </c:pt>
                <c:pt idx="3">
                  <c:v>Условия для детей с ограниченными возможностями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3.67</c:v>
                </c:pt>
                <c:pt idx="1">
                  <c:v>3.6</c:v>
                </c:pt>
                <c:pt idx="2">
                  <c:v>4.13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1"/>
              <c:layout>
                <c:manualLayout>
                  <c:x val="-1.2882447665056361E-2"/>
                  <c:y val="-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Распорядок дня</c:v>
                </c:pt>
                <c:pt idx="1">
                  <c:v>Свободная игра</c:v>
                </c:pt>
                <c:pt idx="2">
                  <c:v>Групповые занятия</c:v>
                </c:pt>
                <c:pt idx="3">
                  <c:v>Условия для детей с ограниченными возможностями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4.3</c:v>
                </c:pt>
                <c:pt idx="1">
                  <c:v>4.3099999999999996</c:v>
                </c:pt>
                <c:pt idx="2">
                  <c:v>4.91</c:v>
                </c:pt>
                <c:pt idx="3">
                  <c:v>4.7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4262776"/>
        <c:axId val="234259248"/>
      </c:radarChart>
      <c:catAx>
        <c:axId val="234262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234259248"/>
        <c:crosses val="autoZero"/>
        <c:auto val="1"/>
        <c:lblAlgn val="ctr"/>
        <c:lblOffset val="100"/>
        <c:noMultiLvlLbl val="0"/>
      </c:catAx>
      <c:valAx>
        <c:axId val="23425924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234262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11272141706927"/>
          <c:y val="0.71897702423307974"/>
          <c:w val="0.107085346215781"/>
          <c:h val="0.119394254296948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42203752308741"/>
          <c:y val="0.13469056017170497"/>
          <c:w val="0.45543999708369781"/>
          <c:h val="0.7393905499135951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1.2345679012345623E-2"/>
                  <c:y val="0.110235226349138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7098765432098762E-2"/>
                  <c:y val="5.7622959227958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641975308641972E-2"/>
                  <c:y val="-3.2569498694063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58370848008886E-17"/>
                  <c:y val="-2.2548114480505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8641975308641972E-2"/>
                  <c:y val="-5.0106921067790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2587E-3"/>
                  <c:y val="4.5096228961011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Условия для родителей</c:v>
                </c:pt>
                <c:pt idx="1">
                  <c:v>Условия для удовлетворения личных потребностей персонала</c:v>
                </c:pt>
                <c:pt idx="2">
                  <c:v>Условия для удовлетворения профессиональных потребностей персонала</c:v>
                </c:pt>
                <c:pt idx="3">
                  <c:v>Взаимодействие и сотрудничество персонала</c:v>
                </c:pt>
                <c:pt idx="4">
                  <c:v>Сопровождение работы и оценивание персонала</c:v>
                </c:pt>
                <c:pt idx="5">
                  <c:v>Возможности для профессионального роста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4.8666666666666663</c:v>
                </c:pt>
                <c:pt idx="1">
                  <c:v>1.6666666666666667</c:v>
                </c:pt>
                <c:pt idx="2" formatCode="General">
                  <c:v>4</c:v>
                </c:pt>
                <c:pt idx="3" formatCode="General">
                  <c:v>6.8</c:v>
                </c:pt>
                <c:pt idx="4">
                  <c:v>4.1333333333333337</c:v>
                </c:pt>
                <c:pt idx="5">
                  <c:v>6.0666666666666664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5.658370848008886E-17"/>
                  <c:y val="2.505346053389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864197530863632E-3"/>
                  <c:y val="-0.13528868688303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02469135802469E-2"/>
                  <c:y val="-5.5117613174569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604938271604937E-2"/>
                  <c:y val="-2.7558806587284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Условия для родителей</c:v>
                </c:pt>
                <c:pt idx="1">
                  <c:v>Условия для удовлетворения личных потребностей персонала</c:v>
                </c:pt>
                <c:pt idx="2">
                  <c:v>Условия для удовлетворения профессиональных потребностей персонала</c:v>
                </c:pt>
                <c:pt idx="3">
                  <c:v>Взаимодействие и сотрудничество персонала</c:v>
                </c:pt>
                <c:pt idx="4">
                  <c:v>Сопровождение работы и оценивание персонала</c:v>
                </c:pt>
                <c:pt idx="5">
                  <c:v>Возможности для профессионального роста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5.2</c:v>
                </c:pt>
                <c:pt idx="1">
                  <c:v>2.4</c:v>
                </c:pt>
                <c:pt idx="2">
                  <c:v>5.0999999999999996</c:v>
                </c:pt>
                <c:pt idx="3">
                  <c:v>6.47</c:v>
                </c:pt>
                <c:pt idx="4">
                  <c:v>4.37</c:v>
                </c:pt>
                <c:pt idx="5">
                  <c:v>5.85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4260032"/>
        <c:axId val="234260816"/>
      </c:radarChart>
      <c:catAx>
        <c:axId val="2342600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34260816"/>
        <c:crosses val="autoZero"/>
        <c:auto val="1"/>
        <c:lblAlgn val="ctr"/>
        <c:lblOffset val="100"/>
        <c:noMultiLvlLbl val="0"/>
      </c:catAx>
      <c:valAx>
        <c:axId val="234260816"/>
        <c:scaling>
          <c:orientation val="minMax"/>
        </c:scaling>
        <c:delete val="1"/>
        <c:axPos val="l"/>
        <c:majorGridlines/>
        <c:numFmt formatCode="0.00" sourceLinked="1"/>
        <c:majorTickMark val="cross"/>
        <c:minorTickMark val="none"/>
        <c:tickLblPos val="none"/>
        <c:crossAx val="234260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844408" cy="25202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Результаты исследования качества образования в дошкольных образовательных организациях Ярославской области</a:t>
            </a:r>
            <a:br>
              <a:rPr lang="ru-RU" sz="3600" b="1" dirty="0" smtClean="0"/>
            </a:br>
            <a:r>
              <a:rPr lang="en-US" sz="3600" b="1" dirty="0" smtClean="0"/>
              <a:t> (2016</a:t>
            </a:r>
            <a:r>
              <a:rPr lang="ru-RU" sz="3600" b="1" dirty="0" smtClean="0"/>
              <a:t>, 2017 </a:t>
            </a:r>
            <a:r>
              <a:rPr lang="ru-RU" sz="3600" b="1" dirty="0" err="1" smtClean="0"/>
              <a:t>гг</a:t>
            </a:r>
            <a:r>
              <a:rPr lang="en-US" sz="3600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7160840" cy="2088232"/>
          </a:xfrm>
        </p:spPr>
        <p:txBody>
          <a:bodyPr>
            <a:normAutofit/>
          </a:bodyPr>
          <a:lstStyle/>
          <a:p>
            <a:pPr algn="r"/>
            <a:endParaRPr lang="ru-RU" sz="2400" dirty="0" smtClean="0">
              <a:solidFill>
                <a:schemeClr val="tx1"/>
              </a:solidFill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Эксперты: </a:t>
            </a: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Коточигова </a:t>
            </a:r>
            <a:r>
              <a:rPr lang="ru-RU" sz="2200" dirty="0">
                <a:solidFill>
                  <a:schemeClr val="tx1"/>
                </a:solidFill>
              </a:rPr>
              <a:t>Елена Вадимовна,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Захарова </a:t>
            </a:r>
            <a:r>
              <a:rPr lang="ru-RU" sz="2200" dirty="0">
                <a:solidFill>
                  <a:schemeClr val="tx1"/>
                </a:solidFill>
              </a:rPr>
              <a:t>Татьяна Николаевна,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Надежина </a:t>
            </a:r>
            <a:r>
              <a:rPr lang="ru-RU" sz="2200" dirty="0">
                <a:solidFill>
                  <a:schemeClr val="tx1"/>
                </a:solidFill>
              </a:rPr>
              <a:t>Марина Александровна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38513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92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Места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Открытые двери в спальню и снятые дверцы с мебели, еще не залог  доступности среды; Редко используется второй ярус пространства групп </a:t>
            </a:r>
            <a:endParaRPr lang="ru-RU" dirty="0" smtClean="0"/>
          </a:p>
          <a:p>
            <a:r>
              <a:rPr lang="ru-RU" dirty="0"/>
              <a:t> Центры активностей располагаются без учета соседства друг с другом (тихие и подвижные игры) </a:t>
            </a:r>
            <a:endParaRPr lang="ru-RU" dirty="0" smtClean="0"/>
          </a:p>
          <a:p>
            <a:r>
              <a:rPr lang="ru-RU" dirty="0"/>
              <a:t>Появляются места для уединения, но   их мало для  количества детей  в группе и педагоги не видят ценности в них,  не обеспечивают и не оберегают принцип уединения детей в нем, через правила и создание условий для  </a:t>
            </a:r>
            <a:r>
              <a:rPr lang="ru-RU" dirty="0" smtClean="0"/>
              <a:t>комфорта</a:t>
            </a:r>
          </a:p>
          <a:p>
            <a:r>
              <a:rPr lang="ru-RU" dirty="0"/>
              <a:t>Оформленное пространство детскими работами по-прежнему это отчет о проделанной работе перед </a:t>
            </a:r>
            <a:r>
              <a:rPr lang="ru-RU" dirty="0" smtClean="0"/>
              <a:t>родителями</a:t>
            </a:r>
          </a:p>
          <a:p>
            <a:r>
              <a:rPr lang="ru-RU" dirty="0"/>
              <a:t>Важна целостность покрытия стен, а  не ценность  детских продуктов для ребенка и их </a:t>
            </a:r>
            <a:r>
              <a:rPr lang="ru-RU" dirty="0" smtClean="0"/>
              <a:t>индивидуальности</a:t>
            </a:r>
          </a:p>
          <a:p>
            <a:r>
              <a:rPr lang="ru-RU" dirty="0"/>
              <a:t>Отсутствует (внутреннее,  внешнее) пространство и оборудование, которое можно использовать ежедневно для продолжительной двигательной активности </a:t>
            </a:r>
          </a:p>
        </p:txBody>
      </p:sp>
    </p:spTree>
    <p:extLst>
      <p:ext uri="{BB962C8B-B14F-4D97-AF65-F5344CB8AC3E}">
        <p14:creationId xmlns:p14="http://schemas.microsoft.com/office/powerpoint/2010/main" val="6266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«Присмотр и уход за детьми»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900767"/>
              </p:ext>
            </p:extLst>
          </p:nvPr>
        </p:nvGraphicFramePr>
        <p:xfrm>
          <a:off x="467544" y="1484784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«Речь и мышление»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229600" cy="5168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527120"/>
              </p:ext>
            </p:extLst>
          </p:nvPr>
        </p:nvGraphicFramePr>
        <p:xfrm>
          <a:off x="467544" y="404664"/>
          <a:ext cx="8229600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702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Зоны благополучия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детских садах появляются  различные центры для детских активностях, в </a:t>
            </a:r>
            <a:r>
              <a:rPr lang="ru-RU" dirty="0" err="1"/>
              <a:t>т.ч</a:t>
            </a:r>
            <a:r>
              <a:rPr lang="ru-RU" dirty="0"/>
              <a:t>. песка и воды </a:t>
            </a:r>
          </a:p>
        </p:txBody>
      </p:sp>
    </p:spTree>
    <p:extLst>
      <p:ext uri="{BB962C8B-B14F-4D97-AF65-F5344CB8AC3E}">
        <p14:creationId xmlns:p14="http://schemas.microsoft.com/office/powerpoint/2010/main" val="1121230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Места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Недостаточное количество различных материалов и предметов для развития детей в свободном доступе (кубики, конструкторы, дополнения к ним,  книги, вода, песок,   для творчества, для релаксации,  для игры  и т.д.) </a:t>
            </a:r>
            <a:endParaRPr lang="ru-RU" dirty="0" smtClean="0"/>
          </a:p>
          <a:p>
            <a:r>
              <a:rPr lang="ru-RU" dirty="0" smtClean="0"/>
              <a:t>Деятельность </a:t>
            </a:r>
            <a:r>
              <a:rPr lang="ru-RU" dirty="0"/>
              <a:t>педагогов  в центрах активностей либо носит директивный характер, либо отсутствует </a:t>
            </a:r>
          </a:p>
        </p:txBody>
      </p:sp>
    </p:spTree>
    <p:extLst>
      <p:ext uri="{BB962C8B-B14F-4D97-AF65-F5344CB8AC3E}">
        <p14:creationId xmlns:p14="http://schemas.microsoft.com/office/powerpoint/2010/main" val="316491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Характеристика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«Взаимодействие»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18771"/>
              </p:ext>
            </p:extLst>
          </p:nvPr>
        </p:nvGraphicFramePr>
        <p:xfrm>
          <a:off x="395536" y="1556792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958778"/>
              </p:ext>
            </p:extLst>
          </p:nvPr>
        </p:nvGraphicFramePr>
        <p:xfrm>
          <a:off x="683568" y="620688"/>
          <a:ext cx="78867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4438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Зона благополучия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Свободная игра появляется в распорядках дня,  </a:t>
            </a:r>
            <a:r>
              <a:rPr lang="ru-RU" dirty="0" err="1"/>
              <a:t>т.е</a:t>
            </a:r>
            <a:r>
              <a:rPr lang="ru-RU" dirty="0"/>
              <a:t> педагоги стали задумываться о возможности встраивания игры в жизнь группы </a:t>
            </a:r>
          </a:p>
        </p:txBody>
      </p:sp>
    </p:spTree>
    <p:extLst>
      <p:ext uri="{BB962C8B-B14F-4D97-AF65-F5344CB8AC3E}">
        <p14:creationId xmlns:p14="http://schemas.microsoft.com/office/powerpoint/2010/main" val="2429728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Места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Время для игры в распорядке выбирается между занятиями или рано утром. Педагоги не всегда умеют включаться в игру в качестве партнеров </a:t>
            </a:r>
          </a:p>
          <a:p>
            <a:r>
              <a:rPr lang="ru-RU" dirty="0"/>
              <a:t>Преобладают фронтальные формы работы с большой группой детей  вместо работы в малых группах (источник знаний  - педагог, занятия по выстроенному им плану, пособия и материалы  выдаются, дети  действуют по образцу) </a:t>
            </a:r>
          </a:p>
        </p:txBody>
      </p:sp>
    </p:spTree>
    <p:extLst>
      <p:ext uri="{BB962C8B-B14F-4D97-AF65-F5344CB8AC3E}">
        <p14:creationId xmlns:p14="http://schemas.microsoft.com/office/powerpoint/2010/main" val="95645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…или «места роста» в региональной системе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440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«Родители и персонал»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Зоны благополучия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Родители осведомлены о  программе  детского сада, общение между педагогами и родителями  происходит по запросу родителей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Для педагогов созданы   некоторые условия для удовлетворения  профессиональных потребностей (доступность методических материалов,  предусмотрено помещение для  совещаний) </a:t>
            </a:r>
            <a:endParaRPr lang="ru-RU" dirty="0" smtClean="0"/>
          </a:p>
          <a:p>
            <a:r>
              <a:rPr lang="ru-RU" dirty="0" smtClean="0"/>
              <a:t>Взаимодействия </a:t>
            </a:r>
            <a:r>
              <a:rPr lang="ru-RU" dirty="0"/>
              <a:t>между сотрудниками чаще позитивны, педагоги совместно планируют деятельность </a:t>
            </a:r>
            <a:endParaRPr lang="ru-RU" dirty="0" smtClean="0"/>
          </a:p>
          <a:p>
            <a:r>
              <a:rPr lang="ru-RU" dirty="0" smtClean="0"/>
              <a:t>Осуществляется </a:t>
            </a:r>
            <a:r>
              <a:rPr lang="ru-RU" dirty="0"/>
              <a:t>надзор за работой сотрудников и  небольшое обучение сотрудников на рабочем месте </a:t>
            </a:r>
          </a:p>
        </p:txBody>
      </p:sp>
    </p:spTree>
    <p:extLst>
      <p:ext uri="{BB962C8B-B14F-4D97-AF65-F5344CB8AC3E}">
        <p14:creationId xmlns:p14="http://schemas.microsoft.com/office/powerpoint/2010/main" val="1821834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Места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Активное участие родителей в жизни  детского сада, возможности  для проявления  их субъектной позиции </a:t>
            </a:r>
            <a:endParaRPr lang="ru-RU" dirty="0" smtClean="0"/>
          </a:p>
          <a:p>
            <a:r>
              <a:rPr lang="ru-RU" dirty="0" smtClean="0"/>
              <a:t>Мало </a:t>
            </a:r>
            <a:r>
              <a:rPr lang="ru-RU" dirty="0"/>
              <a:t>оборудованных мест для педагогов обеспечивающих  конфиденциальность  при общении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распределении обязанностей деятельность педагогов в группах протекает по разному </a:t>
            </a:r>
            <a:endParaRPr lang="ru-RU" dirty="0" smtClean="0"/>
          </a:p>
          <a:p>
            <a:r>
              <a:rPr lang="ru-RU" dirty="0" smtClean="0"/>
              <a:t>Методическое </a:t>
            </a:r>
            <a:r>
              <a:rPr lang="ru-RU" dirty="0"/>
              <a:t>сопровождение  с учетом оценки эффективности сотрудника </a:t>
            </a:r>
          </a:p>
        </p:txBody>
      </p:sp>
    </p:spTree>
    <p:extLst>
      <p:ext uri="{BB962C8B-B14F-4D97-AF65-F5344CB8AC3E}">
        <p14:creationId xmlns:p14="http://schemas.microsoft.com/office/powerpoint/2010/main" val="3484583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Выводы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 smtClean="0"/>
              <a:t>В </a:t>
            </a:r>
            <a:r>
              <a:rPr lang="ru-RU" dirty="0"/>
              <a:t>дошкольных образовательных организациях минимальные требования к качеству образовательной среды выполнены.</a:t>
            </a:r>
          </a:p>
          <a:p>
            <a:pPr algn="just"/>
            <a:r>
              <a:rPr lang="ru-RU" b="1" dirty="0"/>
              <a:t>Зоной </a:t>
            </a:r>
            <a:r>
              <a:rPr lang="ru-RU" b="1" dirty="0" smtClean="0"/>
              <a:t>благополучия, </a:t>
            </a:r>
            <a:r>
              <a:rPr lang="ru-RU" dirty="0" smtClean="0"/>
              <a:t>как и в прошлом году, </a:t>
            </a:r>
            <a:r>
              <a:rPr lang="ru-RU" dirty="0"/>
              <a:t>можно считать область «Взаимодействие».</a:t>
            </a:r>
          </a:p>
          <a:p>
            <a:pPr algn="just"/>
            <a:r>
              <a:rPr lang="ru-RU" b="1" dirty="0" smtClean="0"/>
              <a:t>Зона неблагополучия</a:t>
            </a:r>
            <a:r>
              <a:rPr lang="ru-RU" dirty="0" smtClean="0"/>
              <a:t>: область </a:t>
            </a:r>
            <a:r>
              <a:rPr lang="ru-RU" dirty="0"/>
              <a:t>«Детская активность». </a:t>
            </a:r>
          </a:p>
          <a:p>
            <a:pPr lvl="0" algn="just"/>
            <a:r>
              <a:rPr lang="ru-RU" dirty="0" smtClean="0"/>
              <a:t>Наметилась </a:t>
            </a:r>
            <a:r>
              <a:rPr lang="ru-RU" b="1" dirty="0" smtClean="0"/>
              <a:t>благоприятная тенденция </a:t>
            </a:r>
            <a:r>
              <a:rPr lang="ru-RU" dirty="0" smtClean="0"/>
              <a:t>в </a:t>
            </a:r>
            <a:r>
              <a:rPr lang="ru-RU" dirty="0"/>
              <a:t>сфере «Речь и мышление». </a:t>
            </a:r>
          </a:p>
          <a:p>
            <a:pPr lvl="0" algn="just"/>
            <a:r>
              <a:rPr lang="ru-RU" dirty="0"/>
              <a:t>Для улучшений в сфере «Условия для детей с ограниченными возможностями» необходимо дополнительное исследование, анализ наличной ситуации</a:t>
            </a:r>
            <a:r>
              <a:rPr lang="ru-RU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83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125" y="3004672"/>
            <a:ext cx="7886700" cy="9941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Благодарим за внимание!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1403649" cy="140364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31610" y="1772816"/>
            <a:ext cx="9144000" cy="35353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71600" y="260648"/>
            <a:ext cx="81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8025" y="4511333"/>
            <a:ext cx="4249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400" b="1" dirty="0">
                <a:solidFill>
                  <a:srgbClr val="A52C36"/>
                </a:solidFill>
              </a:rPr>
              <a:t>Россия г. Ярославль, </a:t>
            </a:r>
            <a:endParaRPr lang="ru-RU" sz="2400" b="1" dirty="0" smtClean="0">
              <a:solidFill>
                <a:srgbClr val="A52C36"/>
              </a:solidFill>
            </a:endParaRPr>
          </a:p>
          <a:p>
            <a:r>
              <a:rPr lang="ru-RU" sz="2400" b="1" dirty="0" smtClean="0">
                <a:solidFill>
                  <a:srgbClr val="A52C36"/>
                </a:solidFill>
              </a:rPr>
              <a:t>ул</a:t>
            </a:r>
            <a:r>
              <a:rPr lang="ru-RU" sz="2400" b="1" dirty="0">
                <a:solidFill>
                  <a:srgbClr val="A52C36"/>
                </a:solidFill>
              </a:rPr>
              <a:t>. Богдановича, 16 </a:t>
            </a:r>
          </a:p>
          <a:p>
            <a:r>
              <a:rPr lang="ru-RU" sz="2400" b="1" dirty="0">
                <a:solidFill>
                  <a:srgbClr val="A52C36"/>
                </a:solidFill>
              </a:rPr>
              <a:t>Сайт: </a:t>
            </a:r>
            <a:r>
              <a:rPr lang="en-US" sz="2400" b="1" dirty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400" b="1" dirty="0">
              <a:solidFill>
                <a:srgbClr val="A32D35"/>
              </a:solidFill>
            </a:endParaRPr>
          </a:p>
          <a:p>
            <a:r>
              <a:rPr lang="en-US" sz="2400" b="1" dirty="0">
                <a:solidFill>
                  <a:srgbClr val="A52C36"/>
                </a:solidFill>
              </a:rPr>
              <a:t>E-mail</a:t>
            </a:r>
            <a:r>
              <a:rPr lang="ru-RU" sz="2400" b="1" dirty="0">
                <a:solidFill>
                  <a:srgbClr val="A52C36"/>
                </a:solidFill>
              </a:rPr>
              <a:t>: </a:t>
            </a:r>
            <a:r>
              <a:rPr lang="en-US" sz="2400" b="1" smtClean="0">
                <a:solidFill>
                  <a:srgbClr val="A52C36"/>
                </a:solidFill>
              </a:rPr>
              <a:t>kdno@yandex.ru</a:t>
            </a:r>
            <a:endParaRPr lang="ru-RU" sz="24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3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Цель экспертизы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smtClean="0"/>
              <a:t>выявление тенденций развития дошкольной образовательной практики в Ярославской области и определение степени ее соответствия ФГОС ДО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Характеристика выборки:</a:t>
            </a:r>
          </a:p>
          <a:p>
            <a:pPr marL="0" indent="0" algn="just">
              <a:buNone/>
            </a:pPr>
            <a:r>
              <a:rPr lang="ru-RU" dirty="0" smtClean="0"/>
              <a:t>В исследовании принимали участие дошкольные учреждения Ярославской области</a:t>
            </a:r>
          </a:p>
          <a:p>
            <a:pPr marL="0" indent="0" algn="just">
              <a:buNone/>
            </a:pPr>
            <a:r>
              <a:rPr lang="ru-RU" dirty="0" smtClean="0"/>
              <a:t>В 2016 году – </a:t>
            </a:r>
            <a:r>
              <a:rPr lang="ru-RU" b="1" dirty="0" smtClean="0"/>
              <a:t>15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В 2017 – </a:t>
            </a:r>
            <a:r>
              <a:rPr lang="ru-RU" b="1" dirty="0" smtClean="0"/>
              <a:t>25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Условия формирования выборки </a:t>
            </a:r>
          </a:p>
          <a:p>
            <a:pPr marL="0" indent="0" algn="just">
              <a:buNone/>
            </a:pPr>
            <a:r>
              <a:rPr lang="ru-RU" b="1" dirty="0" smtClean="0"/>
              <a:t>2016 год</a:t>
            </a:r>
            <a:r>
              <a:rPr lang="ru-RU" dirty="0" smtClean="0"/>
              <a:t>:</a:t>
            </a:r>
          </a:p>
          <a:p>
            <a:pPr algn="just">
              <a:buFontTx/>
              <a:buChar char="-"/>
            </a:pPr>
            <a:r>
              <a:rPr lang="ru-RU" dirty="0" smtClean="0"/>
              <a:t>3 </a:t>
            </a:r>
            <a:r>
              <a:rPr lang="ru-RU" dirty="0"/>
              <a:t>детских сада, </a:t>
            </a:r>
            <a:r>
              <a:rPr lang="ru-RU" dirty="0" smtClean="0"/>
              <a:t>которые демонстрируют </a:t>
            </a:r>
            <a:r>
              <a:rPr lang="ru-RU" dirty="0"/>
              <a:t>высокое качество образования. Эти три детских сада выбираются на основании экспертной оценки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 12 детских садов выбраны случайным </a:t>
            </a:r>
            <a:r>
              <a:rPr lang="ru-RU" dirty="0"/>
              <a:t>образом на основании жеребьевки (рандомизации)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каждом саду обследуется одна группа (</a:t>
            </a:r>
            <a:r>
              <a:rPr lang="ru-RU" dirty="0" smtClean="0"/>
              <a:t>средняя)</a:t>
            </a:r>
          </a:p>
          <a:p>
            <a:pPr marL="0" indent="0" algn="just">
              <a:buNone/>
            </a:pPr>
            <a:r>
              <a:rPr lang="ru-RU" b="1" dirty="0" smtClean="0"/>
              <a:t> 2017 год: </a:t>
            </a:r>
          </a:p>
          <a:p>
            <a:pPr algn="just">
              <a:buFontTx/>
              <a:buChar char="-"/>
            </a:pPr>
            <a:r>
              <a:rPr lang="ru-RU" dirty="0" smtClean="0"/>
              <a:t>Повторное исследование 15-ти садов (старшая группа)</a:t>
            </a:r>
          </a:p>
          <a:p>
            <a:pPr algn="just">
              <a:buFontTx/>
              <a:buChar char="-"/>
            </a:pPr>
            <a:r>
              <a:rPr lang="ru-RU" dirty="0" smtClean="0"/>
              <a:t>10 новых садов (средняя группа): 3+7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85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Важная исходная позиция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Оценка для развития, а не оценка для контроля </a:t>
            </a:r>
          </a:p>
        </p:txBody>
      </p:sp>
    </p:spTree>
    <p:extLst>
      <p:ext uri="{BB962C8B-B14F-4D97-AF65-F5344CB8AC3E}">
        <p14:creationId xmlns:p14="http://schemas.microsoft.com/office/powerpoint/2010/main" val="278730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Особенности образовательной среды в ДОО Ярославской области (</a:t>
            </a:r>
            <a:r>
              <a:rPr lang="en-US" sz="3200" b="1" dirty="0" smtClean="0"/>
              <a:t>max 7</a:t>
            </a:r>
            <a:r>
              <a:rPr lang="ru-RU" sz="3200" b="1" dirty="0" smtClean="0"/>
              <a:t>)</a:t>
            </a:r>
            <a:endParaRPr lang="ru-RU" sz="3200" b="1" dirty="0"/>
          </a:p>
        </p:txBody>
      </p:sp>
      <p:graphicFrame>
        <p:nvGraphicFramePr>
          <p:cNvPr id="15362" name="Содержимое 3"/>
          <p:cNvGraphicFramePr>
            <a:graphicFrameLocks noGrp="1"/>
          </p:cNvGraphicFramePr>
          <p:nvPr>
            <p:ph idx="1"/>
          </p:nvPr>
        </p:nvGraphicFramePr>
        <p:xfrm>
          <a:off x="377825" y="877888"/>
          <a:ext cx="8331200" cy="581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8333954" imgH="5816088" progId="Excel.Chart.8">
                  <p:embed/>
                </p:oleObj>
              </mc:Choice>
              <mc:Fallback>
                <p:oleObj r:id="rId3" imgW="8333954" imgH="5816088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877888"/>
                        <a:ext cx="8331200" cy="581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0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Зоны благополучия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Наивысшее значение достигнуто по </a:t>
            </a:r>
            <a:r>
              <a:rPr lang="ru-RU" dirty="0" err="1"/>
              <a:t>подшкале</a:t>
            </a:r>
            <a:r>
              <a:rPr lang="ru-RU" dirty="0"/>
              <a:t> «Взаимодействие» (5.01 балл), что можно считать зоной относительного благополучия в региональной системе дошкольного </a:t>
            </a:r>
            <a:r>
              <a:rPr lang="ru-RU" dirty="0" smtClean="0"/>
              <a:t>образования</a:t>
            </a:r>
          </a:p>
          <a:p>
            <a:r>
              <a:rPr lang="ru-RU" dirty="0"/>
              <a:t>Обеспечивается присмотр для обеспечения безопасности и поддержания  дисциплины </a:t>
            </a:r>
          </a:p>
          <a:p>
            <a:r>
              <a:rPr lang="ru-RU" dirty="0" smtClean="0"/>
              <a:t>Имеют </a:t>
            </a:r>
            <a:r>
              <a:rPr lang="ru-RU" dirty="0"/>
              <a:t>место  некоторые позитивные взаимодействия между педагогами и детьми, детьми друг с другом </a:t>
            </a:r>
          </a:p>
        </p:txBody>
      </p:sp>
    </p:spTree>
    <p:extLst>
      <p:ext uri="{BB962C8B-B14F-4D97-AF65-F5344CB8AC3E}">
        <p14:creationId xmlns:p14="http://schemas.microsoft.com/office/powerpoint/2010/main" val="320666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Места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Взаимодействие педагогов с детьми, детей друг с другом,  учитывающий опыт положительных взаимодействий, развитие взаимного уважения</a:t>
            </a:r>
          </a:p>
        </p:txBody>
      </p:sp>
    </p:spTree>
    <p:extLst>
      <p:ext uri="{BB962C8B-B14F-4D97-AF65-F5344CB8AC3E}">
        <p14:creationId xmlns:p14="http://schemas.microsoft.com/office/powerpoint/2010/main" val="3976492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«Предметно – пространственная среда»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Зоны благополучия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открываются двери в спальню и приемную в течение дня; у детей появилась возможность выходить за пределы </a:t>
            </a:r>
            <a:r>
              <a:rPr lang="ru-RU" dirty="0" smtClean="0"/>
              <a:t>группы, создаются  </a:t>
            </a:r>
            <a:r>
              <a:rPr lang="ru-RU" dirty="0"/>
              <a:t>разнообразные центры активностей </a:t>
            </a:r>
            <a:endParaRPr lang="ru-RU" dirty="0" smtClean="0"/>
          </a:p>
          <a:p>
            <a:r>
              <a:rPr lang="ru-RU" dirty="0" smtClean="0"/>
              <a:t>появляются </a:t>
            </a:r>
            <a:r>
              <a:rPr lang="ru-RU" dirty="0"/>
              <a:t>места уединения, отдыха и комфорта </a:t>
            </a:r>
            <a:endParaRPr lang="ru-RU" dirty="0" smtClean="0"/>
          </a:p>
          <a:p>
            <a:r>
              <a:rPr lang="ru-RU" dirty="0"/>
              <a:t>уменьшается количество закрытых высоких  </a:t>
            </a:r>
            <a:r>
              <a:rPr lang="ru-RU" dirty="0" smtClean="0"/>
              <a:t>стеллажей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843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828</Words>
  <Application>Microsoft Office PowerPoint</Application>
  <PresentationFormat>Экран (4:3)</PresentationFormat>
  <Paragraphs>138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Impact</vt:lpstr>
      <vt:lpstr>Тема Office</vt:lpstr>
      <vt:lpstr>Диаграмма Microsoft Excel</vt:lpstr>
      <vt:lpstr>  Результаты исследования качества образования в дошкольных образовательных организациях Ярославской области  (2016, 2017 гг)   </vt:lpstr>
      <vt:lpstr>Презентация PowerPoint</vt:lpstr>
      <vt:lpstr>Презентация PowerPoint</vt:lpstr>
      <vt:lpstr>Важная исходная позиция</vt:lpstr>
      <vt:lpstr>Особенности образовательной среды в ДОО Ярославской области (max 7)</vt:lpstr>
      <vt:lpstr>Зоны благополучия</vt:lpstr>
      <vt:lpstr>Места роста</vt:lpstr>
      <vt:lpstr>Среднее значение подшкалы «Предметно – пространственная среда»</vt:lpstr>
      <vt:lpstr>Зоны благополучия</vt:lpstr>
      <vt:lpstr>Места роста</vt:lpstr>
      <vt:lpstr>Среднее значение подшкалы «Присмотр и уход за детьми»</vt:lpstr>
      <vt:lpstr>Среднее значение подшкалы  «Речь и мышление»</vt:lpstr>
      <vt:lpstr>Презентация PowerPoint</vt:lpstr>
      <vt:lpstr>Зоны благополучия</vt:lpstr>
      <vt:lpstr>Места роста</vt:lpstr>
      <vt:lpstr>Характеристика подшкалы «Взаимодействие»</vt:lpstr>
      <vt:lpstr>Презентация PowerPoint</vt:lpstr>
      <vt:lpstr>Зона благополучия</vt:lpstr>
      <vt:lpstr>Места роста</vt:lpstr>
      <vt:lpstr>Среднее значение подшкалы  «Родители и персонал»</vt:lpstr>
      <vt:lpstr>Зоны благополучия</vt:lpstr>
      <vt:lpstr>Места роста</vt:lpstr>
      <vt:lpstr> Выводы  </vt:lpstr>
      <vt:lpstr>Благодарим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исследования качества организации образовательной среды детских садов</dc:title>
  <dc:creator>Татьяна Николаевна Захарова</dc:creator>
  <cp:lastModifiedBy>Elena Kotochigova</cp:lastModifiedBy>
  <cp:revision>40</cp:revision>
  <dcterms:created xsi:type="dcterms:W3CDTF">2017-02-07T11:15:39Z</dcterms:created>
  <dcterms:modified xsi:type="dcterms:W3CDTF">2018-02-13T06:19:09Z</dcterms:modified>
</cp:coreProperties>
</file>