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9" r:id="rId1"/>
  </p:sldMasterIdLst>
  <p:handoutMasterIdLst>
    <p:handoutMasterId r:id="rId15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23A1E-8DD5-4630-B8F1-D0EFAEA5E1FE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C2108-3A9A-402B-941E-3E0BAD3F59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9D5-7E1A-4433-8B21-2237CC26FA2C}" type="datetimeFigureOut">
              <a:rPr lang="en-US" smtClean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03877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smtClean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92753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smtClean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611947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smtClean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9714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B55-62C0-407E-B706-C907B44B0BFC}" type="datetimeFigureOut">
              <a:rPr lang="en-US" smtClean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23063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smtClean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01361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smtClean="0"/>
              <a:pPr/>
              <a:t>8/30/2018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792934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smtClean="0"/>
              <a:pPr/>
              <a:t>8/30/2018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236883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smtClean="0"/>
              <a:pPr/>
              <a:t>8/30/2018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2205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smtClean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458097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C423185-9573-406A-8068-0AB4F2335019}" type="datetimeFigureOut">
              <a:rPr lang="en-US" smtClean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874472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smtClean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10699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yustus@univers.su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5447" y="0"/>
            <a:ext cx="9068586" cy="334212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</a:rPr>
              <a:t>Какой взрослый может поддержать инициативу ребенка?</a:t>
            </a:r>
          </a:p>
        </p:txBody>
      </p:sp>
    </p:spTree>
    <p:extLst>
      <p:ext uri="{BB962C8B-B14F-4D97-AF65-F5344CB8AC3E}">
        <p14:creationId xmlns="" xmlns:p14="http://schemas.microsoft.com/office/powerpoint/2010/main" val="1555116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51578" y="1958010"/>
            <a:ext cx="9603275" cy="4525963"/>
          </a:xfrm>
        </p:spPr>
        <p:txBody>
          <a:bodyPr>
            <a:normAutofit/>
          </a:bodyPr>
          <a:lstStyle/>
          <a:p>
            <a:r>
              <a:rPr lang="ru-RU" sz="2800" dirty="0"/>
              <a:t>умеет преобразовывать пространство группы в соответствии с новыми задачами, </a:t>
            </a:r>
          </a:p>
          <a:p>
            <a:r>
              <a:rPr lang="ru-RU" sz="2800" dirty="0"/>
              <a:t>имеет собственный стиль организации пространства, </a:t>
            </a:r>
          </a:p>
          <a:p>
            <a:r>
              <a:rPr lang="ru-RU" sz="2800" dirty="0"/>
              <a:t>способен удерживать одновременную работу малых детских групп в разных местах группы, </a:t>
            </a:r>
          </a:p>
          <a:p>
            <a:r>
              <a:rPr lang="ru-RU" sz="2800" dirty="0"/>
              <a:t>умеет сотрудничать с детьми в оформлении пространства группы</a:t>
            </a:r>
          </a:p>
          <a:p>
            <a:endParaRPr lang="ru-RU" sz="28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Что умеет взрослый? </a:t>
            </a:r>
          </a:p>
        </p:txBody>
      </p:sp>
    </p:spTree>
    <p:extLst>
      <p:ext uri="{BB962C8B-B14F-4D97-AF65-F5344CB8AC3E}">
        <p14:creationId xmlns="" xmlns:p14="http://schemas.microsoft.com/office/powerpoint/2010/main" val="3012669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52940" y="1864231"/>
            <a:ext cx="10707756" cy="5563613"/>
          </a:xfrm>
        </p:spPr>
        <p:txBody>
          <a:bodyPr>
            <a:noAutofit/>
          </a:bodyPr>
          <a:lstStyle/>
          <a:p>
            <a:r>
              <a:rPr lang="ru-RU" sz="2400" dirty="0"/>
              <a:t>умеет удивляться и удивлять, </a:t>
            </a:r>
          </a:p>
          <a:p>
            <a:r>
              <a:rPr lang="ru-RU" sz="2400" dirty="0"/>
              <a:t>умеет услышать и поддержать детское любопытство, </a:t>
            </a:r>
          </a:p>
          <a:p>
            <a:r>
              <a:rPr lang="ru-RU" sz="2400" dirty="0"/>
              <a:t>способен изменить образовательную деятельность так, чтобы она способствовала поиску ответов на детские вопросы, </a:t>
            </a:r>
          </a:p>
          <a:p>
            <a:r>
              <a:rPr lang="ru-RU" sz="2400" dirty="0"/>
              <a:t>гибок в отношении планов дня и организации конкретной познавательной деятельности, </a:t>
            </a:r>
          </a:p>
          <a:p>
            <a:r>
              <a:rPr lang="ru-RU" sz="2400" dirty="0"/>
              <a:t>способен предъявить детский интерес родителям и включить их в работу, </a:t>
            </a:r>
          </a:p>
          <a:p>
            <a:r>
              <a:rPr lang="ru-RU" sz="2400" dirty="0"/>
              <a:t>умеет оформить результаты </a:t>
            </a:r>
          </a:p>
          <a:p>
            <a:endParaRPr lang="ru-RU" sz="24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289179" y="416431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pPr defTabSz="914400">
              <a:spcBef>
                <a:spcPct val="0"/>
              </a:spcBef>
              <a:defRPr/>
            </a:pPr>
            <a:r>
              <a:rPr lang="ru-RU" sz="3200" b="1" cap="all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Что умеет взрослый? </a:t>
            </a:r>
          </a:p>
        </p:txBody>
      </p:sp>
    </p:spTree>
    <p:extLst>
      <p:ext uri="{BB962C8B-B14F-4D97-AF65-F5344CB8AC3E}">
        <p14:creationId xmlns="" xmlns:p14="http://schemas.microsoft.com/office/powerpoint/2010/main" val="3137642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518" y="303534"/>
            <a:ext cx="4487883" cy="1188845"/>
          </a:xfrm>
        </p:spPr>
        <p:txBody>
          <a:bodyPr/>
          <a:lstStyle/>
          <a:p>
            <a:r>
              <a:rPr lang="ru-RU" sz="26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 жизни группы </a:t>
            </a:r>
          </a:p>
          <a:p>
            <a:r>
              <a:rPr lang="ru-RU" sz="26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(хотим видеть)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83598" y="1883568"/>
            <a:ext cx="4642943" cy="4527734"/>
          </a:xfrm>
        </p:spPr>
        <p:txBody>
          <a:bodyPr>
            <a:noAutofit/>
          </a:bodyPr>
          <a:lstStyle/>
          <a:p>
            <a:r>
              <a:rPr lang="ru-RU" sz="2400" dirty="0"/>
              <a:t>Есть чем заинтересоваться</a:t>
            </a:r>
          </a:p>
          <a:p>
            <a:r>
              <a:rPr lang="ru-RU" sz="2400" dirty="0"/>
              <a:t>Можно выбрать вид деятельности</a:t>
            </a:r>
          </a:p>
          <a:p>
            <a:r>
              <a:rPr lang="ru-RU" sz="2400" dirty="0"/>
              <a:t>Можно выбирать партнеров</a:t>
            </a:r>
          </a:p>
          <a:p>
            <a:r>
              <a:rPr lang="ru-RU" sz="2400" dirty="0"/>
              <a:t>Можно выбрать адекватное место действия</a:t>
            </a:r>
          </a:p>
          <a:p>
            <a:r>
              <a:rPr lang="ru-RU" sz="2400" dirty="0"/>
              <a:t>Есть где предъявить достижения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756137" y="404712"/>
            <a:ext cx="3848591" cy="1087667"/>
          </a:xfrm>
        </p:spPr>
        <p:txBody>
          <a:bodyPr>
            <a:normAutofit/>
          </a:bodyPr>
          <a:lstStyle/>
          <a:p>
            <a:r>
              <a:rPr lang="ru-RU" sz="26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 культуре сада </a:t>
            </a:r>
          </a:p>
          <a:p>
            <a:r>
              <a:rPr lang="ru-RU" sz="26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(делаем)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334799" y="1883568"/>
            <a:ext cx="5088835" cy="4255649"/>
          </a:xfrm>
        </p:spPr>
        <p:txBody>
          <a:bodyPr>
            <a:noAutofit/>
          </a:bodyPr>
          <a:lstStyle/>
          <a:p>
            <a:r>
              <a:rPr lang="ru-RU" sz="2400" dirty="0"/>
              <a:t>Веер возможностей</a:t>
            </a:r>
          </a:p>
          <a:p>
            <a:r>
              <a:rPr lang="ru-RU" sz="2400" dirty="0"/>
              <a:t>Реальный выбор для включения/ не включения  в деятельность</a:t>
            </a:r>
          </a:p>
          <a:p>
            <a:r>
              <a:rPr lang="ru-RU" sz="2400" dirty="0"/>
              <a:t>Командная организация</a:t>
            </a:r>
          </a:p>
          <a:p>
            <a:r>
              <a:rPr lang="ru-RU" sz="2400" dirty="0"/>
              <a:t>Можно влиять на важные решения</a:t>
            </a:r>
          </a:p>
          <a:p>
            <a:r>
              <a:rPr lang="ru-RU" sz="2400" dirty="0"/>
              <a:t>Возможность для проб</a:t>
            </a:r>
          </a:p>
          <a:p>
            <a:r>
              <a:rPr lang="ru-RU" sz="2400" dirty="0"/>
              <a:t>Предъявление опыта коллегам внутри сада и вне его</a:t>
            </a:r>
          </a:p>
        </p:txBody>
      </p:sp>
    </p:spTree>
    <p:extLst>
      <p:ext uri="{BB962C8B-B14F-4D97-AF65-F5344CB8AC3E}">
        <p14:creationId xmlns="" xmlns:p14="http://schemas.microsoft.com/office/powerpoint/2010/main" val="82838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/>
              <a:t>Для сотрудничества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2656" y="2133720"/>
            <a:ext cx="9460531" cy="3777622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endParaRPr lang="ru-RU" sz="2400" dirty="0"/>
          </a:p>
          <a:p>
            <a:pPr marL="0" indent="0" algn="r">
              <a:buNone/>
            </a:pPr>
            <a:r>
              <a:rPr lang="ru-RU" sz="2400" dirty="0"/>
              <a:t>Юстус Татьяна Ивановна </a:t>
            </a:r>
          </a:p>
          <a:p>
            <a:pPr marL="0" indent="0" algn="r">
              <a:buNone/>
            </a:pPr>
            <a:r>
              <a:rPr lang="en-US" sz="2400" dirty="0">
                <a:hlinkClick r:id="rId2"/>
              </a:rPr>
              <a:t>yustus@univers.su</a:t>
            </a:r>
            <a:endParaRPr lang="en-US" sz="2400" dirty="0"/>
          </a:p>
          <a:p>
            <a:pPr marL="0" indent="0" algn="r">
              <a:buNone/>
            </a:pPr>
            <a:r>
              <a:rPr lang="en-US" sz="2400" dirty="0"/>
              <a:t>391 223 34 90</a:t>
            </a:r>
          </a:p>
          <a:p>
            <a:pPr marL="0" indent="0" algn="r">
              <a:buNone/>
            </a:pPr>
            <a:r>
              <a:rPr lang="ru-RU" sz="2400" dirty="0"/>
              <a:t>Г. Красноярск</a:t>
            </a:r>
          </a:p>
          <a:p>
            <a:pPr marL="0" indent="0" algn="r">
              <a:buNone/>
            </a:pPr>
            <a:r>
              <a:rPr lang="ru-RU" sz="2400" dirty="0"/>
              <a:t>Детский сад "</a:t>
            </a:r>
            <a:r>
              <a:rPr lang="ru-RU" sz="2400" dirty="0" err="1"/>
              <a:t>Журавушка</a:t>
            </a:r>
            <a:r>
              <a:rPr lang="ru-RU" sz="2400" dirty="0"/>
              <a:t>", </a:t>
            </a:r>
          </a:p>
          <a:p>
            <a:pPr marL="0" indent="0" algn="r">
              <a:buNone/>
            </a:pPr>
            <a:r>
              <a:rPr lang="ru-RU" sz="2400" dirty="0"/>
              <a:t>Гимназия </a:t>
            </a:r>
            <a:r>
              <a:rPr lang="en-US" sz="2400" dirty="0"/>
              <a:t>N 1 - </a:t>
            </a:r>
            <a:r>
              <a:rPr lang="ru-RU" sz="2400" dirty="0"/>
              <a:t> "</a:t>
            </a:r>
            <a:r>
              <a:rPr lang="ru-RU" sz="2400" dirty="0" err="1"/>
              <a:t>Универс</a:t>
            </a:r>
            <a:r>
              <a:rPr lang="ru-RU" sz="2400" dirty="0"/>
              <a:t>" </a:t>
            </a:r>
          </a:p>
          <a:p>
            <a:pPr marL="0" indent="0" algn="r">
              <a:buNone/>
            </a:pPr>
            <a:endParaRPr lang="ru-RU" sz="2400" dirty="0"/>
          </a:p>
          <a:p>
            <a:pPr marL="0" indent="0" algn="r">
              <a:buNone/>
            </a:pPr>
            <a:endParaRPr lang="ru-RU" sz="2400" dirty="0"/>
          </a:p>
          <a:p>
            <a:pPr marL="0" indent="0" algn="r">
              <a:buNone/>
            </a:pPr>
            <a:endParaRPr lang="ru-RU" sz="2400" dirty="0"/>
          </a:p>
          <a:p>
            <a:pPr marL="0" indent="0" algn="r">
              <a:buNone/>
            </a:pPr>
            <a:endParaRPr lang="ru-RU" sz="2400" dirty="0"/>
          </a:p>
          <a:p>
            <a:pPr marL="0" indent="0" algn="r">
              <a:buNone/>
            </a:pPr>
            <a:endParaRPr lang="ru-RU" sz="2400" dirty="0"/>
          </a:p>
          <a:p>
            <a:pPr marL="0" indent="0" algn="r">
              <a:buNone/>
            </a:pPr>
            <a:endParaRPr lang="ru-RU" sz="2400" dirty="0"/>
          </a:p>
        </p:txBody>
      </p:sp>
      <p:pic>
        <p:nvPicPr>
          <p:cNvPr id="4" name="Picture 2" descr="C:\Users\ef\Documents\copy univers\Фирменный стиль\Логотип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66" y="5459392"/>
            <a:ext cx="1132113" cy="4519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83631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Инициативность  дошкольника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51579" y="23320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altLang="ru-RU" sz="4000" b="1" dirty="0">
                <a:solidFill>
                  <a:schemeClr val="tx1">
                    <a:lumMod val="85000"/>
                    <a:lumOff val="15000"/>
                  </a:schemeClr>
                </a:solidFill>
                <a:sym typeface="Courier New" panose="02070309020205020404" pitchFamily="49" charset="0"/>
              </a:rPr>
              <a:t>Способность преодолевать наличную ситуацию в соответствии с собственным замыслом</a:t>
            </a:r>
            <a:endParaRPr lang="ru-RU" altLang="ru-RU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6816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7618" y="420412"/>
            <a:ext cx="8435280" cy="11430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Какие качества ее обеспечивают?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7618" y="1812236"/>
            <a:ext cx="8580783" cy="4525963"/>
          </a:xfrm>
        </p:spPr>
        <p:txBody>
          <a:bodyPr>
            <a:normAutofit fontScale="92500" lnSpcReduction="10000"/>
          </a:bodyPr>
          <a:lstStyle/>
          <a:p>
            <a:pPr defTabSz="650230">
              <a:spcAft>
                <a:spcPts val="853"/>
              </a:spcAft>
              <a:defRPr sz="1800" spc="0">
                <a:solidFill>
                  <a:srgbClr val="000000"/>
                </a:solidFill>
                <a:effectLst/>
              </a:defRPr>
            </a:pPr>
            <a:r>
              <a:rPr lang="ru-RU" alt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sym typeface="Courier New" panose="02070309020205020404" pitchFamily="49" charset="0"/>
              </a:rPr>
              <a:t>осознание своих потребностей, состояния, интересов</a:t>
            </a:r>
          </a:p>
          <a:p>
            <a:pPr defTabSz="650230">
              <a:spcAft>
                <a:spcPts val="853"/>
              </a:spcAft>
              <a:defRPr sz="1800" spc="0">
                <a:solidFill>
                  <a:srgbClr val="000000"/>
                </a:solidFill>
                <a:effectLst/>
              </a:defRPr>
            </a:pPr>
            <a:r>
              <a:rPr lang="ru-RU" alt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sym typeface="Courier New" panose="02070309020205020404" pitchFamily="49" charset="0"/>
              </a:rPr>
              <a:t>воображение</a:t>
            </a:r>
          </a:p>
          <a:p>
            <a:pPr defTabSz="650230">
              <a:spcAft>
                <a:spcPts val="853"/>
              </a:spcAft>
              <a:defRPr sz="1800" spc="0">
                <a:solidFill>
                  <a:srgbClr val="000000"/>
                </a:solidFill>
                <a:effectLst/>
              </a:defRPr>
            </a:pPr>
            <a:r>
              <a:rPr lang="ru-RU" alt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sym typeface="Courier New" panose="02070309020205020404" pitchFamily="49" charset="0"/>
              </a:rPr>
              <a:t>уверенность в себе</a:t>
            </a:r>
          </a:p>
          <a:p>
            <a:pPr defTabSz="650230">
              <a:spcAft>
                <a:spcPts val="853"/>
              </a:spcAft>
              <a:defRPr sz="1800" spc="0">
                <a:solidFill>
                  <a:srgbClr val="000000"/>
                </a:solidFill>
                <a:effectLst/>
              </a:defRPr>
            </a:pPr>
            <a:r>
              <a:rPr lang="ru-RU" alt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sym typeface="Courier New" panose="02070309020205020404" pitchFamily="49" charset="0"/>
              </a:rPr>
              <a:t>ориентация в социальных рамках</a:t>
            </a:r>
          </a:p>
          <a:p>
            <a:pPr defTabSz="650230">
              <a:spcAft>
                <a:spcPts val="853"/>
              </a:spcAft>
              <a:defRPr sz="1800" spc="0">
                <a:solidFill>
                  <a:srgbClr val="000000"/>
                </a:solidFill>
                <a:effectLst/>
              </a:defRPr>
            </a:pPr>
            <a:r>
              <a:rPr lang="ru-RU" alt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sym typeface="Courier New" panose="02070309020205020404" pitchFamily="49" charset="0"/>
              </a:rPr>
              <a:t>способность взаимодействовать с другими</a:t>
            </a:r>
          </a:p>
          <a:p>
            <a:pPr defTabSz="650230">
              <a:spcAft>
                <a:spcPts val="853"/>
              </a:spcAft>
              <a:defRPr sz="1800" spc="0">
                <a:solidFill>
                  <a:srgbClr val="000000"/>
                </a:solidFill>
                <a:effectLst/>
              </a:defRPr>
            </a:pPr>
            <a:r>
              <a:rPr lang="ru-RU" alt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sym typeface="Courier New" panose="02070309020205020404" pitchFamily="49" charset="0"/>
              </a:rPr>
              <a:t>владение средствами деятельности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43780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7983" y="327647"/>
            <a:ext cx="8219256" cy="11430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Где формируются эти качества?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17983" y="2132857"/>
            <a:ext cx="9554817" cy="4525963"/>
          </a:xfrm>
        </p:spPr>
        <p:txBody>
          <a:bodyPr>
            <a:normAutofit/>
          </a:bodyPr>
          <a:lstStyle/>
          <a:p>
            <a:r>
              <a:rPr lang="ru-RU" sz="4000" dirty="0"/>
              <a:t>Сюжетно-ролевая игра</a:t>
            </a:r>
          </a:p>
          <a:p>
            <a:r>
              <a:rPr lang="ru-RU" sz="4000" dirty="0"/>
              <a:t>Познавательная и продуктивная деятельность по собственному замыслу</a:t>
            </a:r>
          </a:p>
          <a:p>
            <a:r>
              <a:rPr lang="ru-RU" sz="4000" dirty="0"/>
              <a:t>Особый уклад жизни группы  </a:t>
            </a:r>
          </a:p>
        </p:txBody>
      </p:sp>
    </p:spTree>
    <p:extLst>
      <p:ext uri="{BB962C8B-B14F-4D97-AF65-F5344CB8AC3E}">
        <p14:creationId xmlns="" xmlns:p14="http://schemas.microsoft.com/office/powerpoint/2010/main" val="1842111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Три обязательных условия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10140" y="1853755"/>
            <a:ext cx="8686800" cy="396395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sz="3200" b="1" dirty="0"/>
              <a:t>В группе созданы все условия для игры:</a:t>
            </a:r>
          </a:p>
          <a:p>
            <a:pPr marL="514350" indent="-514350">
              <a:buNone/>
            </a:pPr>
            <a:endParaRPr lang="ru-RU" sz="3200" b="1" dirty="0"/>
          </a:p>
          <a:p>
            <a:pPr marL="514350" indent="-514350">
              <a:buFontTx/>
              <a:buChar char="-"/>
            </a:pPr>
            <a:r>
              <a:rPr lang="ru-RU" sz="3200" dirty="0"/>
              <a:t>Время</a:t>
            </a:r>
          </a:p>
          <a:p>
            <a:pPr marL="514350" indent="-514350">
              <a:buFontTx/>
              <a:buChar char="-"/>
            </a:pPr>
            <a:r>
              <a:rPr lang="ru-RU" sz="3200" dirty="0"/>
              <a:t>Предметная среда </a:t>
            </a:r>
          </a:p>
          <a:p>
            <a:pPr marL="514350" indent="-514350">
              <a:buFontTx/>
              <a:buChar char="-"/>
            </a:pPr>
            <a:r>
              <a:rPr lang="ru-RU" sz="3200" dirty="0"/>
              <a:t>Умелый взрослый </a:t>
            </a:r>
          </a:p>
          <a:p>
            <a:pPr marL="514350" indent="-514350">
              <a:buNone/>
            </a:pPr>
            <a:r>
              <a:rPr lang="ru-RU" sz="3200" dirty="0"/>
              <a:t> </a:t>
            </a:r>
          </a:p>
          <a:p>
            <a:pPr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2418758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Три обязательных условия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51579" y="1997766"/>
            <a:ext cx="8291264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ru-RU" sz="3600" dirty="0"/>
              <a:t>2. </a:t>
            </a:r>
            <a:r>
              <a:rPr lang="ru-RU" sz="3600" b="1" dirty="0"/>
              <a:t>Дети – хозяева в пространстве группы</a:t>
            </a:r>
          </a:p>
          <a:p>
            <a:pPr marL="514350" indent="-514350">
              <a:buNone/>
            </a:pPr>
            <a:r>
              <a:rPr lang="ru-RU" sz="3600" b="1" dirty="0"/>
              <a:t> </a:t>
            </a:r>
          </a:p>
          <a:p>
            <a:pPr marL="514350" indent="-514350">
              <a:buFontTx/>
              <a:buChar char="-"/>
            </a:pPr>
            <a:r>
              <a:rPr lang="ru-RU" sz="3600" dirty="0"/>
              <a:t>Доступно </a:t>
            </a:r>
          </a:p>
          <a:p>
            <a:pPr marL="514350" indent="-514350">
              <a:buFontTx/>
              <a:buChar char="-"/>
            </a:pPr>
            <a:r>
              <a:rPr lang="ru-RU" sz="3600" dirty="0"/>
              <a:t>Гибко </a:t>
            </a:r>
          </a:p>
          <a:p>
            <a:pPr marL="514350" indent="-514350">
              <a:buFontTx/>
              <a:buChar char="-"/>
            </a:pPr>
            <a:r>
              <a:rPr lang="ru-RU" sz="3600" dirty="0"/>
              <a:t>Изменяемо </a:t>
            </a:r>
          </a:p>
          <a:p>
            <a:pPr marL="514350" indent="-514350">
              <a:buNone/>
            </a:pPr>
            <a:r>
              <a:rPr lang="ru-RU" sz="3600" dirty="0"/>
              <a:t> </a:t>
            </a:r>
          </a:p>
          <a:p>
            <a:pPr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7712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Три обязательных условия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51578" y="1853754"/>
            <a:ext cx="9401951" cy="4713387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ru-RU" sz="2800" dirty="0"/>
              <a:t>3. </a:t>
            </a:r>
            <a:r>
              <a:rPr lang="ru-RU" sz="2800" b="1" dirty="0"/>
              <a:t>В группе поддерживают интересы детей в познавательной и продуктивной деятельности</a:t>
            </a:r>
          </a:p>
          <a:p>
            <a:pPr marL="514350" indent="-514350">
              <a:buNone/>
            </a:pPr>
            <a:r>
              <a:rPr lang="ru-RU" sz="2800" dirty="0"/>
              <a:t>- Есть чем заинтересоваться</a:t>
            </a:r>
          </a:p>
          <a:p>
            <a:pPr marL="514350" indent="-514350">
              <a:buNone/>
            </a:pPr>
            <a:r>
              <a:rPr lang="ru-RU" sz="2800" dirty="0"/>
              <a:t>- Можно выбирать вид деятельности</a:t>
            </a:r>
          </a:p>
          <a:p>
            <a:pPr marL="514350" indent="-514350">
              <a:buNone/>
            </a:pPr>
            <a:r>
              <a:rPr lang="ru-RU" sz="2800" dirty="0"/>
              <a:t>- Можно выбирать и устраивать адекватное место действия</a:t>
            </a:r>
          </a:p>
          <a:p>
            <a:pPr marL="514350" indent="-514350">
              <a:buNone/>
            </a:pPr>
            <a:r>
              <a:rPr lang="ru-RU" sz="2800" dirty="0"/>
              <a:t>- Можно выбирать партнеров по действию</a:t>
            </a:r>
          </a:p>
          <a:p>
            <a:pPr marL="514350" indent="-514350">
              <a:buNone/>
            </a:pPr>
            <a:r>
              <a:rPr lang="ru-RU" sz="2800" dirty="0"/>
              <a:t>- Можно предъявить результат</a:t>
            </a:r>
          </a:p>
          <a:p>
            <a:pPr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428767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Как это уже делается?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51579" y="2039284"/>
            <a:ext cx="8759221" cy="492514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None/>
            </a:pPr>
            <a:r>
              <a:rPr lang="ru-RU" sz="2800" dirty="0"/>
              <a:t>«Метод проектов»</a:t>
            </a:r>
          </a:p>
          <a:p>
            <a:pPr marL="514350" indent="-514350">
              <a:buNone/>
            </a:pPr>
            <a:r>
              <a:rPr lang="ru-RU" sz="2800" dirty="0"/>
              <a:t>«Клубный час»</a:t>
            </a:r>
          </a:p>
          <a:p>
            <a:pPr marL="514350" indent="-514350">
              <a:buNone/>
            </a:pPr>
            <a:r>
              <a:rPr lang="ru-RU" sz="2800" dirty="0"/>
              <a:t>«Свободный час» </a:t>
            </a:r>
          </a:p>
          <a:p>
            <a:pPr marL="514350" indent="-514350">
              <a:buNone/>
            </a:pPr>
            <a:r>
              <a:rPr lang="ru-RU" sz="2800" dirty="0"/>
              <a:t>Детский совет</a:t>
            </a:r>
          </a:p>
          <a:p>
            <a:pPr marL="514350" indent="-514350">
              <a:buNone/>
            </a:pPr>
            <a:r>
              <a:rPr lang="ru-RU" sz="2800" dirty="0"/>
              <a:t>Исследовательская деятельность</a:t>
            </a:r>
          </a:p>
          <a:p>
            <a:pPr marL="514350" indent="-514350">
              <a:buNone/>
            </a:pPr>
            <a:r>
              <a:rPr lang="ru-RU" sz="2800" dirty="0"/>
              <a:t>….</a:t>
            </a:r>
          </a:p>
          <a:p>
            <a:pPr marL="514350" indent="-51435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4848029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Что умеет взрослый?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51578" y="2050775"/>
            <a:ext cx="9388699" cy="4525963"/>
          </a:xfrm>
        </p:spPr>
        <p:txBody>
          <a:bodyPr>
            <a:normAutofit/>
          </a:bodyPr>
          <a:lstStyle/>
          <a:p>
            <a:r>
              <a:rPr lang="ru-RU" sz="2800" dirty="0"/>
              <a:t>умеет играть сам и получает удовольствие от игры, </a:t>
            </a:r>
          </a:p>
          <a:p>
            <a:r>
              <a:rPr lang="ru-RU" sz="2800" dirty="0"/>
              <a:t>умеет создать условия для детской игры,</a:t>
            </a:r>
          </a:p>
          <a:p>
            <a:r>
              <a:rPr lang="ru-RU" sz="2800" dirty="0"/>
              <a:t> умеет включиться в игровую деятельность детей для ее </a:t>
            </a:r>
            <a:r>
              <a:rPr lang="ru-RU" sz="2800" dirty="0" err="1"/>
              <a:t>фасилитации</a:t>
            </a:r>
            <a:r>
              <a:rPr lang="ru-RU" sz="2800" dirty="0"/>
              <a:t>, </a:t>
            </a:r>
          </a:p>
          <a:p>
            <a:r>
              <a:rPr lang="ru-RU" sz="2800" dirty="0"/>
              <a:t>умеет наблюдать за свободной игрой детей и оценивать уровень развития игровых способностей</a:t>
            </a:r>
          </a:p>
        </p:txBody>
      </p:sp>
    </p:spTree>
    <p:extLst>
      <p:ext uri="{BB962C8B-B14F-4D97-AF65-F5344CB8AC3E}">
        <p14:creationId xmlns="" xmlns:p14="http://schemas.microsoft.com/office/powerpoint/2010/main" val="2600060968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Оранжевый и красный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Галерея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ранжевый и красный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385</Words>
  <Application>Microsoft Office PowerPoint</Application>
  <PresentationFormat>Произвольный</PresentationFormat>
  <Paragraphs>86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Галерея</vt:lpstr>
      <vt:lpstr>Какой взрослый может поддержать инициативу ребенка?</vt:lpstr>
      <vt:lpstr>Инициативность  дошкольника </vt:lpstr>
      <vt:lpstr>Какие качества ее обеспечивают?</vt:lpstr>
      <vt:lpstr>Где формируются эти качества?</vt:lpstr>
      <vt:lpstr>Три обязательных условия</vt:lpstr>
      <vt:lpstr>Три обязательных условия</vt:lpstr>
      <vt:lpstr>Три обязательных условия</vt:lpstr>
      <vt:lpstr>Как это уже делается?</vt:lpstr>
      <vt:lpstr>Что умеет взрослый? </vt:lpstr>
      <vt:lpstr>Что умеет взрослый? </vt:lpstr>
      <vt:lpstr>Слайд 11</vt:lpstr>
      <vt:lpstr>Слайд 12</vt:lpstr>
      <vt:lpstr>Для сотрудничества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Какой взрослый может поддержать инициативу ребенка?</dc:title>
  <dc:creator>Олег Юстус</dc:creator>
  <cp:lastModifiedBy>Yustus</cp:lastModifiedBy>
  <cp:revision>7</cp:revision>
  <dcterms:created xsi:type="dcterms:W3CDTF">2017-04-19T14:08:33Z</dcterms:created>
  <dcterms:modified xsi:type="dcterms:W3CDTF">2018-08-30T10:58:25Z</dcterms:modified>
</cp:coreProperties>
</file>