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5" r:id="rId5"/>
    <p:sldId id="276" r:id="rId6"/>
    <p:sldId id="277" r:id="rId7"/>
    <p:sldId id="278" r:id="rId8"/>
    <p:sldId id="260" r:id="rId9"/>
    <p:sldId id="261" r:id="rId10"/>
    <p:sldId id="264" r:id="rId11"/>
    <p:sldId id="279" r:id="rId12"/>
    <p:sldId id="266" r:id="rId13"/>
    <p:sldId id="272" r:id="rId14"/>
    <p:sldId id="273" r:id="rId15"/>
    <p:sldId id="280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1058;&#1077;&#1093;&#1085;&#1086;&#1083;&#1086;&#1075;&#1080;&#1103;%20&#1057;&#1072;&#1074;&#1077;&#1085;&#1082;&#1086;&#1074;&#1072;.pptx" TargetMode="External"/><Relationship Id="rId2" Type="http://schemas.openxmlformats.org/officeDocument/2006/relationships/hyperlink" Target="sid-inertziya.mp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&#1090;&#1072;&#1073;&#1083;&#1080;&#1094;&#1072;%201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764704"/>
            <a:ext cx="7406640" cy="288032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Организация детских исследований в детском саду и дома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4797152"/>
            <a:ext cx="5390416" cy="1656184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©</a:t>
            </a:r>
            <a:r>
              <a:rPr lang="ru-RU" dirty="0" err="1"/>
              <a:t>Жбанникова</a:t>
            </a:r>
            <a:r>
              <a:rPr lang="ru-RU" dirty="0"/>
              <a:t> О.А., старший преподаватель кафедры дошкольного образования </a:t>
            </a:r>
            <a:r>
              <a:rPr lang="ru-RU" dirty="0" smtClean="0"/>
              <a:t>ГОУ ДПО ЯО </a:t>
            </a:r>
            <a:r>
              <a:rPr lang="ru-RU" dirty="0"/>
              <a:t>ИРО</a:t>
            </a:r>
          </a:p>
          <a:p>
            <a:endParaRPr lang="ru-RU" dirty="0"/>
          </a:p>
          <a:p>
            <a:r>
              <a:rPr lang="ru-RU" dirty="0" smtClean="0"/>
              <a:t>2019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3256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Структура познавательно-исследовательской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556792"/>
            <a:ext cx="7962088" cy="518457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Принятие </a:t>
            </a:r>
            <a:r>
              <a:rPr lang="ru-RU" dirty="0"/>
              <a:t>от взрослого или самостоятельное выдвижение детьми познавательной задачи;</a:t>
            </a:r>
          </a:p>
          <a:p>
            <a:r>
              <a:rPr lang="ru-RU" dirty="0" smtClean="0"/>
              <a:t>Анализ </a:t>
            </a:r>
            <a:r>
              <a:rPr lang="ru-RU" dirty="0"/>
              <a:t>ее условий с помощью воспитателя или </a:t>
            </a:r>
            <a:r>
              <a:rPr lang="ru-RU" dirty="0" smtClean="0"/>
              <a:t>самостоятельно</a:t>
            </a:r>
          </a:p>
          <a:p>
            <a:r>
              <a:rPr lang="ru-RU" dirty="0" smtClean="0"/>
              <a:t>Выдвижение </a:t>
            </a:r>
            <a:r>
              <a:rPr lang="ru-RU" dirty="0"/>
              <a:t>предположений (гипотез) о причинах явления и способах решения познавательной задачи;</a:t>
            </a:r>
          </a:p>
          <a:p>
            <a:r>
              <a:rPr lang="ru-RU" dirty="0" smtClean="0"/>
              <a:t>Отбор </a:t>
            </a:r>
            <a:r>
              <a:rPr lang="ru-RU" dirty="0"/>
              <a:t>способов проверки возможных путей решения познавательной задачи;</a:t>
            </a:r>
          </a:p>
          <a:p>
            <a:r>
              <a:rPr lang="ru-RU" dirty="0" smtClean="0"/>
              <a:t>Непосредственная проверка </a:t>
            </a:r>
            <a:r>
              <a:rPr lang="ru-RU" dirty="0"/>
              <a:t>выбранных способов решения и выдвинутых предположений, корректировку путей решения по ходу деятельности;</a:t>
            </a:r>
          </a:p>
          <a:p>
            <a:r>
              <a:rPr lang="ru-RU" dirty="0" smtClean="0"/>
              <a:t>Анализ </a:t>
            </a:r>
            <a:r>
              <a:rPr lang="ru-RU" dirty="0"/>
              <a:t>полученных фактов и формирование выводов;</a:t>
            </a:r>
          </a:p>
          <a:p>
            <a:r>
              <a:rPr lang="ru-RU" dirty="0" smtClean="0"/>
              <a:t>Обсуждение </a:t>
            </a:r>
            <a:r>
              <a:rPr lang="ru-RU" dirty="0"/>
              <a:t>новых задач и перспектив дальнейшего исследования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466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172400" cy="12821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Технологии организации исследования в детском саду и дома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772816"/>
            <a:ext cx="7818072" cy="4824536"/>
          </a:xfrm>
        </p:spPr>
        <p:txBody>
          <a:bodyPr/>
          <a:lstStyle/>
          <a:p>
            <a:r>
              <a:rPr lang="ru-RU" dirty="0" smtClean="0"/>
              <a:t>Анализ </a:t>
            </a:r>
            <a:r>
              <a:rPr lang="ru-RU" dirty="0" smtClean="0">
                <a:hlinkClick r:id="rId2" action="ppaction://hlinkfile"/>
              </a:rPr>
              <a:t>видео</a:t>
            </a:r>
            <a:r>
              <a:rPr lang="ru-RU" dirty="0" smtClean="0"/>
              <a:t>. Обсуждение структуры деятельности, условий для проведения самостоятельного исследования.</a:t>
            </a:r>
          </a:p>
          <a:p>
            <a:endParaRPr lang="ru-RU" dirty="0"/>
          </a:p>
          <a:p>
            <a:r>
              <a:rPr lang="ru-RU" dirty="0" smtClean="0">
                <a:hlinkClick r:id="rId3" action="ppaction://hlinkpres?slideindex=1&amp;slidetitle="/>
              </a:rPr>
              <a:t>Технология </a:t>
            </a:r>
            <a:r>
              <a:rPr lang="ru-RU" dirty="0" err="1" smtClean="0">
                <a:hlinkClick r:id="rId3" action="ppaction://hlinkpres?slideindex=1&amp;slidetitle="/>
              </a:rPr>
              <a:t>А.И.Савенкова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7141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По заданному алгоритму Савенкова А.И. составьте абрис исследования.</a:t>
            </a:r>
          </a:p>
          <a:p>
            <a:pPr marL="82296" indent="0" algn="ctr">
              <a:buNone/>
            </a:pPr>
            <a:r>
              <a:rPr lang="ru-RU" dirty="0" smtClean="0"/>
              <a:t>( </a:t>
            </a:r>
            <a:r>
              <a:rPr lang="ru-RU" dirty="0" smtClean="0">
                <a:hlinkClick r:id="rId2" action="ppaction://hlinkfile"/>
              </a:rPr>
              <a:t>таблица 1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25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848872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Показатели </a:t>
            </a:r>
            <a:r>
              <a:rPr lang="ru-RU" dirty="0" err="1"/>
              <a:t>сформированности</a:t>
            </a:r>
            <a:r>
              <a:rPr lang="ru-RU" dirty="0"/>
              <a:t> исследовательской </a:t>
            </a:r>
            <a:r>
              <a:rPr lang="ru-RU" dirty="0" smtClean="0"/>
              <a:t>деятельности</a:t>
            </a:r>
            <a:br>
              <a:rPr lang="ru-RU" dirty="0" smtClean="0"/>
            </a:br>
            <a:r>
              <a:rPr lang="ru-RU" dirty="0" smtClean="0"/>
              <a:t>( по Савенкову А.И.)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1875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Умение </a:t>
            </a:r>
            <a:r>
              <a:rPr lang="ru-RU" dirty="0"/>
              <a:t>видеть проблему;</a:t>
            </a:r>
          </a:p>
          <a:p>
            <a:r>
              <a:rPr lang="ru-RU" dirty="0" smtClean="0"/>
              <a:t>Умение </a:t>
            </a:r>
            <a:r>
              <a:rPr lang="ru-RU" dirty="0"/>
              <a:t>формулировать и задавать вопросы;</a:t>
            </a:r>
          </a:p>
          <a:p>
            <a:r>
              <a:rPr lang="ru-RU" dirty="0" smtClean="0"/>
              <a:t>Умение </a:t>
            </a:r>
            <a:r>
              <a:rPr lang="ru-RU" dirty="0"/>
              <a:t>выдвигать гипотезы;</a:t>
            </a:r>
          </a:p>
          <a:p>
            <a:r>
              <a:rPr lang="ru-RU" dirty="0" smtClean="0"/>
              <a:t>Умение </a:t>
            </a:r>
            <a:r>
              <a:rPr lang="ru-RU" dirty="0"/>
              <a:t>делать выводы и умозаключения;</a:t>
            </a:r>
          </a:p>
          <a:p>
            <a:r>
              <a:rPr lang="ru-RU" dirty="0" smtClean="0"/>
              <a:t>Умение </a:t>
            </a:r>
            <a:r>
              <a:rPr lang="ru-RU" dirty="0"/>
              <a:t>доказывать и защищать свои идеи;</a:t>
            </a:r>
          </a:p>
          <a:p>
            <a:r>
              <a:rPr lang="ru-RU" dirty="0" smtClean="0"/>
              <a:t>Умение </a:t>
            </a:r>
            <a:r>
              <a:rPr lang="ru-RU" dirty="0"/>
              <a:t>самостоятельно действовать на этапах исследования.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41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71420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Критерии </a:t>
            </a:r>
            <a:r>
              <a:rPr lang="ru-RU" dirty="0" err="1"/>
              <a:t>сформированности</a:t>
            </a:r>
            <a:r>
              <a:rPr lang="ru-RU" dirty="0"/>
              <a:t> исследовательской </a:t>
            </a:r>
            <a:r>
              <a:rPr lang="ru-RU" dirty="0" smtClean="0"/>
              <a:t>деятельности (по </a:t>
            </a:r>
            <a:r>
              <a:rPr lang="ru-RU" dirty="0"/>
              <a:t>Савенкову А.И.)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204864"/>
            <a:ext cx="7818072" cy="4320480"/>
          </a:xfrm>
        </p:spPr>
        <p:txBody>
          <a:bodyPr/>
          <a:lstStyle/>
          <a:p>
            <a:r>
              <a:rPr lang="ru-RU" dirty="0" smtClean="0"/>
              <a:t>Самостоятельность</a:t>
            </a:r>
            <a:r>
              <a:rPr lang="ru-RU" dirty="0"/>
              <a:t>.</a:t>
            </a:r>
          </a:p>
          <a:p>
            <a:r>
              <a:rPr lang="ru-RU" dirty="0" smtClean="0"/>
              <a:t>Полнота </a:t>
            </a:r>
            <a:r>
              <a:rPr lang="ru-RU" dirty="0"/>
              <a:t>и логичность ответа.</a:t>
            </a:r>
          </a:p>
          <a:p>
            <a:r>
              <a:rPr lang="ru-RU" dirty="0" smtClean="0"/>
              <a:t>Правильность </a:t>
            </a:r>
            <a:r>
              <a:rPr lang="ru-RU" dirty="0"/>
              <a:t>выводов и формулировок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679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48872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Условия для развития исследовательской деятельности детей раннего и дошкольного возраста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492896"/>
            <a:ext cx="8034096" cy="3755504"/>
          </a:xfrm>
        </p:spPr>
        <p:txBody>
          <a:bodyPr/>
          <a:lstStyle/>
          <a:p>
            <a:pPr marL="82296" indent="0" algn="ctr">
              <a:buNone/>
            </a:pPr>
            <a:r>
              <a:rPr lang="ru-RU" i="1" dirty="0" smtClean="0"/>
              <a:t>дискуссия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906547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ru-RU" dirty="0" smtClean="0"/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endParaRPr lang="ru-RU" dirty="0" smtClean="0"/>
          </a:p>
          <a:p>
            <a:pPr marL="82296" indent="0" algn="ctr">
              <a:buNone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17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836712"/>
            <a:ext cx="7498080" cy="5411688"/>
          </a:xfrm>
        </p:spPr>
        <p:txBody>
          <a:bodyPr/>
          <a:lstStyle/>
          <a:p>
            <a:pPr marL="82296" indent="0" algn="ctr">
              <a:buNone/>
            </a:pPr>
            <a:endParaRPr lang="ru-RU" dirty="0" smtClean="0"/>
          </a:p>
          <a:p>
            <a:pPr marL="82296" indent="0" algn="ctr">
              <a:buNone/>
            </a:pPr>
            <a:endParaRPr lang="ru-RU" dirty="0"/>
          </a:p>
          <a:p>
            <a:pPr marL="82296" indent="0" algn="ctr">
              <a:buNone/>
            </a:pPr>
            <a:r>
              <a:rPr lang="ru-RU" dirty="0" smtClean="0"/>
              <a:t>«</a:t>
            </a:r>
            <a:r>
              <a:rPr lang="ru-RU" dirty="0"/>
              <a:t>Самое лучшее открытие – то, которое ребенок делает сам».</a:t>
            </a:r>
          </a:p>
          <a:p>
            <a:pPr marL="82296" indent="0" algn="ctr">
              <a:buNone/>
            </a:pPr>
            <a:endParaRPr lang="ru-RU" dirty="0"/>
          </a:p>
          <a:p>
            <a:pPr marL="82296" indent="0" algn="ctr">
              <a:buNone/>
            </a:pPr>
            <a:r>
              <a:rPr lang="ru-RU" dirty="0"/>
              <a:t>Ральф У. </a:t>
            </a:r>
            <a:r>
              <a:rPr lang="ru-RU" dirty="0" err="1"/>
              <a:t>Эмерсон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5817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386024" cy="922114"/>
          </a:xfrm>
        </p:spPr>
        <p:txBody>
          <a:bodyPr/>
          <a:lstStyle/>
          <a:p>
            <a:r>
              <a:rPr lang="ru-RU" dirty="0" smtClean="0"/>
              <a:t>Требования ФГОС ДО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1000"/>
                    </a14:imgEffect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68660"/>
            <a:ext cx="7776864" cy="5228691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38940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8172400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Показатели развития в программе «Мозаика»</a:t>
            </a:r>
            <a:r>
              <a:rPr lang="ru-RU" dirty="0"/>
              <a:t> 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/>
              <a:t>младший </a:t>
            </a:r>
            <a:r>
              <a:rPr lang="ru-RU" dirty="0"/>
              <a:t>дошкольный возраст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16832"/>
            <a:ext cx="7992888" cy="4800600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ru-RU" dirty="0" smtClean="0"/>
              <a:t>•</a:t>
            </a:r>
            <a:r>
              <a:rPr lang="ru-RU" dirty="0"/>
              <a:t>	Проявляет интерес к средствам и </a:t>
            </a:r>
            <a:r>
              <a:rPr lang="ru-RU" dirty="0" smtClean="0"/>
              <a:t>способам </a:t>
            </a:r>
            <a:r>
              <a:rPr lang="ru-RU" dirty="0"/>
              <a:t>практических действий, </a:t>
            </a:r>
            <a:r>
              <a:rPr lang="ru-RU" dirty="0" smtClean="0"/>
              <a:t>экспериментированию </a:t>
            </a:r>
            <a:r>
              <a:rPr lang="ru-RU" dirty="0"/>
              <a:t>с предметами и материалами.</a:t>
            </a:r>
          </a:p>
          <a:p>
            <a:pPr marL="82296" indent="0">
              <a:buNone/>
            </a:pPr>
            <a:r>
              <a:rPr lang="ru-RU" dirty="0"/>
              <a:t>•	Замечает существующие в окружающем мире простые закономерности и зависимости.</a:t>
            </a:r>
          </a:p>
          <a:p>
            <a:pPr marL="82296" indent="0">
              <a:buNone/>
            </a:pPr>
            <a:r>
              <a:rPr lang="ru-RU" dirty="0"/>
              <a:t>•	Составляет описательные рассказы об </a:t>
            </a:r>
            <a:r>
              <a:rPr lang="ru-RU" dirty="0" smtClean="0"/>
              <a:t>объектах</a:t>
            </a:r>
            <a:r>
              <a:rPr lang="ru-RU" dirty="0"/>
              <a:t>.</a:t>
            </a:r>
          </a:p>
          <a:p>
            <a:pPr marL="82296" indent="0">
              <a:buNone/>
            </a:pPr>
            <a:r>
              <a:rPr lang="ru-RU" dirty="0"/>
              <a:t>•	Проявляет активность в </a:t>
            </a:r>
            <a:r>
              <a:rPr lang="ru-RU" dirty="0" smtClean="0"/>
              <a:t>экспериментировании.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71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8172400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Показатели развития в программе «Мозаика»</a:t>
            </a:r>
            <a:r>
              <a:rPr lang="ru-RU" dirty="0"/>
              <a:t> 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/>
              <a:t>средний </a:t>
            </a:r>
            <a:r>
              <a:rPr lang="ru-RU" dirty="0"/>
              <a:t>дошкольный возраст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16832"/>
            <a:ext cx="7992888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 smtClean="0"/>
              <a:t>•</a:t>
            </a:r>
            <a:r>
              <a:rPr lang="ru-RU" dirty="0"/>
              <a:t>	</a:t>
            </a:r>
            <a:r>
              <a:rPr lang="ru-RU" dirty="0" smtClean="0"/>
              <a:t>Использует </a:t>
            </a:r>
            <a:r>
              <a:rPr lang="ru-RU" dirty="0"/>
              <a:t>предметы в соответствии с их назначением.</a:t>
            </a:r>
          </a:p>
          <a:p>
            <a:pPr marL="82296" indent="0">
              <a:buNone/>
            </a:pPr>
            <a:r>
              <a:rPr lang="ru-RU" dirty="0"/>
              <a:t>•	Экспериментирует с цветом, формой, </a:t>
            </a:r>
            <a:r>
              <a:rPr lang="ru-RU" dirty="0" smtClean="0"/>
              <a:t>величиной</a:t>
            </a:r>
            <a:r>
              <a:rPr lang="ru-RU" dirty="0"/>
              <a:t>, получает новые цвета путём </a:t>
            </a:r>
            <a:r>
              <a:rPr lang="ru-RU" dirty="0" smtClean="0"/>
              <a:t>смешивания </a:t>
            </a:r>
            <a:r>
              <a:rPr lang="ru-RU" dirty="0"/>
              <a:t>красок.</a:t>
            </a:r>
          </a:p>
          <a:p>
            <a:pPr marL="82296" indent="0">
              <a:buNone/>
            </a:pPr>
            <a:r>
              <a:rPr lang="ru-RU" dirty="0"/>
              <a:t>•	Включается в наблюдения, в проведение опытов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17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8172400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Показатели развития в программе «Мозаика»</a:t>
            </a:r>
            <a:r>
              <a:rPr lang="ru-RU" dirty="0"/>
              <a:t> </a:t>
            </a:r>
            <a:r>
              <a:rPr lang="ru-RU" dirty="0" smtClean="0"/>
              <a:t>: старший </a:t>
            </a:r>
            <a:r>
              <a:rPr lang="ru-RU" dirty="0"/>
              <a:t>дошкольный </a:t>
            </a:r>
            <a:r>
              <a:rPr lang="ru-RU" dirty="0" smtClean="0"/>
              <a:t>возраст (5-6 лет)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16832"/>
            <a:ext cx="7992888" cy="4680520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smtClean="0"/>
              <a:t>Владеет </a:t>
            </a:r>
            <a:r>
              <a:rPr lang="ru-RU" sz="9600" dirty="0"/>
              <a:t>способами достижения цели, </a:t>
            </a:r>
            <a:r>
              <a:rPr lang="ru-RU" sz="9600" dirty="0" smtClean="0"/>
              <a:t>самостоятелен </a:t>
            </a:r>
            <a:r>
              <a:rPr lang="ru-RU" sz="9600" dirty="0"/>
              <a:t>в выборе средств и материалов, необходимых для деятельности.</a:t>
            </a:r>
          </a:p>
          <a:p>
            <a:r>
              <a:rPr lang="ru-RU" sz="9600" dirty="0" smtClean="0"/>
              <a:t>Устанавливает </a:t>
            </a:r>
            <a:r>
              <a:rPr lang="ru-RU" sz="9600" dirty="0"/>
              <a:t>причинно-следственные связи, делает первые обобщения своего практического опыта.</a:t>
            </a:r>
          </a:p>
          <a:p>
            <a:r>
              <a:rPr lang="ru-RU" sz="9600" dirty="0" smtClean="0"/>
              <a:t>Задаёт </a:t>
            </a:r>
            <a:r>
              <a:rPr lang="ru-RU" sz="9600" dirty="0"/>
              <a:t>познавательные вопросы, с помощью взрослого выдвигает предположения, догадки</a:t>
            </a:r>
            <a:r>
              <a:rPr lang="ru-RU" sz="9600" dirty="0" smtClean="0"/>
              <a:t>.</a:t>
            </a:r>
          </a:p>
          <a:p>
            <a:r>
              <a:rPr lang="ru-RU" sz="9600" dirty="0" smtClean="0"/>
              <a:t>Ориентируется с помощью детей, взрослого по схеме, плану.</a:t>
            </a:r>
          </a:p>
          <a:p>
            <a:r>
              <a:rPr lang="ru-RU" sz="9600" dirty="0" smtClean="0"/>
              <a:t>Включается в проектно-исследовательскую деятельность. Создаёт постройки и поделки по рисунку, схеме.</a:t>
            </a:r>
          </a:p>
          <a:p>
            <a:r>
              <a:rPr lang="ru-RU" sz="9600" dirty="0" smtClean="0"/>
              <a:t>Выдвигает гипотезы, проводит элементарные исследования.</a:t>
            </a:r>
            <a:endParaRPr lang="ru-RU" sz="9600" dirty="0"/>
          </a:p>
          <a:p>
            <a:pPr marL="82296" indent="0">
              <a:buNone/>
            </a:pPr>
            <a:r>
              <a:rPr lang="ru-RU" sz="9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56893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8172400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Показатели развития в программе «Мозаика»</a:t>
            </a:r>
            <a:r>
              <a:rPr lang="ru-RU" dirty="0"/>
              <a:t> </a:t>
            </a:r>
            <a:r>
              <a:rPr lang="ru-RU" dirty="0" smtClean="0"/>
              <a:t>: старший </a:t>
            </a:r>
            <a:r>
              <a:rPr lang="ru-RU" dirty="0"/>
              <a:t>дошкольный </a:t>
            </a:r>
            <a:r>
              <a:rPr lang="ru-RU" dirty="0" smtClean="0"/>
              <a:t>возраст (6-7 лет)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88840"/>
            <a:ext cx="8280920" cy="4728592"/>
          </a:xfrm>
        </p:spPr>
        <p:txBody>
          <a:bodyPr>
            <a:normAutofit fontScale="55000" lnSpcReduction="20000"/>
          </a:bodyPr>
          <a:lstStyle/>
          <a:p>
            <a:r>
              <a:rPr lang="ru-RU" sz="3800" dirty="0" smtClean="0"/>
              <a:t>Владеет </a:t>
            </a:r>
            <a:r>
              <a:rPr lang="ru-RU" sz="3800" dirty="0"/>
              <a:t>способами познания (анализ, сравнение, классификация, </a:t>
            </a:r>
            <a:r>
              <a:rPr lang="ru-RU" sz="3800" dirty="0" err="1"/>
              <a:t>сериация</a:t>
            </a:r>
            <a:r>
              <a:rPr lang="ru-RU" sz="3800" dirty="0"/>
              <a:t>, </a:t>
            </a:r>
            <a:r>
              <a:rPr lang="ru-RU" sz="3800" dirty="0" smtClean="0"/>
              <a:t>суждение</a:t>
            </a:r>
            <a:r>
              <a:rPr lang="ru-RU" sz="3800" dirty="0"/>
              <a:t>, обобщение, выводы).</a:t>
            </a:r>
          </a:p>
          <a:p>
            <a:r>
              <a:rPr lang="ru-RU" sz="3800" dirty="0" smtClean="0"/>
              <a:t>Классифицирует </a:t>
            </a:r>
            <a:r>
              <a:rPr lang="ru-RU" sz="3800" dirty="0"/>
              <a:t>предметы по внешним и внутренним признакам (цвету, красочности, привлекательности, обыденности и </a:t>
            </a:r>
            <a:r>
              <a:rPr lang="ru-RU" sz="3800" dirty="0" smtClean="0"/>
              <a:t>необычности, форме, величине, скорости передвижения).</a:t>
            </a:r>
          </a:p>
          <a:p>
            <a:r>
              <a:rPr lang="ru-RU" sz="3800" dirty="0" smtClean="0"/>
              <a:t>Пытается самостоятельно найти ответы на некоторые возникающие вопросы путём экспериментирования, проявляет творчество, высказывает догадки, выдвигает гипотезы, проверяет экспериментально; обсуждает результаты, делает умозаключения.</a:t>
            </a:r>
          </a:p>
          <a:p>
            <a:r>
              <a:rPr lang="ru-RU" sz="3800" dirty="0" smtClean="0"/>
              <a:t>Использует в процессе практического познания, экспериментирования специальные приборы, материалы (весы, термометр, лупа, линейка и т.д.).</a:t>
            </a:r>
          </a:p>
          <a:p>
            <a:r>
              <a:rPr lang="ru-RU" sz="3800" dirty="0" smtClean="0"/>
              <a:t>Включается в игры с использованием символов, знаков.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20385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Исследовательская деятельность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5149552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/>
              <a:t>Исследовательская </a:t>
            </a:r>
            <a:r>
              <a:rPr lang="ru-RU" b="1" i="1" dirty="0" smtClean="0"/>
              <a:t>деятельность </a:t>
            </a:r>
            <a:r>
              <a:rPr lang="ru-RU" dirty="0" smtClean="0"/>
              <a:t>-«</a:t>
            </a:r>
            <a:r>
              <a:rPr lang="ru-RU" dirty="0"/>
              <a:t>особый вид интеллектуально-творческой деятельности, порождаемый в результате функционирования механизмов поисковой активности и строящейся на базе исследовательского поведения</a:t>
            </a:r>
            <a:r>
              <a:rPr lang="ru-RU" dirty="0" smtClean="0"/>
              <a:t>».</a:t>
            </a:r>
          </a:p>
          <a:p>
            <a:pPr marL="82296" indent="0" algn="r">
              <a:buNone/>
            </a:pPr>
            <a:r>
              <a:rPr lang="ru-RU" dirty="0" smtClean="0"/>
              <a:t> (А.И</a:t>
            </a:r>
            <a:r>
              <a:rPr lang="ru-RU" dirty="0"/>
              <a:t>. </a:t>
            </a:r>
            <a:r>
              <a:rPr lang="ru-RU" dirty="0" smtClean="0"/>
              <a:t>Савенков)</a:t>
            </a:r>
          </a:p>
          <a:p>
            <a:r>
              <a:rPr lang="ru-RU" b="1" i="1" dirty="0" smtClean="0"/>
              <a:t>Исследовательская </a:t>
            </a:r>
            <a:r>
              <a:rPr lang="ru-RU" b="1" i="1" dirty="0"/>
              <a:t>деятельность </a:t>
            </a:r>
            <a:r>
              <a:rPr lang="ru-RU" dirty="0" smtClean="0"/>
              <a:t>-высшая </a:t>
            </a:r>
            <a:r>
              <a:rPr lang="ru-RU" dirty="0"/>
              <a:t>форма развития исследовательской активности, когда индивид из «субъекта (носителя) спонтанной активности» превращается в «субъекта деятельности», целенаправленно реализующего свою исследовательскую    активность в форме тех или иных исследовательских действий. </a:t>
            </a:r>
            <a:endParaRPr lang="ru-RU" dirty="0" smtClean="0"/>
          </a:p>
          <a:p>
            <a:pPr marL="82296" indent="0" algn="r">
              <a:buNone/>
            </a:pPr>
            <a:r>
              <a:rPr lang="ru-RU" dirty="0" smtClean="0"/>
              <a:t>(В.И</a:t>
            </a:r>
            <a:r>
              <a:rPr lang="ru-RU" dirty="0"/>
              <a:t>. </a:t>
            </a:r>
            <a:r>
              <a:rPr lang="ru-RU" dirty="0" smtClean="0"/>
              <a:t>Панов)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244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b="1" i="1" dirty="0" smtClean="0"/>
              <a:t>Познавательно-исследовательская деятельность </a:t>
            </a:r>
            <a:r>
              <a:rPr lang="ru-RU" dirty="0"/>
              <a:t>-активность ребенка, впрямую направленную на постижение устройства вещей, связей между явлениями окружающего мира, их упорядочение и систематизацию.</a:t>
            </a:r>
          </a:p>
        </p:txBody>
      </p:sp>
    </p:spTree>
    <p:extLst>
      <p:ext uri="{BB962C8B-B14F-4D97-AF65-F5344CB8AC3E}">
        <p14:creationId xmlns:p14="http://schemas.microsoft.com/office/powerpoint/2010/main" val="610140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447</TotalTime>
  <Words>501</Words>
  <Application>Microsoft Office PowerPoint</Application>
  <PresentationFormat>Экран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Организация детских исследований в детском саду и дома</vt:lpstr>
      <vt:lpstr>Презентация PowerPoint</vt:lpstr>
      <vt:lpstr>Требования ФГОС ДО</vt:lpstr>
      <vt:lpstr> Показатели развития в программе «Мозаика» :  младший дошкольный возраст </vt:lpstr>
      <vt:lpstr> Показатели развития в программе «Мозаика» :  средний дошкольный возраст </vt:lpstr>
      <vt:lpstr> Показатели развития в программе «Мозаика» : старший дошкольный возраст (5-6 лет) </vt:lpstr>
      <vt:lpstr> Показатели развития в программе «Мозаика» : старший дошкольный возраст (6-7 лет) </vt:lpstr>
      <vt:lpstr>Исследовательская деятельность</vt:lpstr>
      <vt:lpstr>Презентация PowerPoint</vt:lpstr>
      <vt:lpstr>Структура познавательно-исследовательской деятельности</vt:lpstr>
      <vt:lpstr>Технологии организации исследования в детском саду и дома</vt:lpstr>
      <vt:lpstr>Задание </vt:lpstr>
      <vt:lpstr>Показатели сформированности исследовательской деятельности ( по Савенкову А.И.)</vt:lpstr>
      <vt:lpstr>Критерии сформированности исследовательской деятельности (по Савенкову А.И.)</vt:lpstr>
      <vt:lpstr>Условия для развития исследовательской деятельности детей раннего и дошкольного возраста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Познавательная деятельность. Исследовательская деятельность дошкольников.</dc:title>
  <dc:creator>Ольга</dc:creator>
  <cp:lastModifiedBy>Ольга</cp:lastModifiedBy>
  <cp:revision>15</cp:revision>
  <dcterms:created xsi:type="dcterms:W3CDTF">2015-03-29T05:35:42Z</dcterms:created>
  <dcterms:modified xsi:type="dcterms:W3CDTF">2019-04-16T14:29:53Z</dcterms:modified>
</cp:coreProperties>
</file>