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302" r:id="rId3"/>
    <p:sldId id="313" r:id="rId4"/>
    <p:sldId id="303" r:id="rId5"/>
    <p:sldId id="304" r:id="rId6"/>
    <p:sldId id="305" r:id="rId7"/>
    <p:sldId id="306" r:id="rId8"/>
    <p:sldId id="308" r:id="rId9"/>
    <p:sldId id="309" r:id="rId10"/>
    <p:sldId id="294" r:id="rId11"/>
    <p:sldId id="311" r:id="rId12"/>
    <p:sldId id="314" r:id="rId13"/>
    <p:sldId id="315" r:id="rId14"/>
    <p:sldId id="316" r:id="rId15"/>
    <p:sldId id="25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C36"/>
    <a:srgbClr val="B9D4ED"/>
    <a:srgbClr val="A32D35"/>
    <a:srgbClr val="873940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2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670319583191482"/>
          <c:y val="7.3572201671123522E-2"/>
          <c:w val="0.49045821047827465"/>
          <c:h val="0.81664560339105019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marker>
            <c:symbol val="diamond"/>
            <c:size val="8"/>
          </c:marker>
          <c:dLbls>
            <c:dLbl>
              <c:idx val="0"/>
              <c:layout>
                <c:manualLayout>
                  <c:x val="-1.5432098765432117E-3"/>
                  <c:y val="0.10662924111399066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79012345679013E-2"/>
                  <c:y val="-2.525429394805039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2407407407407447E-2"/>
                  <c:y val="-8.979304514862378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8580246913580245E-2"/>
                  <c:y val="-0.13468956772293533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0185185185185168E-2"/>
                  <c:y val="-2.525429394805039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8641975308641965E-2"/>
                  <c:y val="8.1374947165940237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3.07</c:v>
                </c:pt>
                <c:pt idx="1">
                  <c:v>4.33</c:v>
                </c:pt>
                <c:pt idx="2">
                  <c:v>3.82</c:v>
                </c:pt>
                <c:pt idx="3">
                  <c:v>3.15</c:v>
                </c:pt>
                <c:pt idx="4">
                  <c:v>5.01</c:v>
                </c:pt>
                <c:pt idx="5">
                  <c:v>3.77</c:v>
                </c:pt>
                <c:pt idx="6">
                  <c:v>4.59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marker>
            <c:symbol val="square"/>
            <c:size val="8"/>
          </c:marker>
          <c:dLbls>
            <c:dLbl>
              <c:idx val="0"/>
              <c:layout>
                <c:manualLayout>
                  <c:x val="-7.7160493827160021E-3"/>
                  <c:y val="3.6478424591628394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555555555555539E-2"/>
                  <c:y val="7.0150816522362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7160493827160594E-3"/>
                  <c:y val="-1.403016330447244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580246913580245E-2"/>
                  <c:y val="-5.3314620556995374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691358024691395E-2"/>
                  <c:y val="-3.086635926983927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1604938271604979E-2"/>
                  <c:y val="-1.9642228626261429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1728395061728418E-3"/>
                  <c:y val="4.4896522574311877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4.2</c:v>
                </c:pt>
                <c:pt idx="1">
                  <c:v>4.28</c:v>
                </c:pt>
                <c:pt idx="2">
                  <c:v>4.0599999999999996</c:v>
                </c:pt>
                <c:pt idx="3">
                  <c:v>3.54</c:v>
                </c:pt>
                <c:pt idx="4">
                  <c:v>5.12</c:v>
                </c:pt>
                <c:pt idx="5">
                  <c:v>4.66</c:v>
                </c:pt>
                <c:pt idx="6">
                  <c:v>4.8600000000000003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4.18</c:v>
                </c:pt>
                <c:pt idx="1">
                  <c:v>4.13</c:v>
                </c:pt>
                <c:pt idx="2">
                  <c:v>3.99</c:v>
                </c:pt>
                <c:pt idx="3">
                  <c:v>3.68</c:v>
                </c:pt>
                <c:pt idx="4">
                  <c:v>5.34</c:v>
                </c:pt>
                <c:pt idx="5">
                  <c:v>4.32</c:v>
                </c:pt>
                <c:pt idx="6">
                  <c:v>5.14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0859136"/>
        <c:axId val="20881408"/>
      </c:radarChart>
      <c:catAx>
        <c:axId val="20859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0881408"/>
        <c:crosses val="autoZero"/>
        <c:auto val="0"/>
        <c:lblAlgn val="ctr"/>
        <c:lblOffset val="100"/>
        <c:noMultiLvlLbl val="0"/>
      </c:catAx>
      <c:valAx>
        <c:axId val="208814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0859136"/>
        <c:crosses val="autoZero"/>
        <c:crossBetween val="between"/>
      </c:valAx>
      <c:spPr>
        <a:noFill/>
        <a:ln w="24314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723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570323295471937"/>
          <c:y val="0.12297137426600961"/>
          <c:w val="0.50991567214944"/>
          <c:h val="0.74731772852223299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1.2345679012345684E-2"/>
                  <c:y val="4.2090489913417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925925925925923E-2"/>
                  <c:y val="8.1374947165940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48148148148148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296296296296311E-3"/>
                  <c:y val="-0.12627146974025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493827160493839E-2"/>
                  <c:y val="-0.101017175792201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5617283950617328E-2"/>
                  <c:y val="-1.1224130643577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9444444444444475E-2"/>
                  <c:y val="7.295684918325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5.07</c:v>
                </c:pt>
                <c:pt idx="1">
                  <c:v>5.4</c:v>
                </c:pt>
                <c:pt idx="2">
                  <c:v>3.6</c:v>
                </c:pt>
                <c:pt idx="3">
                  <c:v>3.93</c:v>
                </c:pt>
                <c:pt idx="4">
                  <c:v>1.8</c:v>
                </c:pt>
                <c:pt idx="5">
                  <c:v>2.4700000000000002</c:v>
                </c:pt>
                <c:pt idx="6">
                  <c:v>4.2</c:v>
                </c:pt>
                <c:pt idx="7">
                  <c:v>3.13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ln w="41275"/>
          </c:spPr>
          <c:dLbls>
            <c:dLbl>
              <c:idx val="0"/>
              <c:layout>
                <c:manualLayout>
                  <c:x val="-4.6296296296296315E-2"/>
                  <c:y val="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407407407407419E-2"/>
                  <c:y val="-5.6122862692425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0802469135802475E-2"/>
                  <c:y val="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864197530864204E-3"/>
                  <c:y val="4.7702555235206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8.418097982683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4.72</c:v>
                </c:pt>
                <c:pt idx="1">
                  <c:v>5.56</c:v>
                </c:pt>
                <c:pt idx="2">
                  <c:v>3.64</c:v>
                </c:pt>
                <c:pt idx="3">
                  <c:v>4.3899999999999997</c:v>
                </c:pt>
                <c:pt idx="4">
                  <c:v>3.63</c:v>
                </c:pt>
                <c:pt idx="5">
                  <c:v>2.99</c:v>
                </c:pt>
                <c:pt idx="6">
                  <c:v>4.45</c:v>
                </c:pt>
                <c:pt idx="7">
                  <c:v>3.8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pPr>
              <a:ln w="28575"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5.14</c:v>
                </c:pt>
                <c:pt idx="1">
                  <c:v>5.57</c:v>
                </c:pt>
                <c:pt idx="2">
                  <c:v>3.57</c:v>
                </c:pt>
                <c:pt idx="3">
                  <c:v>4.29</c:v>
                </c:pt>
                <c:pt idx="4">
                  <c:v>2.57</c:v>
                </c:pt>
                <c:pt idx="5">
                  <c:v>3</c:v>
                </c:pt>
                <c:pt idx="6">
                  <c:v>4.8600000000000003</c:v>
                </c:pt>
                <c:pt idx="7">
                  <c:v>5.29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1423616"/>
        <c:axId val="21425152"/>
      </c:radarChart>
      <c:catAx>
        <c:axId val="214236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1425152"/>
        <c:crosses val="autoZero"/>
        <c:auto val="1"/>
        <c:lblAlgn val="ctr"/>
        <c:lblOffset val="100"/>
        <c:noMultiLvlLbl val="0"/>
      </c:catAx>
      <c:valAx>
        <c:axId val="2142515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1423616"/>
        <c:crosses val="autoZero"/>
        <c:crossBetween val="between"/>
      </c:valAx>
      <c:spPr>
        <a:ln>
          <a:solidFill>
            <a:srgbClr val="00B050"/>
          </a:solidFill>
        </a:ln>
      </c:spPr>
    </c:plotArea>
    <c:legend>
      <c:legendPos val="r"/>
      <c:layout>
        <c:manualLayout>
          <c:xMode val="edge"/>
          <c:yMode val="edge"/>
          <c:x val="0.8896604938271605"/>
          <c:y val="0.65843403332563044"/>
          <c:w val="0.10059643042234677"/>
          <c:h val="0.184600293936559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913385826771652"/>
          <c:y val="0.10026546148312424"/>
          <c:w val="0.47577549334111013"/>
          <c:h val="0.73522932611756431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4.6296296296296884E-3"/>
                  <c:y val="1.7199000562014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0864197530864777E-3"/>
                  <c:y val="-0.12065940441846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5.2</c:v>
                </c:pt>
                <c:pt idx="1">
                  <c:v>3.8</c:v>
                </c:pt>
                <c:pt idx="2">
                  <c:v>2.27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-3.0864197530864777E-3"/>
                  <c:y val="0.10662924111399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1728395061728392E-3"/>
                  <c:y val="6.1732718539678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888888888888892E-2"/>
                  <c:y val="-3.086635926983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3.93</c:v>
                </c:pt>
                <c:pt idx="1">
                  <c:v>3.76</c:v>
                </c:pt>
                <c:pt idx="2">
                  <c:v>3.23</c:v>
                </c:pt>
                <c:pt idx="3">
                  <c:v>4.03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pPr>
              <a:ln w="28575"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5.14</c:v>
                </c:pt>
                <c:pt idx="1">
                  <c:v>4.1399999999999997</c:v>
                </c:pt>
                <c:pt idx="2">
                  <c:v>3.71</c:v>
                </c:pt>
                <c:pt idx="3">
                  <c:v>4.1399999999999997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1517056"/>
        <c:axId val="21518592"/>
      </c:radarChart>
      <c:catAx>
        <c:axId val="215170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1518592"/>
        <c:crosses val="autoZero"/>
        <c:auto val="1"/>
        <c:lblAlgn val="ctr"/>
        <c:lblOffset val="100"/>
        <c:noMultiLvlLbl val="0"/>
      </c:catAx>
      <c:valAx>
        <c:axId val="2151859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1517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14197530864201"/>
          <c:y val="0.62345138864034066"/>
          <c:w val="0.10262369981530085"/>
          <c:h val="0.18203641199911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 sz="2800" dirty="0">
                <a:solidFill>
                  <a:srgbClr val="A52C36"/>
                </a:solidFill>
              </a:rPr>
              <a:t>Среднее значение </a:t>
            </a:r>
            <a:r>
              <a:rPr lang="ru-RU" sz="2800" dirty="0" err="1">
                <a:solidFill>
                  <a:srgbClr val="A52C36"/>
                </a:solidFill>
              </a:rPr>
              <a:t>подшкалы</a:t>
            </a:r>
            <a:r>
              <a:rPr lang="ru-RU" sz="2800" dirty="0">
                <a:solidFill>
                  <a:srgbClr val="A52C36"/>
                </a:solidFill>
              </a:rPr>
              <a:t> «Виды активности»</a:t>
            </a:r>
          </a:p>
        </c:rich>
      </c:tx>
      <c:layout>
        <c:manualLayout>
          <c:xMode val="edge"/>
          <c:yMode val="edge"/>
          <c:x val="0.12222987751531059"/>
          <c:y val="2.885607425606471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463339651987946"/>
          <c:y val="0.23473481337670421"/>
          <c:w val="0.49749246621950027"/>
          <c:h val="0.7155754112689698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</c:spPr>
          <c:dLbls>
            <c:dLbl>
              <c:idx val="1"/>
              <c:layout>
                <c:manualLayout>
                  <c:x val="-4.7839506172839504E-2"/>
                  <c:y val="6.2151544551523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0123456790123503E-2"/>
                  <c:y val="-9.9886410886377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3.8666666666666667</c:v>
                </c:pt>
                <c:pt idx="1">
                  <c:v>2.8666666666666667</c:v>
                </c:pt>
                <c:pt idx="2">
                  <c:v>2.8666666666666667</c:v>
                </c:pt>
                <c:pt idx="3">
                  <c:v>3.8</c:v>
                </c:pt>
                <c:pt idx="4" formatCode="General">
                  <c:v>4</c:v>
                </c:pt>
                <c:pt idx="5">
                  <c:v>3.9333333333333331</c:v>
                </c:pt>
                <c:pt idx="6" formatCode="General">
                  <c:v>2.6</c:v>
                </c:pt>
                <c:pt idx="7" formatCode="General">
                  <c:v>3.4</c:v>
                </c:pt>
                <c:pt idx="8" formatCode="General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4.6296296296296302E-3"/>
                  <c:y val="3.5515168315156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592592592592587E-3"/>
                  <c:y val="2.663637623636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728395061728392E-3"/>
                  <c:y val="2.6636376236367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2530864197530867E-2"/>
                  <c:y val="-3.3295470295459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296296296296302E-3"/>
                  <c:y val="-3.1075772275762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0925925925925992E-2"/>
                  <c:y val="-1.1098664877858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2469135802469126E-2"/>
                  <c:y val="-3.5515168315156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2407407407407413E-2"/>
                  <c:y val="1.109849009848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rgbClr val="00B050"/>
                </a:solidFill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4.03</c:v>
                </c:pt>
                <c:pt idx="1">
                  <c:v>3.14</c:v>
                </c:pt>
                <c:pt idx="2">
                  <c:v>2.74</c:v>
                </c:pt>
                <c:pt idx="3">
                  <c:v>3.17</c:v>
                </c:pt>
                <c:pt idx="4">
                  <c:v>4.0599999999999996</c:v>
                </c:pt>
                <c:pt idx="5">
                  <c:v>4.0999999999999996</c:v>
                </c:pt>
                <c:pt idx="6">
                  <c:v>2.4</c:v>
                </c:pt>
                <c:pt idx="7">
                  <c:v>3.56</c:v>
                </c:pt>
                <c:pt idx="8">
                  <c:v>2.4300000000000002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3.86</c:v>
                </c:pt>
                <c:pt idx="1">
                  <c:v>3.71</c:v>
                </c:pt>
                <c:pt idx="2">
                  <c:v>4.28</c:v>
                </c:pt>
                <c:pt idx="3">
                  <c:v>3.85</c:v>
                </c:pt>
                <c:pt idx="4">
                  <c:v>4.29</c:v>
                </c:pt>
                <c:pt idx="5">
                  <c:v>4</c:v>
                </c:pt>
                <c:pt idx="6">
                  <c:v>3.42</c:v>
                </c:pt>
                <c:pt idx="7">
                  <c:v>4</c:v>
                </c:pt>
                <c:pt idx="8">
                  <c:v>2.14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1592320"/>
        <c:axId val="21614592"/>
      </c:radarChart>
      <c:catAx>
        <c:axId val="2159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800"/>
            </a:pPr>
            <a:endParaRPr lang="ru-RU"/>
          </a:p>
        </c:txPr>
        <c:crossAx val="21614592"/>
        <c:crosses val="autoZero"/>
        <c:auto val="1"/>
        <c:lblAlgn val="ctr"/>
        <c:lblOffset val="100"/>
        <c:noMultiLvlLbl val="0"/>
      </c:catAx>
      <c:valAx>
        <c:axId val="21614592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1592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51234567901236"/>
          <c:y val="0.77952054173215812"/>
          <c:w val="9.0108614471971479E-2"/>
          <c:h val="0.16735175816412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pPr/>
              <a:t>25.02.2019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otochigova@yandex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o-2018.niko.institut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1292" y="2244336"/>
            <a:ext cx="10453816" cy="227387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A32D35"/>
                </a:solidFill>
                <a:latin typeface="+mn-lt"/>
              </a:rPr>
              <a:t>Результаты исследования качества дошкольного образования в 2018 году</a:t>
            </a:r>
            <a:endParaRPr lang="ru-RU" sz="4800" b="1" dirty="0">
              <a:solidFill>
                <a:srgbClr val="A32D35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6283" y="5163671"/>
            <a:ext cx="9144000" cy="1542404"/>
          </a:xfrm>
        </p:spPr>
        <p:txBody>
          <a:bodyPr>
            <a:normAutofit/>
          </a:bodyPr>
          <a:lstStyle/>
          <a:p>
            <a:r>
              <a:rPr lang="ru-RU" dirty="0" smtClean="0"/>
              <a:t>© ГАУ ДПО ЯО ИРО</a:t>
            </a:r>
          </a:p>
          <a:p>
            <a:r>
              <a:rPr lang="ru-RU" dirty="0" smtClean="0"/>
              <a:t>© Кафедра дошкольного образования</a:t>
            </a:r>
          </a:p>
          <a:p>
            <a:r>
              <a:rPr lang="ru-RU" dirty="0" smtClean="0"/>
              <a:t>© Коточигова Е.В., © Захарова Т.Н.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5636" y="167166"/>
            <a:ext cx="11540728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184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Цифры говорят…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algn="just">
              <a:spcBef>
                <a:spcPts val="1000"/>
              </a:spcBef>
              <a:buNone/>
            </a:pPr>
            <a:r>
              <a:rPr lang="ru-RU" sz="2800" dirty="0" smtClean="0"/>
              <a:t>	</a:t>
            </a:r>
            <a:r>
              <a:rPr lang="ru-RU" sz="3600" dirty="0" smtClean="0"/>
              <a:t>Полученные данные, с нашей точки зрения, говорят о сохранившихся традициях педагогической практики «влиять на ребенка», «формировать» и т. д.  Сказываются и тенденции применения «традиционных практик» к организации образовательной среды в детском саду.</a:t>
            </a:r>
          </a:p>
          <a:p>
            <a:pPr marL="228600" lvl="1" algn="just">
              <a:spcBef>
                <a:spcPts val="1000"/>
              </a:spcBef>
              <a:buNone/>
            </a:pPr>
            <a:endParaRPr lang="ru-RU" sz="28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824" y="300447"/>
            <a:ext cx="1255593" cy="125559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5594" y="160410"/>
            <a:ext cx="10699845" cy="8884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Исследование проведено…Что дальше?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419" y="1169232"/>
            <a:ext cx="11092721" cy="5489475"/>
          </a:xfrm>
        </p:spPr>
        <p:txBody>
          <a:bodyPr>
            <a:normAutofit fontScale="70000" lnSpcReduction="20000"/>
          </a:bodyPr>
          <a:lstStyle/>
          <a:p>
            <a:r>
              <a:rPr lang="ru-RU" sz="3800" dirty="0" smtClean="0"/>
              <a:t>Информационные семинары для руководителей и специалистов всех муниципальных районов региона; для лидерских команд ДОО – участников исследования</a:t>
            </a:r>
          </a:p>
          <a:p>
            <a:r>
              <a:rPr lang="ru-RU" sz="3800" dirty="0" smtClean="0"/>
              <a:t>Проектировочные семинары с педагогическими коллективами ДОО – участниками исследования</a:t>
            </a:r>
          </a:p>
          <a:p>
            <a:r>
              <a:rPr lang="ru-RU" sz="3800" dirty="0" smtClean="0"/>
              <a:t>Усилены тематические блоки </a:t>
            </a:r>
            <a:r>
              <a:rPr lang="ru-RU" sz="3800" b="1" dirty="0" smtClean="0"/>
              <a:t>во всех </a:t>
            </a:r>
            <a:r>
              <a:rPr lang="ru-RU" sz="3800" dirty="0" smtClean="0"/>
              <a:t>программах КПК (11)</a:t>
            </a:r>
          </a:p>
          <a:p>
            <a:r>
              <a:rPr lang="ru-RU" sz="3800" dirty="0" smtClean="0"/>
              <a:t>Итоговые материалы курсов повышения квалификации имеют исследовательский характер </a:t>
            </a:r>
          </a:p>
          <a:p>
            <a:r>
              <a:rPr lang="ru-RU" sz="3800" dirty="0" smtClean="0"/>
              <a:t>Проектировочные семинары «Качество математического образования» </a:t>
            </a:r>
          </a:p>
          <a:p>
            <a:r>
              <a:rPr lang="ru-RU" sz="3800" dirty="0" smtClean="0"/>
              <a:t>Внесены коррективы в работу РИП «Компетентная система дошкольного образования: педагог, ребенок, родитель»</a:t>
            </a:r>
          </a:p>
          <a:p>
            <a:r>
              <a:rPr lang="ru-RU" sz="3800" dirty="0" smtClean="0"/>
              <a:t>Проведено исследование готовности педагога в реализации инклюзивного образования</a:t>
            </a:r>
          </a:p>
          <a:p>
            <a:r>
              <a:rPr lang="ru-RU" sz="3800" dirty="0" smtClean="0"/>
              <a:t>Апробирован новый формат повышения квалификация «Исследование действием…»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55593" cy="12555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05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7463" y="101363"/>
            <a:ext cx="9634536" cy="114300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" y="3"/>
            <a:ext cx="1345720" cy="134572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42827" y="1345724"/>
            <a:ext cx="12234827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42888" y="1810465"/>
            <a:ext cx="116909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Результаты исследований </a:t>
            </a:r>
            <a:r>
              <a:rPr lang="ru-RU" sz="2800" b="1" dirty="0"/>
              <a:t>могут быть использованы</a:t>
            </a:r>
          </a:p>
          <a:p>
            <a:r>
              <a:rPr lang="ru-RU" sz="2800" dirty="0"/>
              <a:t>1. совершенствования содержания основных образовательных программ дошкольного образования, </a:t>
            </a:r>
          </a:p>
          <a:p>
            <a:r>
              <a:rPr lang="ru-RU" sz="2800" dirty="0"/>
              <a:t>2. совершенствования методов, форм и средств обучения и развития на дошкольном уровне образования;</a:t>
            </a:r>
          </a:p>
          <a:p>
            <a:r>
              <a:rPr lang="ru-RU" sz="2800" dirty="0"/>
              <a:t>3. совершенствования содержания программ развития образовательных организаций;</a:t>
            </a:r>
          </a:p>
          <a:p>
            <a:r>
              <a:rPr lang="ru-RU" sz="2800" dirty="0"/>
              <a:t>4. совершенствования внутренних систем оценки качества образования на уровне образовательных организации;</a:t>
            </a:r>
          </a:p>
          <a:p>
            <a:r>
              <a:rPr lang="ru-RU" sz="2800" dirty="0"/>
              <a:t>5. совершенствования форм взаимодействия как внутри педагогического коллектива, так и с представителями родительской общественности;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626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1737" y="101363"/>
            <a:ext cx="9720261" cy="114300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" y="3"/>
            <a:ext cx="1345720" cy="134572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42827" y="1345724"/>
            <a:ext cx="12234827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" y="1506073"/>
            <a:ext cx="1219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Результаты исследований </a:t>
            </a:r>
            <a:r>
              <a:rPr lang="ru-RU" sz="2800" b="1" dirty="0"/>
              <a:t>могут быть использованы (продолжение)</a:t>
            </a:r>
          </a:p>
          <a:p>
            <a:r>
              <a:rPr lang="ru-RU" sz="2800" dirty="0"/>
              <a:t>6. повышения качества условий в дошкольных группах образовательных организаций, в том числе предметно-пространственной среды, инвентаря, оборудования и материалов для развития детей дошкольного возраста;</a:t>
            </a:r>
          </a:p>
          <a:p>
            <a:r>
              <a:rPr lang="ru-RU" sz="2800" dirty="0"/>
              <a:t>7. совершенствования содержания программ дополнительного профессионального образования;</a:t>
            </a:r>
          </a:p>
          <a:p>
            <a:r>
              <a:rPr lang="ru-RU" sz="2800" dirty="0"/>
              <a:t>8. совершенствования содержания нормативного и методического сопровождения образовательных организаций;</a:t>
            </a:r>
          </a:p>
          <a:p>
            <a:r>
              <a:rPr lang="ru-RU" sz="2800" dirty="0"/>
              <a:t>9. совершенствования региональных и муниципальных систем оценки качества образования.</a:t>
            </a:r>
          </a:p>
          <a:p>
            <a:r>
              <a:rPr lang="ru-RU" sz="2800" dirty="0"/>
              <a:t>10. совершенствования систем проведения научных исследований, мониторинга и анализа данных, направленных на развитие образования и повышение образовательных результатов. </a:t>
            </a:r>
          </a:p>
        </p:txBody>
      </p:sp>
    </p:spTree>
    <p:extLst>
      <p:ext uri="{BB962C8B-B14F-4D97-AF65-F5344CB8AC3E}">
        <p14:creationId xmlns:p14="http://schemas.microsoft.com/office/powerpoint/2010/main" val="112966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2715" y="0"/>
            <a:ext cx="9224410" cy="114300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" y="3"/>
            <a:ext cx="1345720" cy="134572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42827" y="1345724"/>
            <a:ext cx="12234827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29903" y="1506073"/>
            <a:ext cx="1160391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Результаты исследований </a:t>
            </a:r>
            <a:r>
              <a:rPr lang="ru-RU" sz="2400" b="1" dirty="0"/>
              <a:t>НЕ</a:t>
            </a:r>
            <a:r>
              <a:rPr lang="ru-RU" sz="2400" dirty="0"/>
              <a:t> </a:t>
            </a:r>
            <a:r>
              <a:rPr lang="ru-RU" sz="2400" b="1" dirty="0"/>
              <a:t>могут быть использованы </a:t>
            </a:r>
          </a:p>
          <a:p>
            <a:r>
              <a:rPr lang="ru-RU" sz="3200" dirty="0"/>
              <a:t>1. оценки деятельности педагогов (в том числе в рамках процедуры аттестации на первую и высшую категории; распределения стимулирующего фонда оплаты труда работников);</a:t>
            </a:r>
          </a:p>
          <a:p>
            <a:r>
              <a:rPr lang="ru-RU" sz="3200" dirty="0"/>
              <a:t>2. оценки образовательных организаций (в том числе для выстраивания рейтинга образовательных организаций);</a:t>
            </a:r>
          </a:p>
          <a:p>
            <a:r>
              <a:rPr lang="ru-RU" sz="3200" dirty="0"/>
              <a:t>3. оценки деятельности муниципальных и региональных органов исполнительной власти, осуществляющих государственное управление в сфере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72865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Благодарим за внимание!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3" y="-105509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97388" y="4549676"/>
            <a:ext cx="59321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400" b="1" dirty="0" smtClean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400" b="1" dirty="0" smtClean="0">
                <a:solidFill>
                  <a:srgbClr val="A52C36"/>
                </a:solidFill>
              </a:rPr>
              <a:t>Сайт: </a:t>
            </a:r>
            <a:r>
              <a:rPr lang="en-US" sz="2400" b="1" dirty="0" smtClean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2400" b="1" dirty="0" smtClean="0">
              <a:solidFill>
                <a:srgbClr val="A32D35"/>
              </a:solidFill>
            </a:endParaRPr>
          </a:p>
          <a:p>
            <a:r>
              <a:rPr lang="en-US" sz="2400" b="1" dirty="0" smtClean="0">
                <a:solidFill>
                  <a:srgbClr val="A52C36"/>
                </a:solidFill>
              </a:rPr>
              <a:t>E-mail</a:t>
            </a:r>
            <a:r>
              <a:rPr lang="ru-RU" sz="2400" b="1" dirty="0" smtClean="0">
                <a:solidFill>
                  <a:srgbClr val="A52C36"/>
                </a:solidFill>
              </a:rPr>
              <a:t>: </a:t>
            </a:r>
            <a:r>
              <a:rPr lang="en-US" sz="2400" b="1" dirty="0" smtClean="0">
                <a:solidFill>
                  <a:srgbClr val="A52C36"/>
                </a:solidFill>
                <a:hlinkClick r:id="rId4"/>
              </a:rPr>
              <a:t>kotochigova@yandex.ru</a:t>
            </a:r>
            <a:endParaRPr lang="en-US" sz="2400" b="1" dirty="0" smtClean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646" y="142875"/>
            <a:ext cx="11359662" cy="630374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A52C36"/>
                </a:solidFill>
              </a:rPr>
              <a:t>Цель экспертизы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smtClean="0"/>
              <a:t>выявление тенденций развития дошкольной образовательной практики в Ярославской области и определение степени ее соответствия ФГОС ДО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A52C36"/>
                </a:solidFill>
              </a:rPr>
              <a:t>Характеристика выборки:</a:t>
            </a:r>
          </a:p>
          <a:p>
            <a:pPr marL="0" indent="0" algn="just">
              <a:buNone/>
            </a:pPr>
            <a:r>
              <a:rPr lang="ru-RU" dirty="0" smtClean="0"/>
              <a:t>В исследовании принимали участие дошкольные учреждения Ярославской области</a:t>
            </a:r>
          </a:p>
          <a:p>
            <a:pPr marL="0" indent="0" algn="just">
              <a:buNone/>
            </a:pPr>
            <a:r>
              <a:rPr lang="ru-RU" dirty="0" smtClean="0"/>
              <a:t>В 2016 году – </a:t>
            </a:r>
            <a:r>
              <a:rPr lang="ru-RU" b="1" dirty="0" smtClean="0"/>
              <a:t>15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В 2017 – </a:t>
            </a:r>
            <a:r>
              <a:rPr lang="ru-RU" b="1" dirty="0" smtClean="0"/>
              <a:t>25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В 2018 – </a:t>
            </a:r>
            <a:r>
              <a:rPr lang="ru-RU" b="1" dirty="0" smtClean="0"/>
              <a:t>7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Условия формирования выборки </a:t>
            </a:r>
          </a:p>
          <a:p>
            <a:pPr marL="0" indent="0" algn="just">
              <a:buNone/>
            </a:pPr>
            <a:r>
              <a:rPr lang="ru-RU" b="1" dirty="0" smtClean="0"/>
              <a:t>2016 год</a:t>
            </a:r>
            <a:r>
              <a:rPr lang="ru-RU" dirty="0" smtClean="0"/>
              <a:t>:</a:t>
            </a:r>
          </a:p>
          <a:p>
            <a:pPr algn="just">
              <a:buFontTx/>
              <a:buChar char="-"/>
            </a:pPr>
            <a:r>
              <a:rPr lang="ru-RU" dirty="0" smtClean="0"/>
              <a:t>3 </a:t>
            </a:r>
            <a:r>
              <a:rPr lang="ru-RU" dirty="0"/>
              <a:t>детских сада, </a:t>
            </a:r>
            <a:r>
              <a:rPr lang="ru-RU" dirty="0" smtClean="0"/>
              <a:t>которые демонстрируют </a:t>
            </a:r>
            <a:r>
              <a:rPr lang="ru-RU" dirty="0"/>
              <a:t>высокое качество образования. Эти три детских сада выбираются на основании экспертной оценки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 12 детских садов выбраны случайным </a:t>
            </a:r>
            <a:r>
              <a:rPr lang="ru-RU" dirty="0"/>
              <a:t>образом на основании жеребьевки (рандомизации)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каждом саду обследуется одна группа (</a:t>
            </a:r>
            <a:r>
              <a:rPr lang="ru-RU" dirty="0" smtClean="0"/>
              <a:t>средняя)</a:t>
            </a:r>
          </a:p>
          <a:p>
            <a:pPr marL="0" indent="0" algn="just">
              <a:buNone/>
            </a:pPr>
            <a:r>
              <a:rPr lang="ru-RU" b="1" dirty="0" smtClean="0"/>
              <a:t> 2017 год: </a:t>
            </a:r>
          </a:p>
          <a:p>
            <a:pPr algn="just">
              <a:buFontTx/>
              <a:buChar char="-"/>
            </a:pPr>
            <a:r>
              <a:rPr lang="ru-RU" dirty="0" smtClean="0"/>
              <a:t>Повторное исследование 15-ти садов (старшая группа)</a:t>
            </a:r>
          </a:p>
          <a:p>
            <a:pPr algn="just">
              <a:buFontTx/>
              <a:buChar char="-"/>
            </a:pPr>
            <a:r>
              <a:rPr lang="ru-RU" dirty="0" smtClean="0"/>
              <a:t>10 новых садов (средняя группа): 3+7</a:t>
            </a:r>
          </a:p>
          <a:p>
            <a:pPr marL="0" indent="0" algn="just">
              <a:buNone/>
            </a:pPr>
            <a:r>
              <a:rPr lang="ru-RU" b="1" dirty="0" smtClean="0"/>
              <a:t>2018 год: </a:t>
            </a:r>
            <a:r>
              <a:rPr lang="ru-RU" dirty="0" smtClean="0"/>
              <a:t>дизайн исследования не определял условий – новый оператор, </a:t>
            </a:r>
            <a:r>
              <a:rPr lang="ru-RU" dirty="0" smtClean="0">
                <a:hlinkClick r:id="rId2"/>
              </a:rPr>
              <a:t>новый сайт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6407" y="5602407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1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A52C36"/>
                </a:solidFill>
              </a:rPr>
              <a:t>Общий индекс качества</a:t>
            </a:r>
            <a:endParaRPr lang="ru-RU" b="1" dirty="0">
              <a:solidFill>
                <a:srgbClr val="A52C3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2016 – 4.05</a:t>
            </a:r>
          </a:p>
          <a:p>
            <a:r>
              <a:rPr lang="ru-RU" sz="6600" dirty="0" smtClean="0"/>
              <a:t>2017 – 4.30</a:t>
            </a:r>
          </a:p>
          <a:p>
            <a:r>
              <a:rPr lang="ru-RU" sz="6600" dirty="0" smtClean="0"/>
              <a:t>2018 – 4.40</a:t>
            </a:r>
            <a:endParaRPr lang="ru-RU" sz="6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94" y="157870"/>
            <a:ext cx="1255885" cy="12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3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" y="174813"/>
            <a:ext cx="11901488" cy="4395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A32D35"/>
                </a:solidFill>
              </a:rPr>
              <a:t>Особенности образовательной среды в ДОО Ярославской области </a:t>
            </a:r>
            <a:r>
              <a:rPr lang="ru-RU" sz="3200" b="1" dirty="0" smtClean="0">
                <a:solidFill>
                  <a:srgbClr val="A32D35"/>
                </a:solidFill>
              </a:rPr>
              <a:t>(</a:t>
            </a:r>
            <a:r>
              <a:rPr lang="en-US" sz="3200" b="1" dirty="0">
                <a:solidFill>
                  <a:srgbClr val="A32D35"/>
                </a:solidFill>
              </a:rPr>
              <a:t>max 7</a:t>
            </a:r>
            <a:r>
              <a:rPr lang="ru-RU" sz="3200" b="1" dirty="0">
                <a:solidFill>
                  <a:srgbClr val="A32D35"/>
                </a:solidFill>
              </a:rPr>
              <a:t>)</a:t>
            </a: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285611"/>
              </p:ext>
            </p:extLst>
          </p:nvPr>
        </p:nvGraphicFramePr>
        <p:xfrm>
          <a:off x="1170266" y="371475"/>
          <a:ext cx="8935326" cy="648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6407" y="5602407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4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A52C36"/>
                </a:solidFill>
              </a:rPr>
              <a:t>Цифры говорят…</a:t>
            </a:r>
            <a:endParaRPr lang="ru-RU" b="1" dirty="0">
              <a:solidFill>
                <a:srgbClr val="A52C3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5694"/>
            <a:ext cx="10515600" cy="4719917"/>
          </a:xfrm>
        </p:spPr>
        <p:txBody>
          <a:bodyPr>
            <a:normAutofit/>
          </a:bodyPr>
          <a:lstStyle/>
          <a:p>
            <a:r>
              <a:rPr lang="ru-RU" dirty="0"/>
              <a:t>Наивысшее значение достигнуто по </a:t>
            </a:r>
            <a:r>
              <a:rPr lang="ru-RU" dirty="0" err="1"/>
              <a:t>подшкале</a:t>
            </a:r>
            <a:r>
              <a:rPr lang="ru-RU" dirty="0"/>
              <a:t> «Взаимодействие» </a:t>
            </a:r>
            <a:r>
              <a:rPr lang="ru-RU" dirty="0" smtClean="0"/>
              <a:t>(5.01 - 5.12 – 5.34 ), </a:t>
            </a:r>
            <a:r>
              <a:rPr lang="ru-RU" dirty="0"/>
              <a:t>что можно считать зоной относительного благополучия в региональной системе дошкольного </a:t>
            </a:r>
            <a:r>
              <a:rPr lang="ru-RU" dirty="0" smtClean="0"/>
              <a:t>образования</a:t>
            </a:r>
          </a:p>
          <a:p>
            <a:r>
              <a:rPr lang="ru-RU" dirty="0"/>
              <a:t>Обеспечивается присмотр для обеспечения безопасности и поддержания  дисциплины </a:t>
            </a:r>
          </a:p>
          <a:p>
            <a:r>
              <a:rPr lang="ru-RU" dirty="0" smtClean="0"/>
              <a:t>Имеют </a:t>
            </a:r>
            <a:r>
              <a:rPr lang="ru-RU" dirty="0"/>
              <a:t>место  некоторые позитивные взаимодействия между педагогами и детьми, детьми друг с другом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Однако: </a:t>
            </a:r>
            <a:r>
              <a:rPr lang="ru-RU" dirty="0" smtClean="0"/>
              <a:t>коммуникации с детьми чаще используются для контроля за поведением детей, крайне редки случаи развивающего взаимодействия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470" y="0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91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882" y="314979"/>
            <a:ext cx="11241741" cy="86834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A52C36"/>
                </a:solidFill>
              </a:rPr>
              <a:t>Среднее значение </a:t>
            </a:r>
            <a:r>
              <a:rPr lang="ru-RU" sz="3200" b="1" dirty="0" err="1">
                <a:solidFill>
                  <a:srgbClr val="A52C36"/>
                </a:solidFill>
              </a:rPr>
              <a:t>подшкалы</a:t>
            </a:r>
            <a:r>
              <a:rPr lang="ru-RU" sz="3200" b="1" dirty="0">
                <a:solidFill>
                  <a:srgbClr val="A52C36"/>
                </a:solidFill>
              </a:rPr>
              <a:t> «Предметно – пространственная среда»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634383"/>
              </p:ext>
            </p:extLst>
          </p:nvPr>
        </p:nvGraphicFramePr>
        <p:xfrm>
          <a:off x="1815353" y="1129552"/>
          <a:ext cx="8395447" cy="5728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6407" y="5602407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1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A32D35"/>
                </a:solidFill>
              </a:rPr>
              <a:t>Цифры говорят…</a:t>
            </a:r>
            <a:endParaRPr lang="ru-RU" b="1" dirty="0">
              <a:solidFill>
                <a:srgbClr val="A32D3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Среда приобретает характеристики «открытости», создаются  </a:t>
            </a:r>
            <a:r>
              <a:rPr lang="ru-RU" sz="3600" dirty="0"/>
              <a:t>разнообразные центры активностей </a:t>
            </a:r>
            <a:endParaRPr lang="ru-RU" sz="3600" dirty="0" smtClean="0"/>
          </a:p>
          <a:p>
            <a:r>
              <a:rPr lang="ru-RU" sz="3600" dirty="0" smtClean="0"/>
              <a:t>Появляются </a:t>
            </a:r>
            <a:r>
              <a:rPr lang="ru-RU" sz="3600" dirty="0"/>
              <a:t>места уединения, отдыха и комфорта </a:t>
            </a:r>
            <a:endParaRPr lang="ru-RU" sz="3600" dirty="0" smtClean="0"/>
          </a:p>
          <a:p>
            <a:r>
              <a:rPr lang="ru-RU" sz="3600" dirty="0" smtClean="0"/>
              <a:t>Уменьшается </a:t>
            </a:r>
            <a:r>
              <a:rPr lang="ru-RU" sz="3600" dirty="0"/>
              <a:t>количество закрытых высоких  </a:t>
            </a:r>
            <a:r>
              <a:rPr lang="ru-RU" sz="3600" dirty="0" smtClean="0"/>
              <a:t>стеллажей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Однако:</a:t>
            </a:r>
            <a:r>
              <a:rPr lang="ru-RU" sz="3600" dirty="0" smtClean="0"/>
              <a:t> не «читается», что дети являются хозяевами группового пространства, практически нет «следов детской деятельности»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388" y="0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82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4471"/>
            <a:ext cx="10515600" cy="99508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A52C36"/>
                </a:solidFill>
              </a:rPr>
              <a:t>Среднее значение </a:t>
            </a:r>
            <a:r>
              <a:rPr lang="ru-RU" sz="3600" b="1" dirty="0" err="1">
                <a:solidFill>
                  <a:srgbClr val="A52C36"/>
                </a:solidFill>
              </a:rPr>
              <a:t>подшкалы</a:t>
            </a:r>
            <a:r>
              <a:rPr lang="ru-RU" sz="3600" b="1" dirty="0">
                <a:solidFill>
                  <a:srgbClr val="A52C36"/>
                </a:solidFill>
              </a:rPr>
              <a:t> </a:t>
            </a:r>
            <a:br>
              <a:rPr lang="ru-RU" sz="3600" b="1" dirty="0">
                <a:solidFill>
                  <a:srgbClr val="A52C36"/>
                </a:solidFill>
              </a:rPr>
            </a:br>
            <a:r>
              <a:rPr lang="ru-RU" sz="3600" b="1" dirty="0">
                <a:solidFill>
                  <a:srgbClr val="A52C36"/>
                </a:solidFill>
              </a:rPr>
              <a:t>«Речь и мышление»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275631"/>
              </p:ext>
            </p:extLst>
          </p:nvPr>
        </p:nvGraphicFramePr>
        <p:xfrm>
          <a:off x="1612217" y="1048871"/>
          <a:ext cx="8229600" cy="5809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65" y="0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06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616732"/>
              </p:ext>
            </p:extLst>
          </p:nvPr>
        </p:nvGraphicFramePr>
        <p:xfrm>
          <a:off x="1414463" y="539136"/>
          <a:ext cx="9372600" cy="631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224" y="452847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621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2294</TotalTime>
  <Words>705</Words>
  <Application>Microsoft Office PowerPoint</Application>
  <PresentationFormat>Произвольный</PresentationFormat>
  <Paragraphs>119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Результаты исследования качества дошкольного образования в 2018 году</vt:lpstr>
      <vt:lpstr>Презентация PowerPoint</vt:lpstr>
      <vt:lpstr>Общий индекс качества</vt:lpstr>
      <vt:lpstr>Особенности образовательной среды в ДОО Ярославской области (max 7)</vt:lpstr>
      <vt:lpstr>Цифры говорят…</vt:lpstr>
      <vt:lpstr>Среднее значение подшкалы «Предметно – пространственная среда»</vt:lpstr>
      <vt:lpstr>Цифры говорят…</vt:lpstr>
      <vt:lpstr>Среднее значение подшкалы  «Речь и мышление»</vt:lpstr>
      <vt:lpstr>Презентация PowerPoint</vt:lpstr>
      <vt:lpstr>Цифры говорят…</vt:lpstr>
      <vt:lpstr>Исследование проведено…Что дальше?</vt:lpstr>
      <vt:lpstr>Как использовать данные?</vt:lpstr>
      <vt:lpstr>Как использовать данные?</vt:lpstr>
      <vt:lpstr>Как использовать данные?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Елена Вадимовна Коточигова</dc:creator>
  <cp:lastModifiedBy>Татьяна Николаевна Захарова</cp:lastModifiedBy>
  <cp:revision>209</cp:revision>
  <dcterms:created xsi:type="dcterms:W3CDTF">2017-01-12T11:53:49Z</dcterms:created>
  <dcterms:modified xsi:type="dcterms:W3CDTF">2019-02-25T13:10:12Z</dcterms:modified>
</cp:coreProperties>
</file>