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8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3083-EF90-48D5-BF95-BEDE9A8B9047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1A70-D6E2-4458-9C18-8F703A9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atan.marina@mail.ru" TargetMode="External"/><Relationship Id="rId2" Type="http://schemas.openxmlformats.org/officeDocument/2006/relationships/hyperlink" Target="mailto:kotochigova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iro.yar.ru/index.php?id=17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8265" y="137475"/>
            <a:ext cx="6481118" cy="48477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32D35"/>
                </a:solidFill>
              </a:rPr>
              <a:t>Дети – прирожденные математики?</a:t>
            </a:r>
            <a:br>
              <a:rPr lang="ru-RU" b="1" dirty="0">
                <a:solidFill>
                  <a:srgbClr val="A32D35"/>
                </a:solidFill>
              </a:rPr>
            </a:br>
            <a:r>
              <a:rPr lang="ru-RU" b="1" dirty="0">
                <a:solidFill>
                  <a:srgbClr val="A32D35"/>
                </a:solidFill>
              </a:rPr>
              <a:t>Дети – прирожденные математики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18" y="5878778"/>
            <a:ext cx="12026764" cy="743553"/>
          </a:xfrm>
        </p:spPr>
        <p:txBody>
          <a:bodyPr>
            <a:noAutofit/>
          </a:bodyPr>
          <a:lstStyle/>
          <a:p>
            <a:r>
              <a:rPr lang="ru-RU" sz="1800" dirty="0" smtClean="0"/>
              <a:t>© КДО ГАУ ДПО ЯО ИРО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© Коточигова Е.В.</a:t>
            </a:r>
            <a:endParaRPr lang="ru-RU" sz="1800" dirty="0"/>
          </a:p>
        </p:txBody>
      </p:sp>
      <p:pic>
        <p:nvPicPr>
          <p:cNvPr id="6" name="Picture 2" descr="http://img.tyt.by/n/it/0b/9/baby-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" y="719605"/>
            <a:ext cx="5545647" cy="40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2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 входят в структуру </a:t>
            </a:r>
            <a:r>
              <a:rPr lang="ru-RU" b="1" dirty="0" smtClean="0"/>
              <a:t>математических способностей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518211"/>
          </a:xfrm>
        </p:spPr>
        <p:txBody>
          <a:bodyPr/>
          <a:lstStyle/>
          <a:p>
            <a:pPr lvl="0"/>
            <a:r>
              <a:rPr lang="ru-RU" sz="3200" dirty="0"/>
              <a:t>Быстрота мыслительных процессов как временная характеристика.</a:t>
            </a:r>
          </a:p>
          <a:p>
            <a:pPr lvl="0"/>
            <a:r>
              <a:rPr lang="ru-RU" sz="3200" dirty="0"/>
              <a:t>Вычислительные способности (способности к быстрым и точным вычислениям, часто в уме).</a:t>
            </a:r>
          </a:p>
          <a:p>
            <a:pPr lvl="0"/>
            <a:r>
              <a:rPr lang="ru-RU" sz="3200" dirty="0"/>
              <a:t>Память на цифры, числа, формулы.</a:t>
            </a:r>
          </a:p>
          <a:p>
            <a:pPr lvl="0"/>
            <a:r>
              <a:rPr lang="ru-RU" sz="3200" dirty="0"/>
              <a:t>Способность к пространственным представлениям.</a:t>
            </a:r>
          </a:p>
          <a:p>
            <a:pPr lvl="0"/>
            <a:r>
              <a:rPr lang="ru-RU" sz="3200" dirty="0"/>
              <a:t>Способность наглядно представить абстрактные математические отношения и зависимости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4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мы можем развивать математические способности?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выбрать игровые пособия?</a:t>
            </a:r>
          </a:p>
          <a:p>
            <a:r>
              <a:rPr lang="ru-RU" dirty="0" smtClean="0"/>
              <a:t>В каких видах деятельности?</a:t>
            </a:r>
          </a:p>
          <a:p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22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201" y="365124"/>
            <a:ext cx="694465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Приходите в лабораторию «умная игрушка»…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6" y="3009900"/>
            <a:ext cx="6396598" cy="36957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Контакты: Адрес: 150014, 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г. Ярославль, 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ул. Богдановича, 16</a:t>
            </a:r>
          </a:p>
          <a:p>
            <a:r>
              <a:rPr lang="ru-RU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307, 313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.: </a:t>
            </a:r>
            <a:r>
              <a:rPr lang="ru-RU" dirty="0" smtClean="0"/>
              <a:t>(</a:t>
            </a:r>
            <a:r>
              <a:rPr lang="ru-RU" dirty="0"/>
              <a:t>8-4852) </a:t>
            </a:r>
            <a:r>
              <a:rPr lang="ru-RU" dirty="0" smtClean="0"/>
              <a:t>23-09-34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E-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  <a:hlinkClick r:id="rId2"/>
              </a:rPr>
              <a:t>kotochigova@yandex.ru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  <a:hlinkClick r:id="rId3"/>
              </a:rPr>
              <a:t>hatan.marina@mail.ru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 «Умная игрушка» на сайте ГАУ Д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 ЯО ИРО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+mj-lt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+mj-lt"/>
                <a:cs typeface="Times New Roman" panose="02020603050405020304" pitchFamily="18" charset="0"/>
                <a:hlinkClick r:id="rId4"/>
              </a:rPr>
              <a:t>www.iro.yar.ru/index.php?id=1768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1767916"/>
            <a:ext cx="5322234" cy="4071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20" y="0"/>
            <a:ext cx="3403463" cy="28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Что нам важно?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Понимать, что такое  «математические способности» (</a:t>
            </a:r>
            <a:r>
              <a:rPr lang="ru-RU" sz="4000" dirty="0" err="1" smtClean="0"/>
              <a:t>Крутецкий</a:t>
            </a:r>
            <a:r>
              <a:rPr lang="ru-RU" sz="4000" dirty="0" smtClean="0"/>
              <a:t> В.А.)</a:t>
            </a:r>
          </a:p>
          <a:p>
            <a:r>
              <a:rPr lang="ru-RU" sz="4000" dirty="0" smtClean="0"/>
              <a:t>Отвечать на вопрос: «Применим ли подход В.А. </a:t>
            </a:r>
            <a:r>
              <a:rPr lang="ru-RU" sz="4000" dirty="0" err="1" smtClean="0"/>
              <a:t>Крутецкого</a:t>
            </a:r>
            <a:r>
              <a:rPr lang="ru-RU" sz="4000" dirty="0" smtClean="0"/>
              <a:t> к дошкольному образованию?»</a:t>
            </a:r>
          </a:p>
          <a:p>
            <a:r>
              <a:rPr lang="ru-RU" sz="4000" dirty="0" smtClean="0"/>
              <a:t>Исследовать возможности игровых пособий для развития математических способностей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12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способности?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Способности</a:t>
            </a:r>
            <a:r>
              <a:rPr lang="ru-RU" dirty="0" smtClean="0"/>
              <a:t> </a:t>
            </a:r>
            <a:r>
              <a:rPr lang="ru-RU" dirty="0"/>
              <a:t>– это </a:t>
            </a:r>
            <a:r>
              <a:rPr lang="ru-RU" dirty="0" smtClean="0"/>
              <a:t>индивидуально-психологические </a:t>
            </a:r>
            <a:r>
              <a:rPr lang="ru-RU" dirty="0"/>
              <a:t>особенности, отличающие одного человека от другого и имеющие отношение к успешности выполнения </a:t>
            </a:r>
            <a:r>
              <a:rPr lang="ru-RU" dirty="0" smtClean="0"/>
              <a:t>деятельности (Б.М</a:t>
            </a:r>
            <a:r>
              <a:rPr lang="ru-RU" dirty="0"/>
              <a:t>. </a:t>
            </a:r>
            <a:r>
              <a:rPr lang="ru-RU" dirty="0" smtClean="0"/>
              <a:t>Теплов) </a:t>
            </a:r>
            <a:endParaRPr lang="en-US" dirty="0" smtClean="0"/>
          </a:p>
          <a:p>
            <a:r>
              <a:rPr lang="ru-RU" b="1" dirty="0" smtClean="0"/>
              <a:t>Математические способности</a:t>
            </a:r>
            <a:r>
              <a:rPr lang="ru-RU" dirty="0" smtClean="0"/>
              <a:t>. </a:t>
            </a:r>
            <a:r>
              <a:rPr lang="ru-RU" dirty="0"/>
              <a:t>«Под способностями к изучению математики мы понимаем индивидуально-психологические особенности (прежде всего </a:t>
            </a:r>
            <a:r>
              <a:rPr lang="ru-RU" dirty="0">
                <a:solidFill>
                  <a:srgbClr val="FF0000"/>
                </a:solidFill>
              </a:rPr>
              <a:t>особенности умственной деятельности</a:t>
            </a:r>
            <a:r>
              <a:rPr lang="ru-RU" dirty="0"/>
              <a:t>), отвечающие требованиям </a:t>
            </a:r>
            <a:r>
              <a:rPr lang="ru-RU" dirty="0">
                <a:solidFill>
                  <a:srgbClr val="00B050"/>
                </a:solidFill>
              </a:rPr>
              <a:t>учебной математической деятельности </a:t>
            </a:r>
            <a:r>
              <a:rPr lang="ru-RU" dirty="0"/>
              <a:t>и обусловливающие на прочих равных условиях успешность творческого овладения математикой как учебным предметом, в частности относительно быстрое, легкое и глубокое овладение знаниями, умениями и навыками в области математики» </a:t>
            </a:r>
            <a:r>
              <a:rPr lang="ru-RU" dirty="0" smtClean="0"/>
              <a:t>(В.А</a:t>
            </a:r>
            <a:r>
              <a:rPr lang="ru-RU" dirty="0"/>
              <a:t>. </a:t>
            </a:r>
            <a:r>
              <a:rPr lang="ru-RU" dirty="0" err="1" smtClean="0"/>
              <a:t>Крутецкий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0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Применимо ли понятие «математические способности» к дошкольному образованию?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741" y="1613648"/>
            <a:ext cx="11062447" cy="5244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Аргументы «против»: </a:t>
            </a:r>
          </a:p>
          <a:p>
            <a:r>
              <a:rPr lang="ru-RU" dirty="0" smtClean="0"/>
              <a:t>учебной математической деятельности нет</a:t>
            </a:r>
          </a:p>
          <a:p>
            <a:r>
              <a:rPr lang="ru-RU" dirty="0" smtClean="0"/>
              <a:t>математики как учебного предмета нет</a:t>
            </a:r>
          </a:p>
          <a:p>
            <a:r>
              <a:rPr lang="ru-RU" dirty="0" smtClean="0"/>
              <a:t>???</a:t>
            </a:r>
          </a:p>
          <a:p>
            <a:pPr marL="0" indent="0">
              <a:buNone/>
            </a:pPr>
            <a:r>
              <a:rPr lang="ru-RU" b="1" dirty="0" smtClean="0"/>
              <a:t>Аргументы «за»:</a:t>
            </a:r>
          </a:p>
          <a:p>
            <a:r>
              <a:rPr lang="ru-RU" dirty="0"/>
              <a:t>Обучение математике должно строиться с учетом закономерностей развития познавательной деятельности, личности </a:t>
            </a:r>
            <a:r>
              <a:rPr lang="ru-RU" dirty="0" smtClean="0"/>
              <a:t>ребенка</a:t>
            </a:r>
          </a:p>
          <a:p>
            <a:r>
              <a:rPr lang="ru-RU" dirty="0"/>
              <a:t>Психологические особенности и закономерности восприятия ребенком множества предметов, чисел, пространства, времени служат основой при разработке методики формирования и развития математических </a:t>
            </a:r>
            <a:r>
              <a:rPr lang="ru-RU" dirty="0" smtClean="0"/>
              <a:t>представлений</a:t>
            </a:r>
          </a:p>
          <a:p>
            <a:r>
              <a:rPr lang="ru-RU" dirty="0" smtClean="0"/>
              <a:t>???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6" y="242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382841" y="2671481"/>
            <a:ext cx="4294090" cy="3604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Обучение математике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43596" y="2671481"/>
            <a:ext cx="4249280" cy="3676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43596" y="2671482"/>
            <a:ext cx="4249280" cy="36762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37855" y="3786310"/>
            <a:ext cx="33550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Развитие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математикой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Математические способности (В.А. </a:t>
            </a:r>
            <a:r>
              <a:rPr lang="ru-RU" dirty="0" err="1"/>
              <a:t>Крутецкий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40307"/>
              </p:ext>
            </p:extLst>
          </p:nvPr>
        </p:nvGraphicFramePr>
        <p:xfrm>
          <a:off x="358589" y="1129552"/>
          <a:ext cx="11546540" cy="585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8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п\п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Этапы решения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Перечень способностей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Характеристика способности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Действия, стоящие за данной способностью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Способности, необходимые для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Способность к формализованному восприятию математического материала, схватывания формальной структуры задачи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выделять различные элементы в математическом материале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давать элементам математического материала задачи различную оценку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систематизировать элементы математического материала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объединять элементы математического материала задачи в комплексы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отыскивать отношения и функциональные зависимости элементов математического материала задачи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1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1715"/>
              </p:ext>
            </p:extLst>
          </p:nvPr>
        </p:nvGraphicFramePr>
        <p:xfrm>
          <a:off x="340659" y="179294"/>
          <a:ext cx="11564469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5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переработки математической информации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Способности, необходимые для переработки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2.1 Способность к логическому рассуждению в сфере количественных и пространственных отношений, числовой и знаковой символики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логически рассуждают (доказывать, обосновывать);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оперируют специальными математическими знаками, условными символическими обозначениями количественных величин и отношений и пространственных свойств;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переводят на язык символов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 </a:t>
                      </a:r>
                      <a:r>
                        <a:rPr lang="ru-RU" sz="1800" dirty="0">
                          <a:effectLst/>
                        </a:rPr>
                        <a:t>Способность к быстрому и широкому обобщению математических объектов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1.видят сходную ситуацию в сфере числовой и знаковой символики (где применить);</a:t>
                      </a:r>
                    </a:p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2.владеют обобщенным типом решения, обобщенной схемой доказательства, рассуждения (что применить).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2.3 Способность к свертыванию процесса математического рассуждения и системы соответствующих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1.свертывание умозаключений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6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58521"/>
              </p:ext>
            </p:extLst>
          </p:nvPr>
        </p:nvGraphicFramePr>
        <p:xfrm>
          <a:off x="394447" y="365126"/>
          <a:ext cx="11403106" cy="616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2.4. Гибкость мыслительных процессов в математической деятельности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1.переключаются на новый способ действия, т.е. с одной умственной операции на другую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2.5. Стремления к ясности, простоте решения, экономности и рациональности решения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находят наиболее рациональное решение задачи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2.6 Способность к быстрой и свободной перестройке направленности мыслительного процесса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перестраивать мыслительный процесс с прямого на обратный ход мыслей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0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456346"/>
              </p:ext>
            </p:extLst>
          </p:nvPr>
        </p:nvGraphicFramePr>
        <p:xfrm>
          <a:off x="484095" y="365124"/>
          <a:ext cx="11385175" cy="6232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0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6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2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Этап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 Способности, необходимые для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3.1Математическая память (обобщенная память на математические отношения, типовые характеристики, схемы рассуждений и доказательств, методы решения задач и принципы подхода к ним)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1. запоминают типовые признаки задач и обобщенные способы их решения, схемы рассуждений, основные линии доказательств, логические схемы;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2. сохраняют в памяти типовые признаки задач и обобщенные способы их решения, схемы рассуждений, основные линии доказательств, логические схемы.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46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672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Дети – прирожденные математики? Дети – прирожденные математики</vt:lpstr>
      <vt:lpstr>Что нам важно?</vt:lpstr>
      <vt:lpstr>Что такое способности?</vt:lpstr>
      <vt:lpstr>Применимо ли понятие «математические способности» к дошкольному образованию?</vt:lpstr>
      <vt:lpstr>?</vt:lpstr>
      <vt:lpstr>Математические способности (В.А. Крутецкий) </vt:lpstr>
      <vt:lpstr>Презентация PowerPoint</vt:lpstr>
      <vt:lpstr>Презентация PowerPoint</vt:lpstr>
      <vt:lpstr>Презентация PowerPoint</vt:lpstr>
      <vt:lpstr>Не входят в структуру математических способностей</vt:lpstr>
      <vt:lpstr>Как мы можем развивать математические способности?</vt:lpstr>
      <vt:lpstr>Приходите в лабораторию «умная игрушка»…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 способности детей дошкольного возраста</dc:title>
  <dc:creator>Elena Kotochigova</dc:creator>
  <cp:lastModifiedBy>student</cp:lastModifiedBy>
  <cp:revision>11</cp:revision>
  <dcterms:created xsi:type="dcterms:W3CDTF">2016-02-19T16:19:51Z</dcterms:created>
  <dcterms:modified xsi:type="dcterms:W3CDTF">2019-06-18T07:59:52Z</dcterms:modified>
</cp:coreProperties>
</file>