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59" r:id="rId9"/>
    <p:sldId id="260" r:id="rId10"/>
    <p:sldId id="273" r:id="rId11"/>
    <p:sldId id="274" r:id="rId12"/>
    <p:sldId id="275" r:id="rId13"/>
    <p:sldId id="261" r:id="rId14"/>
    <p:sldId id="276" r:id="rId15"/>
    <p:sldId id="262" r:id="rId16"/>
    <p:sldId id="263" r:id="rId17"/>
    <p:sldId id="264" r:id="rId18"/>
    <p:sldId id="272" r:id="rId19"/>
    <p:sldId id="265" r:id="rId20"/>
    <p:sldId id="26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96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../&#1055;&#1080;&#1089;&#1100;&#1084;&#1086;%20&#1087;&#1086;%20&#1087;&#1086;&#1076;&#1075;&#1086;&#1090;&#1086;&#1074;&#1082;&#1077;%20&#1086;&#1090;&#1095;&#1077;&#1090;&#1072;%20&#1079;&#1072;%20&#1075;&#1086;&#1076;%20&#1087;&#1086;%20&#1072;&#1087;&#1088;&#1086;&#1073;&#1072;&#1094;&#1080;&#1080;%20&#1055;&#1052;&#1050;%20(1).docx" TargetMode="External"/><Relationship Id="rId2" Type="http://schemas.openxmlformats.org/officeDocument/2006/relationships/hyperlink" Target="../&#1055;&#1083;&#1072;&#1085;%20&#1085;&#1072;%202019%20&#1075;&#1086;&#1076;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72817"/>
            <a:ext cx="7774632" cy="2160240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Специфика организации образовательного процесса по ПМК ДО «Мозаичный парк»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509120"/>
            <a:ext cx="6440760" cy="1129680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©</a:t>
            </a:r>
            <a:r>
              <a:rPr lang="ru-RU" dirty="0" err="1">
                <a:solidFill>
                  <a:schemeClr val="tx1"/>
                </a:solidFill>
              </a:rPr>
              <a:t>Жбанникова</a:t>
            </a:r>
            <a:r>
              <a:rPr lang="ru-RU" dirty="0">
                <a:solidFill>
                  <a:schemeClr val="tx1"/>
                </a:solidFill>
              </a:rPr>
              <a:t> О.А., старший преподаватель</a:t>
            </a:r>
          </a:p>
          <a:p>
            <a:r>
              <a:rPr lang="ru-RU" dirty="0">
                <a:solidFill>
                  <a:schemeClr val="tx1"/>
                </a:solidFill>
              </a:rPr>
              <a:t> кафедры дошкольного образования ГАУ ДПО ЯО ИРО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2018 г.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24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570186"/>
          </a:xfrm>
        </p:spPr>
        <p:txBody>
          <a:bodyPr>
            <a:noAutofit/>
          </a:bodyPr>
          <a:lstStyle/>
          <a:p>
            <a:r>
              <a:rPr lang="ru-RU" sz="3600" dirty="0"/>
              <a:t>ИНКЛЮЗИВНОЕ ОБРАЗОВАНИЕ ДЕТЕЙ С ОГРАНИЧЕННЫМИ ВОЗМОЖНОСТЯМИ ЗДОРОВЬЯ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060848"/>
            <a:ext cx="8640960" cy="4320480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/>
              <a:t>Интегрированное </a:t>
            </a:r>
            <a:r>
              <a:rPr lang="ru-RU" b="1" i="1" dirty="0"/>
              <a:t>обучение и воспитание </a:t>
            </a:r>
            <a:r>
              <a:rPr lang="ru-RU" dirty="0" smtClean="0"/>
              <a:t>–одно из </a:t>
            </a:r>
            <a:r>
              <a:rPr lang="ru-RU" dirty="0"/>
              <a:t>стратегических направлений развития системы специального (</a:t>
            </a:r>
            <a:r>
              <a:rPr lang="ru-RU" dirty="0" smtClean="0"/>
              <a:t>коррекционного</a:t>
            </a:r>
            <a:r>
              <a:rPr lang="ru-RU" dirty="0"/>
              <a:t>) </a:t>
            </a:r>
            <a:r>
              <a:rPr lang="ru-RU" dirty="0" smtClean="0"/>
              <a:t>образования.</a:t>
            </a:r>
          </a:p>
          <a:p>
            <a:pPr marL="0" indent="0">
              <a:buNone/>
            </a:pP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75891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354162"/>
          </a:xfrm>
        </p:spPr>
        <p:txBody>
          <a:bodyPr>
            <a:noAutofit/>
          </a:bodyPr>
          <a:lstStyle/>
          <a:p>
            <a:r>
              <a:rPr lang="ru-RU" sz="3200" dirty="0"/>
              <a:t>ПЕДАГОГИЧЕСКАЯ И ПСИХОЛОГИЧЕСКАЯ ДИАГНОСТИКА ЛИЧНОСТНЫХ ОБРАЗОВАТЕЛЬНЫХ РЕЗУЛЬТАТОВ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8245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Дифференциация </a:t>
            </a:r>
            <a:r>
              <a:rPr lang="ru-RU" b="1" dirty="0"/>
              <a:t>данных целевых ориентиров по возрастам и направлениям</a:t>
            </a:r>
            <a:r>
              <a:rPr lang="ru-RU" dirty="0"/>
              <a:t> организации жизнедеятельности детей (в виде показателей развития) в соответствии с направлениями </a:t>
            </a:r>
            <a:r>
              <a:rPr lang="ru-RU" dirty="0" smtClean="0"/>
              <a:t>развития </a:t>
            </a:r>
            <a:r>
              <a:rPr lang="ru-RU" dirty="0"/>
              <a:t>и образования детей (образовательными областями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Достижение </a:t>
            </a:r>
            <a:r>
              <a:rPr lang="ru-RU" dirty="0"/>
              <a:t>детьми промежуточных результатов оценивается </a:t>
            </a:r>
            <a:r>
              <a:rPr lang="ru-RU" dirty="0" smtClean="0"/>
              <a:t>путём </a:t>
            </a:r>
            <a:r>
              <a:rPr lang="ru-RU" dirty="0"/>
              <a:t>наблюдений, анализа детских работ, эпизодов из жизни группы, игр, тренингов, непосредственного общения, создания </a:t>
            </a:r>
            <a:r>
              <a:rPr lang="ru-RU" dirty="0" smtClean="0"/>
              <a:t>педагогических </a:t>
            </a:r>
            <a:r>
              <a:rPr lang="ru-RU" dirty="0"/>
              <a:t>ситуаций, тестовых заданий, бесед с родителями (</a:t>
            </a:r>
            <a:r>
              <a:rPr lang="ru-RU" b="1" dirty="0" err="1" smtClean="0"/>
              <a:t>низкоформализованные</a:t>
            </a:r>
            <a:r>
              <a:rPr lang="ru-RU" b="1" dirty="0" smtClean="0"/>
              <a:t> </a:t>
            </a:r>
            <a:r>
              <a:rPr lang="ru-RU" b="1" dirty="0"/>
              <a:t>методы </a:t>
            </a:r>
            <a:r>
              <a:rPr lang="ru-RU" dirty="0"/>
              <a:t>оценки, доступные педагогам, непосредственно работающим с детьми). </a:t>
            </a:r>
            <a:r>
              <a:rPr lang="ru-RU" dirty="0" err="1"/>
              <a:t>Высокоформализованные</a:t>
            </a:r>
            <a:r>
              <a:rPr lang="ru-RU" dirty="0"/>
              <a:t> методы оценки </a:t>
            </a:r>
            <a:r>
              <a:rPr lang="ru-RU" dirty="0" smtClean="0"/>
              <a:t>используются </a:t>
            </a:r>
            <a:r>
              <a:rPr lang="ru-RU" dirty="0"/>
              <a:t>специалистами: педагогами-психологами, логопедами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/>
              <a:t>Мониторинг </a:t>
            </a:r>
            <a:r>
              <a:rPr lang="ru-RU" dirty="0"/>
              <a:t>проводится </a:t>
            </a:r>
            <a:r>
              <a:rPr lang="ru-RU" b="1" dirty="0"/>
              <a:t>в конце года </a:t>
            </a:r>
            <a:r>
              <a:rPr lang="ru-RU" dirty="0"/>
              <a:t>на основе заполнения </a:t>
            </a:r>
            <a:r>
              <a:rPr lang="ru-RU" b="1" dirty="0" smtClean="0"/>
              <a:t>диагностических </a:t>
            </a:r>
            <a:r>
              <a:rPr lang="ru-RU" b="1" dirty="0"/>
              <a:t>листов</a:t>
            </a:r>
            <a:r>
              <a:rPr lang="ru-RU" dirty="0"/>
              <a:t>, содержащих показатели освоения программы для каждого возраста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106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СПОСОБЫ И НАПРАВЛЕНИЯ ПОДДЕРЖКИ ДЕТСКОЙ </a:t>
            </a:r>
            <a:r>
              <a:rPr lang="ru-RU" dirty="0" smtClean="0"/>
              <a:t>ИНИЦИАТИВЫ:   Сезонность </a:t>
            </a:r>
            <a:r>
              <a:rPr lang="ru-RU" dirty="0"/>
              <a:t>и событийность образования </a:t>
            </a:r>
            <a:r>
              <a:rPr lang="ru-RU" dirty="0" smtClean="0"/>
              <a:t>дошкольников.</a:t>
            </a:r>
            <a:endParaRPr lang="ru-RU" dirty="0"/>
          </a:p>
          <a:p>
            <a:endParaRPr lang="ru-RU" dirty="0"/>
          </a:p>
          <a:p>
            <a:r>
              <a:rPr lang="ru-RU" dirty="0" smtClean="0"/>
              <a:t>ОСОБЕННОСТИ </a:t>
            </a:r>
            <a:r>
              <a:rPr lang="ru-RU" dirty="0"/>
              <a:t>ВЗАИМОДЕЙСТВИЯ ПЕДАГОГИЧЕСКОГО КОЛЛЕКТИВА С СЕМЬЯМИ </a:t>
            </a:r>
            <a:r>
              <a:rPr lang="ru-RU" dirty="0" smtClean="0"/>
              <a:t>ВОСПИТАННИКОВ: направления и содержание взаимодействия с родителями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27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Организационный раздел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Методическое оснащение ПМК </a:t>
            </a:r>
          </a:p>
          <a:p>
            <a:r>
              <a:rPr lang="ru-RU" dirty="0"/>
              <a:t>ОБЕСПЕЧЕННОСТЬ ОБОРУДОВАНИЕМ ДЛЯ РАЗВИВАЮЩЕЙ ПРЕДМЕТНО-ПРОСТРАНСТВЕННОЙ </a:t>
            </a:r>
            <a:r>
              <a:rPr lang="ru-RU" dirty="0" smtClean="0"/>
              <a:t>СРЕДЫ</a:t>
            </a:r>
          </a:p>
          <a:p>
            <a:r>
              <a:rPr lang="ru-RU" dirty="0"/>
              <a:t>ХАРАКТЕРИСТИКА ЖИЗНЕДЕЯТЕЛЬНОСТИ ДЕТЕЙ В </a:t>
            </a:r>
            <a:r>
              <a:rPr lang="ru-RU" dirty="0" smtClean="0"/>
              <a:t>ГРУППАХ</a:t>
            </a:r>
          </a:p>
          <a:p>
            <a:r>
              <a:rPr lang="ru-RU" dirty="0"/>
              <a:t>ОРГАНИЗАЦИЯ АДАПТАЦИОННОГО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406838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354162"/>
          </a:xfrm>
        </p:spPr>
        <p:txBody>
          <a:bodyPr>
            <a:noAutofit/>
          </a:bodyPr>
          <a:lstStyle/>
          <a:p>
            <a:r>
              <a:rPr lang="ru-RU" sz="3200" dirty="0"/>
              <a:t>ПЕДАГОГИЧЕСКИЕ, ПСИХОЛОГИЧЕСКИЕ, ЗДОРОВЬЕСБЕРЕГАЮЩИЕ ТРЕБОВАНИЯ К ОРГАНИЗАЦИИ ОБРАЗОВАТЕЛЬНОГО ПРОЦЕССА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i="1" dirty="0"/>
              <a:t>Для оптимизации образовательного процесса </a:t>
            </a:r>
            <a:r>
              <a:rPr lang="ru-RU" sz="1400" dirty="0"/>
              <a:t>в ДОО и построения его в соответствии с требованиями ФГОС ДО необходимо </a:t>
            </a:r>
            <a:r>
              <a:rPr lang="ru-RU" sz="1400" dirty="0" smtClean="0"/>
              <a:t>соблюдение </a:t>
            </a:r>
            <a:r>
              <a:rPr lang="ru-RU" sz="1400" dirty="0"/>
              <a:t>следующих требований:</a:t>
            </a:r>
          </a:p>
          <a:p>
            <a:pPr marL="0" indent="0">
              <a:buNone/>
            </a:pPr>
            <a:r>
              <a:rPr lang="ru-RU" sz="1400" dirty="0" smtClean="0"/>
              <a:t>•максимально </a:t>
            </a:r>
            <a:r>
              <a:rPr lang="ru-RU" sz="1400" b="1" dirty="0"/>
              <a:t>уменьшить «бумажное» планирование</a:t>
            </a:r>
            <a:r>
              <a:rPr lang="ru-RU" sz="1400" dirty="0"/>
              <a:t>: использовать электронные документы (с целью сокращения временных затрат на организационные моменты и высвобождения времени для </a:t>
            </a:r>
            <a:r>
              <a:rPr lang="ru-RU" sz="1400" dirty="0" smtClean="0"/>
              <a:t>непосредственного </a:t>
            </a:r>
            <a:r>
              <a:rPr lang="ru-RU" sz="1400" dirty="0"/>
              <a:t>взаимодействия и общения педагога с ребёнком);</a:t>
            </a:r>
          </a:p>
          <a:p>
            <a:pPr marL="0" indent="0">
              <a:buNone/>
            </a:pPr>
            <a:r>
              <a:rPr lang="ru-RU" sz="1400" dirty="0" smtClean="0"/>
              <a:t>•организовывать </a:t>
            </a:r>
            <a:r>
              <a:rPr lang="ru-RU" sz="1400" b="1" dirty="0"/>
              <a:t>разновозрастное общение </a:t>
            </a:r>
            <a:r>
              <a:rPr lang="ru-RU" sz="1400" dirty="0"/>
              <a:t>детей (с </a:t>
            </a:r>
            <a:r>
              <a:rPr lang="ru-RU" sz="1400" dirty="0" smtClean="0"/>
              <a:t>возможностью </a:t>
            </a:r>
            <a:r>
              <a:rPr lang="ru-RU" sz="1400" dirty="0"/>
              <a:t>организации семейных групп);</a:t>
            </a:r>
          </a:p>
          <a:p>
            <a:pPr marL="0" indent="0">
              <a:buNone/>
            </a:pPr>
            <a:r>
              <a:rPr lang="ru-RU" sz="1400" dirty="0" smtClean="0"/>
              <a:t>•</a:t>
            </a:r>
            <a:r>
              <a:rPr lang="ru-RU" sz="1400" b="1" dirty="0" smtClean="0"/>
              <a:t>своевременно </a:t>
            </a:r>
            <a:r>
              <a:rPr lang="ru-RU" sz="1400" b="1" dirty="0"/>
              <a:t>реагировать </a:t>
            </a:r>
            <a:r>
              <a:rPr lang="ru-RU" sz="1400" dirty="0"/>
              <a:t>на возникающие </a:t>
            </a:r>
            <a:r>
              <a:rPr lang="ru-RU" sz="1400" b="1" dirty="0"/>
              <a:t>проблемы</a:t>
            </a:r>
            <a:r>
              <a:rPr lang="ru-RU" sz="1400" dirty="0"/>
              <a:t> в </a:t>
            </a:r>
            <a:r>
              <a:rPr lang="ru-RU" sz="1400" dirty="0" smtClean="0"/>
              <a:t>развитии </a:t>
            </a:r>
            <a:r>
              <a:rPr lang="ru-RU" sz="1400" dirty="0"/>
              <a:t>детей, обеспечивать профилактику и раннюю коррекцию </a:t>
            </a:r>
            <a:r>
              <a:rPr lang="ru-RU" sz="1400" dirty="0" smtClean="0"/>
              <a:t>нарушений </a:t>
            </a:r>
            <a:r>
              <a:rPr lang="ru-RU" sz="1400" dirty="0"/>
              <a:t>развития (при необходимости подключать специалистов);</a:t>
            </a:r>
          </a:p>
          <a:p>
            <a:pPr marL="0" indent="0">
              <a:buNone/>
            </a:pPr>
            <a:r>
              <a:rPr lang="ru-RU" sz="1400" dirty="0" smtClean="0"/>
              <a:t>•добиваться </a:t>
            </a:r>
            <a:r>
              <a:rPr lang="ru-RU" sz="1400" b="1" dirty="0"/>
              <a:t>соответствия формы одежды воспитателей </a:t>
            </a:r>
            <a:r>
              <a:rPr lang="ru-RU" sz="1400" dirty="0"/>
              <a:t>(</a:t>
            </a:r>
            <a:r>
              <a:rPr lang="ru-RU" sz="1400" dirty="0" smtClean="0"/>
              <a:t>соблюдать </a:t>
            </a:r>
            <a:r>
              <a:rPr lang="ru-RU" sz="1400" dirty="0" err="1"/>
              <a:t>дресс</a:t>
            </a:r>
            <a:r>
              <a:rPr lang="ru-RU" sz="1400" dirty="0"/>
              <a:t>-код) специфике работы с детьми дошкольного </a:t>
            </a:r>
            <a:r>
              <a:rPr lang="ru-RU" sz="1400" dirty="0" smtClean="0"/>
              <a:t>возраста </a:t>
            </a:r>
            <a:r>
              <a:rPr lang="ru-RU" sz="1400" dirty="0"/>
              <a:t>(одежда должна позволять принимать различное положение тела при взаимодействии и играх с детьми: сесть, лечь на ковёр, ползать, прыгать и т.п.);</a:t>
            </a:r>
          </a:p>
          <a:p>
            <a:pPr marL="0" indent="0">
              <a:buNone/>
            </a:pPr>
            <a:r>
              <a:rPr lang="ru-RU" sz="1400" dirty="0" smtClean="0"/>
              <a:t>•соблюдать </a:t>
            </a:r>
            <a:r>
              <a:rPr lang="ru-RU" sz="1400" dirty="0"/>
              <a:t>сопровождающую (</a:t>
            </a:r>
            <a:r>
              <a:rPr lang="ru-RU" sz="1400" b="1" dirty="0" err="1"/>
              <a:t>тьюторскую</a:t>
            </a:r>
            <a:r>
              <a:rPr lang="ru-RU" sz="1400" b="1" dirty="0"/>
              <a:t>) позицию педагога</a:t>
            </a:r>
            <a:r>
              <a:rPr lang="ru-RU" sz="1400" dirty="0"/>
              <a:t>; </a:t>
            </a:r>
          </a:p>
          <a:p>
            <a:pPr marL="0" indent="0">
              <a:buNone/>
            </a:pPr>
            <a:r>
              <a:rPr lang="ru-RU" sz="1400" dirty="0" smtClean="0"/>
              <a:t>•решать </a:t>
            </a:r>
            <a:r>
              <a:rPr lang="ru-RU" sz="1400" dirty="0"/>
              <a:t>образовательные задачи как </a:t>
            </a:r>
            <a:r>
              <a:rPr lang="ru-RU" sz="1400" b="1" dirty="0"/>
              <a:t>в специально </a:t>
            </a:r>
            <a:r>
              <a:rPr lang="ru-RU" sz="1400" b="1" dirty="0" smtClean="0"/>
              <a:t>моделируемой </a:t>
            </a:r>
            <a:r>
              <a:rPr lang="ru-RU" sz="1400" b="1" dirty="0"/>
              <a:t>деятельности </a:t>
            </a:r>
            <a:r>
              <a:rPr lang="ru-RU" sz="1400" dirty="0"/>
              <a:t>(игры, экскурсии, наблюдения, </a:t>
            </a:r>
            <a:r>
              <a:rPr lang="ru-RU" sz="1400" dirty="0" smtClean="0"/>
              <a:t>эксперименты </a:t>
            </a:r>
            <a:r>
              <a:rPr lang="ru-RU" sz="1400" dirty="0"/>
              <a:t>и т.д.), так и </a:t>
            </a:r>
            <a:r>
              <a:rPr lang="ru-RU" sz="1400" b="1" dirty="0"/>
              <a:t>в реальных жизненных ситуациях </a:t>
            </a:r>
            <a:r>
              <a:rPr lang="ru-RU" sz="1400" dirty="0"/>
              <a:t>(режимные моменты, естественное общение с ребёнком и его семьёй и т.п.);</a:t>
            </a:r>
          </a:p>
          <a:p>
            <a:pPr marL="0" indent="0">
              <a:buNone/>
            </a:pPr>
            <a:r>
              <a:rPr lang="ru-RU" sz="1400" dirty="0" smtClean="0"/>
              <a:t>•проводить </a:t>
            </a:r>
            <a:r>
              <a:rPr lang="ru-RU" sz="1400" b="1" dirty="0"/>
              <a:t>диагностику</a:t>
            </a:r>
            <a:r>
              <a:rPr lang="ru-RU" sz="1400" dirty="0"/>
              <a:t> (диагностические игры и др.), не </a:t>
            </a:r>
            <a:r>
              <a:rPr lang="ru-RU" sz="1400" dirty="0" smtClean="0"/>
              <a:t>нарушая </a:t>
            </a:r>
            <a:r>
              <a:rPr lang="ru-RU" sz="1400" dirty="0"/>
              <a:t>комфортного состояния ребёнка (с целью выработки </a:t>
            </a:r>
            <a:r>
              <a:rPr lang="ru-RU" sz="1400" dirty="0" smtClean="0"/>
              <a:t>конкретных </a:t>
            </a:r>
            <a:r>
              <a:rPr lang="ru-RU" sz="1400" dirty="0"/>
              <a:t>рекомендаций по дальнейшему образованию ребёнка);</a:t>
            </a:r>
          </a:p>
          <a:p>
            <a:pPr marL="0" indent="0">
              <a:buNone/>
            </a:pPr>
            <a:r>
              <a:rPr lang="ru-RU" sz="1400" dirty="0" smtClean="0"/>
              <a:t>•организовывать </a:t>
            </a:r>
            <a:r>
              <a:rPr lang="ru-RU" sz="1400" dirty="0"/>
              <a:t>деятельность по повышению </a:t>
            </a:r>
            <a:r>
              <a:rPr lang="ru-RU" sz="1400" b="1" dirty="0" smtClean="0"/>
              <a:t>психолого-педагогической </a:t>
            </a:r>
            <a:r>
              <a:rPr lang="ru-RU" sz="1400" b="1" dirty="0"/>
              <a:t>компетентности родителей</a:t>
            </a:r>
            <a:r>
              <a:rPr lang="ru-RU" sz="1400" dirty="0"/>
              <a:t>.</a:t>
            </a:r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86767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ПРИМЕРНОЕ </a:t>
            </a:r>
            <a:r>
              <a:rPr lang="ru-RU" dirty="0"/>
              <a:t>КОМПЛЕКСНО-ТЕМАТИЧЕСКОЕ </a:t>
            </a:r>
            <a:r>
              <a:rPr lang="ru-RU" dirty="0" smtClean="0"/>
              <a:t>ПЛАНИРОВАНИЕ по группам </a:t>
            </a:r>
          </a:p>
          <a:p>
            <a:r>
              <a:rPr lang="ru-RU" dirty="0"/>
              <a:t>ПРИМЕРНЫЙ ПЕРЕЧЕНЬ ОБОРУДОВАНИЯ ПМК ДО «МОЗАИЧНЫЙ ПАРК», ОБЕСПЕЧИВАЮЩЕГО РЕАЛИЗАЦИЮ ПРОГРАММЫ «МОЗАИКА</a:t>
            </a:r>
            <a:r>
              <a:rPr lang="ru-RU" dirty="0" smtClean="0"/>
              <a:t>» (по видам деятельности)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43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Достоинства ПМК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Обсуждение</a:t>
            </a:r>
          </a:p>
          <a:p>
            <a:r>
              <a:rPr lang="ru-RU" dirty="0" smtClean="0"/>
              <a:t>Соответствие требованиям ФГОС ДО</a:t>
            </a:r>
          </a:p>
          <a:p>
            <a:r>
              <a:rPr lang="ru-RU" dirty="0" smtClean="0"/>
              <a:t>Рамочная форма Программы и необходимые методические материалы по реализации ПМК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10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Возможные трудности и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Обсуждение</a:t>
            </a:r>
          </a:p>
          <a:p>
            <a:r>
              <a:rPr lang="ru-RU" dirty="0" smtClean="0"/>
              <a:t>В </a:t>
            </a:r>
            <a:r>
              <a:rPr lang="ru-RU" dirty="0" smtClean="0"/>
              <a:t>интегральных показателях </a:t>
            </a:r>
            <a:r>
              <a:rPr lang="ru-RU" dirty="0" smtClean="0"/>
              <a:t>освоения Программы </a:t>
            </a:r>
            <a:r>
              <a:rPr lang="ru-RU" dirty="0" smtClean="0"/>
              <a:t> выделена динамика </a:t>
            </a:r>
            <a:r>
              <a:rPr lang="ru-RU" dirty="0"/>
              <a:t>формирования интегративных </a:t>
            </a:r>
            <a:r>
              <a:rPr lang="ru-RU" dirty="0" smtClean="0"/>
              <a:t>качеств;</a:t>
            </a:r>
          </a:p>
          <a:p>
            <a:r>
              <a:rPr lang="ru-RU" dirty="0" smtClean="0"/>
              <a:t>Инклюзивное образование раскрыто как интегративный подход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38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АПРОБАЦИЯ И ВНЕДРЕНИЕ ПРОГРАММЫ «МОЗАИКА»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0691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b="1" i="1" dirty="0" smtClean="0"/>
              <a:t>Этапы апробации в ДОО — пилотных площадках:</a:t>
            </a:r>
          </a:p>
          <a:p>
            <a:pPr marL="0" indent="0">
              <a:buNone/>
            </a:pPr>
            <a:r>
              <a:rPr lang="ru-RU" sz="7200" dirty="0" smtClean="0"/>
              <a:t>1.</a:t>
            </a:r>
            <a:r>
              <a:rPr lang="ru-RU" sz="7200" b="1" dirty="0" smtClean="0"/>
              <a:t>Установочно-аналитический этап:</a:t>
            </a:r>
          </a:p>
          <a:p>
            <a:pPr marL="0" indent="0">
              <a:buNone/>
            </a:pPr>
            <a:r>
              <a:rPr lang="ru-RU" sz="7200" dirty="0" smtClean="0"/>
              <a:t>•</a:t>
            </a:r>
            <a:r>
              <a:rPr lang="ru-RU" sz="7200" b="1" i="1" dirty="0" smtClean="0"/>
              <a:t>повышение профессиональной компетентности педагогов </a:t>
            </a:r>
            <a:r>
              <a:rPr lang="ru-RU" sz="7200" dirty="0" smtClean="0"/>
              <a:t>в процессе курсовой подготовки по теме «Совершенствование образовательного процесса в условиях реализации образовательной программы дошкольного образования «Мозаика»; семинаров- практикумов «Моделирование образовательного пространства в соответствии с образовательными задачами»;</a:t>
            </a:r>
          </a:p>
          <a:p>
            <a:pPr marL="0" indent="0">
              <a:buNone/>
            </a:pPr>
            <a:r>
              <a:rPr lang="ru-RU" sz="7200" dirty="0" smtClean="0"/>
              <a:t>•</a:t>
            </a:r>
            <a:r>
              <a:rPr lang="ru-RU" sz="7200" b="1" i="1" dirty="0" smtClean="0"/>
              <a:t>выявление педагогами ДОО индивидуальных особенностей дошкольников, изучение запросов родителей, проведение руководителями ДОО анализа материально-технических условий </a:t>
            </a:r>
            <a:r>
              <a:rPr lang="ru-RU" sz="7200" dirty="0" smtClean="0"/>
              <a:t>для обеспечения внедрения Программы на основе рекомендаций авторов Программы.</a:t>
            </a:r>
          </a:p>
          <a:p>
            <a:pPr marL="0" indent="0">
              <a:buNone/>
            </a:pPr>
            <a:r>
              <a:rPr lang="ru-RU" sz="7200" dirty="0" smtClean="0"/>
              <a:t>2.</a:t>
            </a:r>
            <a:r>
              <a:rPr lang="ru-RU" sz="7200" b="1" dirty="0" smtClean="0"/>
              <a:t>Преобразовательно-технологический этап:</a:t>
            </a:r>
          </a:p>
          <a:p>
            <a:pPr marL="0" indent="0">
              <a:buNone/>
            </a:pPr>
            <a:r>
              <a:rPr lang="ru-RU" sz="7200" dirty="0" smtClean="0"/>
              <a:t>•</a:t>
            </a:r>
            <a:r>
              <a:rPr lang="ru-RU" sz="7200" b="1" i="1" dirty="0" smtClean="0"/>
              <a:t>построение оптимальной модели образовательного процесса </a:t>
            </a:r>
            <a:r>
              <a:rPr lang="ru-RU" sz="7200" dirty="0" smtClean="0"/>
              <a:t>в соответствии с возрастными и индивидуальными особенностями дошкольников;</a:t>
            </a:r>
          </a:p>
          <a:p>
            <a:pPr marL="0" indent="0">
              <a:buNone/>
            </a:pPr>
            <a:r>
              <a:rPr lang="ru-RU" sz="7200" dirty="0" smtClean="0"/>
              <a:t>•</a:t>
            </a:r>
            <a:r>
              <a:rPr lang="ru-RU" sz="7200" b="1" i="1" dirty="0" smtClean="0"/>
              <a:t>отработка эффективных вариантов планирования образовательной деятельности, механизмов взаимодействия с родителями</a:t>
            </a:r>
            <a:r>
              <a:rPr lang="ru-RU" sz="7200" dirty="0" smtClean="0"/>
              <a:t>.</a:t>
            </a:r>
          </a:p>
          <a:p>
            <a:pPr marL="0" indent="0">
              <a:buNone/>
            </a:pPr>
            <a:r>
              <a:rPr lang="ru-RU" sz="7200" dirty="0" smtClean="0"/>
              <a:t>3.</a:t>
            </a:r>
            <a:r>
              <a:rPr lang="ru-RU" sz="7200" b="1" dirty="0" smtClean="0"/>
              <a:t>Заключительный этап:</a:t>
            </a:r>
          </a:p>
          <a:p>
            <a:pPr marL="0" indent="0">
              <a:buNone/>
            </a:pPr>
            <a:r>
              <a:rPr lang="ru-RU" sz="7200" dirty="0" smtClean="0"/>
              <a:t>•организация </a:t>
            </a:r>
            <a:r>
              <a:rPr lang="ru-RU" sz="7200" b="1" i="1" dirty="0" smtClean="0"/>
              <a:t>сетевого взаимодействия ДОО — пилотных площадок </a:t>
            </a:r>
            <a:r>
              <a:rPr lang="ru-RU" sz="7200" dirty="0" smtClean="0"/>
              <a:t>по вопросам осуществления </a:t>
            </a:r>
            <a:r>
              <a:rPr lang="ru-RU" sz="7200" b="1" i="1" dirty="0" smtClean="0"/>
              <a:t>методического сопровождения </a:t>
            </a:r>
            <a:r>
              <a:rPr lang="ru-RU" sz="7200" dirty="0" smtClean="0"/>
              <a:t>образовательного процесса, определения </a:t>
            </a:r>
            <a:r>
              <a:rPr lang="ru-RU" sz="7200" b="1" i="1" dirty="0" smtClean="0"/>
              <a:t>единых подходов к способам оценки качества </a:t>
            </a:r>
            <a:r>
              <a:rPr lang="ru-RU" sz="7200" dirty="0" smtClean="0"/>
              <a:t>дошкольного образования.</a:t>
            </a:r>
          </a:p>
          <a:p>
            <a:pPr marL="0" indent="0">
              <a:buNone/>
            </a:pP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24971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Стратегия работы группы по внедрению ПМК «Мозаичный парк»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План работы группы на 2019 г.</a:t>
            </a:r>
            <a:endParaRPr lang="ru-RU" dirty="0" smtClean="0"/>
          </a:p>
          <a:p>
            <a:r>
              <a:rPr lang="ru-RU" dirty="0" smtClean="0">
                <a:hlinkClick r:id="rId3" action="ppaction://hlinkfile"/>
              </a:rPr>
              <a:t>Отчет по пилотной площадке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963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Концептуальные основы ПМК «Мозаичный парк»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Соответствие требованиям </a:t>
            </a:r>
            <a:r>
              <a:rPr lang="ru-RU" b="1" dirty="0" smtClean="0"/>
              <a:t>ФГОС ДО, федерального закона «Об образовании в Российской Федерации»</a:t>
            </a:r>
          </a:p>
          <a:p>
            <a:r>
              <a:rPr lang="ru-RU" dirty="0"/>
              <a:t>Программа «Мозаика» разработана на основе </a:t>
            </a:r>
            <a:r>
              <a:rPr lang="ru-RU" b="1" dirty="0" smtClean="0"/>
              <a:t>культурно-исторического </a:t>
            </a:r>
            <a:r>
              <a:rPr lang="ru-RU" b="1" dirty="0"/>
              <a:t>и системно-</a:t>
            </a:r>
            <a:r>
              <a:rPr lang="ru-RU" b="1" dirty="0" err="1"/>
              <a:t>деятельностного</a:t>
            </a:r>
            <a:r>
              <a:rPr lang="ru-RU" b="1" dirty="0"/>
              <a:t> подходов</a:t>
            </a:r>
            <a:r>
              <a:rPr lang="ru-RU" dirty="0"/>
              <a:t>, являющихся </a:t>
            </a:r>
            <a:r>
              <a:rPr lang="ru-RU" dirty="0" smtClean="0"/>
              <a:t>методологией </a:t>
            </a:r>
            <a:r>
              <a:rPr lang="ru-RU" dirty="0"/>
              <a:t>ФГОС ДО</a:t>
            </a:r>
            <a:endParaRPr lang="ru-RU" dirty="0" smtClean="0"/>
          </a:p>
          <a:p>
            <a:r>
              <a:rPr lang="ru-RU" b="1" dirty="0" smtClean="0"/>
              <a:t>Цель Программы «Мозаика</a:t>
            </a:r>
            <a:r>
              <a:rPr lang="ru-RU" dirty="0" smtClean="0"/>
              <a:t>» - расширение возможностей развития личностного потенциала и способностей каждого ребёнка дошкольного возраста</a:t>
            </a:r>
          </a:p>
          <a:p>
            <a:r>
              <a:rPr lang="ru-RU" dirty="0" smtClean="0"/>
              <a:t>Программа носит характер </a:t>
            </a:r>
            <a:r>
              <a:rPr lang="ru-RU" b="1" dirty="0" smtClean="0"/>
              <a:t>примерной</a:t>
            </a:r>
          </a:p>
          <a:p>
            <a:r>
              <a:rPr lang="ru-RU" dirty="0" smtClean="0"/>
              <a:t>Программа может быть реализована </a:t>
            </a:r>
            <a:r>
              <a:rPr lang="ru-RU" b="1" dirty="0" smtClean="0"/>
              <a:t>в разных формах дошкольного образования</a:t>
            </a:r>
            <a:endParaRPr lang="ru-RU" dirty="0" smtClean="0"/>
          </a:p>
          <a:p>
            <a:r>
              <a:rPr lang="ru-RU" dirty="0" smtClean="0"/>
              <a:t> В Программе представлена </a:t>
            </a:r>
            <a:r>
              <a:rPr lang="ru-RU" b="1" dirty="0" smtClean="0"/>
              <a:t>модель инклюзивного образования </a:t>
            </a:r>
            <a:r>
              <a:rPr lang="ru-RU" dirty="0" smtClean="0"/>
              <a:t>детей с ограниченными возможностями здоровья</a:t>
            </a:r>
          </a:p>
          <a:p>
            <a:r>
              <a:rPr lang="ru-RU" dirty="0"/>
              <a:t>Содержание программы рассчитано на детей </a:t>
            </a:r>
            <a:r>
              <a:rPr lang="ru-RU" b="1" dirty="0"/>
              <a:t>от 2 до 7 </a:t>
            </a:r>
            <a:r>
              <a:rPr lang="ru-RU" b="1" dirty="0" smtClean="0"/>
              <a:t>лет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465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Плодотворного сотрудничества!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/>
              <a:t>Контакты издательства ООО  </a:t>
            </a:r>
            <a:r>
              <a:rPr lang="ru-RU" b="1" i="1" dirty="0" smtClean="0"/>
              <a:t>«Русское </a:t>
            </a:r>
            <a:r>
              <a:rPr lang="ru-RU" b="1" i="1" dirty="0"/>
              <a:t>слово </a:t>
            </a:r>
            <a:r>
              <a:rPr lang="ru-RU" b="1" i="1" dirty="0" smtClean="0"/>
              <a:t>– учебник»: </a:t>
            </a:r>
          </a:p>
          <a:p>
            <a:pPr marL="0" indent="0">
              <a:buNone/>
            </a:pPr>
            <a:r>
              <a:rPr lang="ru-RU" sz="3000" dirty="0" err="1" smtClean="0"/>
              <a:t>Ефанова</a:t>
            </a:r>
            <a:r>
              <a:rPr lang="ru-RU" sz="3000" dirty="0" smtClean="0"/>
              <a:t> </a:t>
            </a:r>
            <a:r>
              <a:rPr lang="ru-RU" sz="3000" dirty="0"/>
              <a:t>Вера </a:t>
            </a:r>
            <a:r>
              <a:rPr lang="ru-RU" sz="3000" dirty="0" smtClean="0"/>
              <a:t>Александровна, директор </a:t>
            </a:r>
            <a:r>
              <a:rPr lang="ru-RU" sz="3000" dirty="0"/>
              <a:t>по </a:t>
            </a:r>
            <a:r>
              <a:rPr lang="ru-RU" sz="3000" dirty="0" smtClean="0"/>
              <a:t>продвижению издательских </a:t>
            </a:r>
            <a:r>
              <a:rPr lang="ru-RU" sz="3000" dirty="0"/>
              <a:t>проектов</a:t>
            </a:r>
          </a:p>
          <a:p>
            <a:pPr marL="0" indent="0">
              <a:buNone/>
            </a:pPr>
            <a:r>
              <a:rPr lang="ru-RU" b="1" i="1" dirty="0" smtClean="0"/>
              <a:t>Адрес: </a:t>
            </a:r>
            <a:r>
              <a:rPr lang="ru-RU" dirty="0" smtClean="0"/>
              <a:t>125009 </a:t>
            </a:r>
            <a:r>
              <a:rPr lang="ru-RU" dirty="0"/>
              <a:t>Россия, Москва, ул. </a:t>
            </a:r>
            <a:r>
              <a:rPr lang="ru-RU" dirty="0" smtClean="0"/>
              <a:t>Тверская,  </a:t>
            </a:r>
            <a:r>
              <a:rPr lang="ru-RU" dirty="0"/>
              <a:t>д. 9 стр. 5</a:t>
            </a:r>
          </a:p>
          <a:p>
            <a:pPr marL="0" indent="0">
              <a:buNone/>
            </a:pPr>
            <a:r>
              <a:rPr lang="ru-RU" b="1" i="1" dirty="0"/>
              <a:t>тел./факс: </a:t>
            </a:r>
            <a:r>
              <a:rPr lang="ru-RU" dirty="0"/>
              <a:t>+7 (499) 689-02-65 доб. 561</a:t>
            </a:r>
          </a:p>
          <a:p>
            <a:pPr marL="0" indent="0">
              <a:buNone/>
            </a:pPr>
            <a:r>
              <a:rPr lang="ru-RU" b="1" i="1" dirty="0"/>
              <a:t>сот. </a:t>
            </a:r>
            <a:r>
              <a:rPr lang="ru-RU" dirty="0"/>
              <a:t>8903-759-1155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23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Методическое оснащение ПМК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Основу планирования составляют </a:t>
            </a:r>
            <a:r>
              <a:rPr lang="ru-RU" b="1" dirty="0"/>
              <a:t>комплексные </a:t>
            </a:r>
            <a:r>
              <a:rPr lang="ru-RU" b="1" dirty="0" smtClean="0"/>
              <a:t>образовательные </a:t>
            </a:r>
            <a:r>
              <a:rPr lang="ru-RU" b="1" dirty="0"/>
              <a:t>задачи </a:t>
            </a:r>
            <a:r>
              <a:rPr lang="ru-RU" dirty="0"/>
              <a:t>на определённый промежуток времени (в соответствии с примерным комплексно-тематическим планированием — на </a:t>
            </a:r>
            <a:r>
              <a:rPr lang="ru-RU" dirty="0" smtClean="0"/>
              <a:t>неделю).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Образовательные задачи объединяют </a:t>
            </a:r>
            <a:r>
              <a:rPr lang="ru-RU" b="1" dirty="0"/>
              <a:t>проектирование </a:t>
            </a:r>
            <a:r>
              <a:rPr lang="ru-RU" b="1" dirty="0" smtClean="0"/>
              <a:t>предметно-развивающей </a:t>
            </a:r>
            <a:r>
              <a:rPr lang="ru-RU" b="1" dirty="0"/>
              <a:t>среды и разработку содержания деятельности и общения</a:t>
            </a:r>
            <a:r>
              <a:rPr lang="ru-RU" dirty="0"/>
              <a:t> педагога с детьми и их родителями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2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Планирование образовательного процесса на уровне </a:t>
            </a:r>
            <a:r>
              <a:rPr lang="ru-RU" dirty="0" smtClean="0"/>
              <a:t>ДОО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051687"/>
              </p:ext>
            </p:extLst>
          </p:nvPr>
        </p:nvGraphicFramePr>
        <p:xfrm>
          <a:off x="395536" y="1484784"/>
          <a:ext cx="8064896" cy="51537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232"/>
                <a:gridCol w="1296144"/>
                <a:gridCol w="4680520"/>
              </a:tblGrid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ts val="985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Ответственный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05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Временной период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25500">
                        <a:lnSpc>
                          <a:spcPts val="985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Содержание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</a:tr>
              <a:tr h="673189">
                <a:tc>
                  <a:txBody>
                    <a:bodyPr/>
                    <a:lstStyle/>
                    <a:p>
                      <a:pPr algn="just">
                        <a:spcBef>
                          <a:spcPts val="3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Руководитель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3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 раз в 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05"/>
                        </a:lnSpc>
                        <a:spcBef>
                          <a:spcPts val="33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Утверждение годового плана работы организации, перспективного </a:t>
                      </a:r>
                      <a:r>
                        <a:rPr lang="ru-RU" sz="1600" dirty="0" smtClean="0">
                          <a:effectLst/>
                        </a:rPr>
                        <a:t>календарно-тематического </a:t>
                      </a:r>
                      <a:r>
                        <a:rPr lang="ru-RU" sz="1600" dirty="0">
                          <a:effectLst/>
                        </a:rPr>
                        <a:t>плана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</a:tr>
              <a:tr h="1570561">
                <a:tc>
                  <a:txBody>
                    <a:bodyPr/>
                    <a:lstStyle/>
                    <a:p>
                      <a:pPr algn="just">
                        <a:lnSpc>
                          <a:spcPts val="1105"/>
                        </a:lnSpc>
                        <a:spcBef>
                          <a:spcPts val="3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Руководитель, старший воспитатель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3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 раз в 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05"/>
                        </a:lnSpc>
                        <a:spcBef>
                          <a:spcPts val="33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Составление примерного плана ме­роприятий на учебный год в дошколь­ной образовательной организации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</a:tr>
              <a:tr h="849253">
                <a:tc>
                  <a:txBody>
                    <a:bodyPr/>
                    <a:lstStyle/>
                    <a:p>
                      <a:pPr algn="just">
                        <a:lnSpc>
                          <a:spcPts val="1105"/>
                        </a:lnSpc>
                        <a:spcBef>
                          <a:spcPts val="3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Старший воспи­татель, воспита­тели, творческая группа педагогов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05"/>
                        </a:lnSpc>
                        <a:spcBef>
                          <a:spcPts val="33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 начале учебного года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05"/>
                        </a:lnSpc>
                        <a:spcBef>
                          <a:spcPts val="33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Составление перспективного </a:t>
                      </a:r>
                      <a:r>
                        <a:rPr lang="ru-RU" sz="1600" dirty="0" smtClean="0">
                          <a:effectLst/>
                        </a:rPr>
                        <a:t>календарно-тематического </a:t>
                      </a:r>
                      <a:r>
                        <a:rPr lang="ru-RU" sz="1600" dirty="0">
                          <a:effectLst/>
                        </a:rPr>
                        <a:t>плана для каж­дой возрастной группы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</a:tr>
              <a:tr h="1556699">
                <a:tc>
                  <a:txBody>
                    <a:bodyPr/>
                    <a:lstStyle/>
                    <a:p>
                      <a:pPr marL="88900">
                        <a:lnSpc>
                          <a:spcPts val="1105"/>
                        </a:lnSpc>
                        <a:spcBef>
                          <a:spcPts val="3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Воспитатели, педагоги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</a:rPr>
                        <a:t>1 раз</a:t>
                      </a: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неделю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080"/>
                        </a:lnSpc>
                        <a:spcBef>
                          <a:spcPts val="33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Отбор, формулировка образователь­ных задач для своей возрастной груп­пы, постепенность и последователь­ность их усложнения; проектирование и изменение предмет­но-развивающей среды, подготовка материалов для организации детской деятельности, общения, игр с детьми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72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планирования 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В Программе для каждой возрастной группы приведён </a:t>
            </a:r>
            <a:r>
              <a:rPr lang="ru-RU" b="1" dirty="0" smtClean="0"/>
              <a:t>примерный </a:t>
            </a:r>
            <a:r>
              <a:rPr lang="ru-RU" b="1" dirty="0"/>
              <a:t>перечень основных видов организованной образовательной деятельности с детьми</a:t>
            </a:r>
            <a:r>
              <a:rPr lang="ru-RU" dirty="0"/>
              <a:t>, не жёстко фиксированный, а подвижный, что поможет воспитателю </a:t>
            </a:r>
            <a:r>
              <a:rPr lang="ru-RU" b="1" dirty="0"/>
              <a:t>самостоятельно</a:t>
            </a:r>
            <a:r>
              <a:rPr lang="ru-RU" dirty="0"/>
              <a:t> определять </a:t>
            </a:r>
            <a:r>
              <a:rPr lang="ru-RU" dirty="0" smtClean="0"/>
              <a:t>последовательность </a:t>
            </a:r>
            <a:r>
              <a:rPr lang="ru-RU" dirty="0"/>
              <a:t>организованной деятельности, </a:t>
            </a:r>
            <a:r>
              <a:rPr lang="ru-RU" b="1" dirty="0"/>
              <a:t>обеспечивая баланс </a:t>
            </a:r>
            <a:r>
              <a:rPr lang="ru-RU" b="1" dirty="0" smtClean="0"/>
              <a:t>разных </a:t>
            </a:r>
            <a:r>
              <a:rPr lang="ru-RU" b="1" dirty="0"/>
              <a:t>видов активности детей</a:t>
            </a:r>
            <a:r>
              <a:rPr lang="ru-RU" dirty="0"/>
              <a:t>. Воспитатель для решения тех или иных задач </a:t>
            </a:r>
            <a:r>
              <a:rPr lang="ru-RU" b="1" dirty="0"/>
              <a:t>может заменять одни виды деятельности другими </a:t>
            </a:r>
            <a:r>
              <a:rPr lang="ru-RU" dirty="0"/>
              <a:t>в </a:t>
            </a:r>
            <a:r>
              <a:rPr lang="ru-RU" dirty="0" smtClean="0"/>
              <a:t>рамках </a:t>
            </a:r>
            <a:r>
              <a:rPr lang="ru-RU" dirty="0"/>
              <a:t>времени, отведённого для них в режиме дня.</a:t>
            </a:r>
          </a:p>
        </p:txBody>
      </p:sp>
    </p:spTree>
    <p:extLst>
      <p:ext uri="{BB962C8B-B14F-4D97-AF65-F5344CB8AC3E}">
        <p14:creationId xmlns:p14="http://schemas.microsoft.com/office/powerpoint/2010/main" val="427153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Особенности планирования 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Планирование и организация работы с детьми дошкольного возраста осуществляются на основе </a:t>
            </a:r>
            <a:r>
              <a:rPr lang="ru-RU" b="1" dirty="0"/>
              <a:t>модели ступенчатой </a:t>
            </a:r>
            <a:r>
              <a:rPr lang="ru-RU" b="1" dirty="0" smtClean="0"/>
              <a:t>интеграции </a:t>
            </a:r>
            <a:r>
              <a:rPr lang="ru-RU" b="1" dirty="0"/>
              <a:t>постижения образов окружающего мира</a:t>
            </a:r>
            <a:r>
              <a:rPr lang="ru-RU" dirty="0"/>
              <a:t> по соответствующим темам.</a:t>
            </a:r>
          </a:p>
          <a:p>
            <a:pPr marL="0" indent="0">
              <a:buNone/>
            </a:pPr>
            <a:r>
              <a:rPr lang="ru-RU" dirty="0"/>
              <a:t>Модель состоит из четырёх </a:t>
            </a:r>
            <a:r>
              <a:rPr lang="ru-RU" b="1" dirty="0"/>
              <a:t>структурных единиц</a:t>
            </a:r>
            <a:r>
              <a:rPr lang="ru-RU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увидеть </a:t>
            </a:r>
            <a:r>
              <a:rPr lang="ru-RU" dirty="0"/>
              <a:t>(наблюдение за миром);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услышать </a:t>
            </a:r>
            <a:r>
              <a:rPr lang="ru-RU" dirty="0"/>
              <a:t>(звуки окружения);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обыграть </a:t>
            </a:r>
            <a:r>
              <a:rPr lang="ru-RU" dirty="0"/>
              <a:t>(телом, умом, лицом — пантомима, пластика);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создать </a:t>
            </a:r>
            <a:r>
              <a:rPr lang="ru-RU" dirty="0"/>
              <a:t>(самостоятельная деятельность).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51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33"/>
            <a:ext cx="8229600" cy="1143000"/>
          </a:xfrm>
        </p:spPr>
        <p:txBody>
          <a:bodyPr/>
          <a:lstStyle/>
          <a:p>
            <a:r>
              <a:rPr lang="ru-RU" dirty="0"/>
              <a:t>Особенности планирования 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589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dirty="0"/>
              <a:t>Структура примерного комплексно-тематического </a:t>
            </a:r>
            <a:r>
              <a:rPr lang="ru-RU" sz="2200" b="1" dirty="0" smtClean="0"/>
              <a:t>планирования </a:t>
            </a:r>
            <a:r>
              <a:rPr lang="ru-RU" sz="2200" dirty="0"/>
              <a:t>включает:</a:t>
            </a:r>
          </a:p>
          <a:p>
            <a:pPr marL="0" indent="0">
              <a:buNone/>
            </a:pPr>
            <a:r>
              <a:rPr lang="ru-RU" sz="2200" dirty="0" smtClean="0"/>
              <a:t>•сквозную </a:t>
            </a:r>
            <a:r>
              <a:rPr lang="ru-RU" sz="2200" dirty="0"/>
              <a:t>тему каждого месяца, объединяющую все способы познания;</a:t>
            </a:r>
          </a:p>
          <a:p>
            <a:pPr marL="0" indent="0">
              <a:buNone/>
            </a:pPr>
            <a:r>
              <a:rPr lang="ru-RU" sz="2200" dirty="0" smtClean="0"/>
              <a:t>•недельные </a:t>
            </a:r>
            <a:r>
              <a:rPr lang="ru-RU" sz="2200" dirty="0" err="1"/>
              <a:t>подтемы</a:t>
            </a:r>
            <a:r>
              <a:rPr lang="ru-RU" sz="2200" dirty="0"/>
              <a:t>, которые воспитатель может изменять с учётом образовательных ситуаций, различных событий и </a:t>
            </a:r>
            <a:r>
              <a:rPr lang="ru-RU" sz="2200" dirty="0" smtClean="0"/>
              <a:t>инициативы </a:t>
            </a:r>
            <a:r>
              <a:rPr lang="ru-RU" sz="2200" dirty="0"/>
              <a:t>детей;</a:t>
            </a:r>
          </a:p>
          <a:p>
            <a:pPr marL="0" indent="0">
              <a:buNone/>
            </a:pPr>
            <a:r>
              <a:rPr lang="ru-RU" sz="2200" dirty="0" smtClean="0"/>
              <a:t>•формы </a:t>
            </a:r>
            <a:r>
              <a:rPr lang="ru-RU" sz="2200" dirty="0"/>
              <a:t>работы, отражающие соответствующее содержание по решению образовательных задач на основе обобщённой модели: увидеть (наблюдение за окружающей действительностью); услышать (звуки окружения</a:t>
            </a:r>
            <a:r>
              <a:rPr lang="ru-RU" sz="2200" dirty="0" smtClean="0"/>
              <a:t>); обыграть; создать </a:t>
            </a:r>
            <a:r>
              <a:rPr lang="ru-RU" sz="2200" dirty="0"/>
              <a:t>продукт самостоятельной деятельности.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В </a:t>
            </a:r>
            <a:r>
              <a:rPr lang="ru-RU" sz="2200" dirty="0"/>
              <a:t>рамках каждой темы месяца рекомендуется проводить </a:t>
            </a:r>
            <a:r>
              <a:rPr lang="ru-RU" sz="2200" b="1" dirty="0" smtClean="0"/>
              <a:t>кульминационное </a:t>
            </a:r>
            <a:r>
              <a:rPr lang="ru-RU" sz="2200" b="1" dirty="0"/>
              <a:t>событие</a:t>
            </a:r>
            <a:r>
              <a:rPr lang="ru-RU" sz="2200" dirty="0"/>
              <a:t>, которое становится </a:t>
            </a:r>
            <a:r>
              <a:rPr lang="ru-RU" sz="2200" b="1" dirty="0"/>
              <a:t>проектом,</a:t>
            </a:r>
            <a:r>
              <a:rPr lang="ru-RU" sz="2200" dirty="0"/>
              <a:t> объединяющим все виды деятельности: праздник, выставку, туристический поход, встречу с интересным человеком, игровое шоу и т.п.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12665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Целевой раздел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На </a:t>
            </a:r>
            <a:r>
              <a:rPr lang="ru-RU" b="1" dirty="0"/>
              <a:t>основе </a:t>
            </a:r>
            <a:r>
              <a:rPr lang="ru-RU" b="1" dirty="0" smtClean="0"/>
              <a:t>целевых </a:t>
            </a:r>
            <a:r>
              <a:rPr lang="ru-RU" b="1" dirty="0"/>
              <a:t>ориентиров </a:t>
            </a:r>
            <a:r>
              <a:rPr lang="ru-RU" b="1" dirty="0" smtClean="0"/>
              <a:t>ФГОС ДО </a:t>
            </a:r>
            <a:r>
              <a:rPr lang="ru-RU" dirty="0" smtClean="0"/>
              <a:t>в </a:t>
            </a:r>
            <a:r>
              <a:rPr lang="ru-RU" dirty="0"/>
              <a:t>Программе «</a:t>
            </a:r>
            <a:r>
              <a:rPr lang="ru-RU" dirty="0" smtClean="0"/>
              <a:t>Мозаика» сформулированы </a:t>
            </a:r>
            <a:r>
              <a:rPr lang="ru-RU" b="1" dirty="0"/>
              <a:t>предполагаемые результаты её освоения детьми разных возрастных групп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b="1" i="1" dirty="0" smtClean="0"/>
              <a:t>Дифференциация</a:t>
            </a:r>
            <a:r>
              <a:rPr lang="ru-RU" dirty="0" smtClean="0"/>
              <a:t> </a:t>
            </a:r>
            <a:r>
              <a:rPr lang="ru-RU" dirty="0"/>
              <a:t>данных целевых </a:t>
            </a:r>
            <a:r>
              <a:rPr lang="ru-RU" dirty="0" smtClean="0"/>
              <a:t>ориентиров </a:t>
            </a:r>
            <a:r>
              <a:rPr lang="ru-RU" b="1" i="1" dirty="0"/>
              <a:t>по возрастам и направлениям организации жизнедеятельности детей </a:t>
            </a:r>
            <a:r>
              <a:rPr lang="ru-RU" dirty="0"/>
              <a:t>(в виде показателей развития) произведена </a:t>
            </a:r>
            <a:r>
              <a:rPr lang="ru-RU" b="1" i="1" dirty="0"/>
              <a:t>в соответствии с </a:t>
            </a:r>
            <a:r>
              <a:rPr lang="ru-RU" dirty="0"/>
              <a:t>направлениями развития и образования детей (</a:t>
            </a:r>
            <a:r>
              <a:rPr lang="ru-RU" b="1" i="1" dirty="0"/>
              <a:t>образовательными областями</a:t>
            </a:r>
            <a:r>
              <a:rPr lang="ru-RU" dirty="0"/>
              <a:t>): социально-коммуникативное развитие; познавательное развитие; речевое развитие; художественно-эстетическое развитие; физическое развитие.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41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Содержательный раздел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По возрастам проработано содержание деятельности по </a:t>
            </a:r>
            <a:r>
              <a:rPr lang="ru-RU" b="1" dirty="0" smtClean="0"/>
              <a:t>образовательным областям</a:t>
            </a:r>
            <a:r>
              <a:rPr lang="ru-RU" dirty="0" smtClean="0"/>
              <a:t>, по </a:t>
            </a:r>
            <a:r>
              <a:rPr lang="ru-RU" b="1" dirty="0" smtClean="0"/>
              <a:t>блокам работы</a:t>
            </a:r>
            <a:r>
              <a:rPr lang="ru-RU" dirty="0" smtClean="0"/>
              <a:t>, указаны </a:t>
            </a:r>
            <a:r>
              <a:rPr lang="ru-RU" b="1" dirty="0" smtClean="0"/>
              <a:t>формы работы </a:t>
            </a:r>
            <a:r>
              <a:rPr lang="ru-RU" dirty="0" smtClean="0"/>
              <a:t>и </a:t>
            </a:r>
            <a:r>
              <a:rPr lang="ru-RU" b="1" dirty="0" smtClean="0"/>
              <a:t>показатели освоения программы </a:t>
            </a:r>
            <a:r>
              <a:rPr lang="ru-RU" dirty="0" smtClean="0"/>
              <a:t>(динамика формирования интегративных качеств: физические, интеллектуальные, личностные качества).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03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1294</Words>
  <Application>Microsoft Office PowerPoint</Application>
  <PresentationFormat>Экран (4:3)</PresentationFormat>
  <Paragraphs>108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Тема Office</vt:lpstr>
      <vt:lpstr>Специфика организации образовательного процесса по ПМК ДО «Мозаичный парк»</vt:lpstr>
      <vt:lpstr>Концептуальные основы ПМК «Мозаичный парк»</vt:lpstr>
      <vt:lpstr>Методическое оснащение ПМК</vt:lpstr>
      <vt:lpstr>Планирование образовательного процесса на уровне ДОО</vt:lpstr>
      <vt:lpstr>Особенности планирования ОД</vt:lpstr>
      <vt:lpstr>Особенности планирования ОД</vt:lpstr>
      <vt:lpstr>Особенности планирования ОД</vt:lpstr>
      <vt:lpstr>Целевой раздел</vt:lpstr>
      <vt:lpstr>Содержательный раздел</vt:lpstr>
      <vt:lpstr>ИНКЛЮЗИВНОЕ ОБРАЗОВАНИЕ ДЕТЕЙ С ОГРАНИЧЕННЫМИ ВОЗМОЖНОСТЯМИ ЗДОРОВЬЯ</vt:lpstr>
      <vt:lpstr>ПЕДАГОГИЧЕСКАЯ И ПСИХОЛОГИЧЕСКАЯ ДИАГНОСТИКА ЛИЧНОСТНЫХ ОБРАЗОВАТЕЛЬНЫХ РЕЗУЛЬТАТОВ ДЕТЕЙ</vt:lpstr>
      <vt:lpstr>Презентация PowerPoint</vt:lpstr>
      <vt:lpstr>Организационный раздел</vt:lpstr>
      <vt:lpstr>ПЕДАГОГИЧЕСКИЕ, ПСИХОЛОГИЧЕСКИЕ, ЗДОРОВЬЕСБЕРЕГАЮЩИЕ ТРЕБОВАНИЯ К ОРГАНИЗАЦИИ ОБРАЗОВАТЕЛЬНОГО ПРОЦЕССА</vt:lpstr>
      <vt:lpstr>Приложения</vt:lpstr>
      <vt:lpstr>Достоинства ПМК</vt:lpstr>
      <vt:lpstr>Возможные трудности и вопросы</vt:lpstr>
      <vt:lpstr>АПРОБАЦИЯ И ВНЕДРЕНИЕ ПРОГРАММЫ «МОЗАИКА»</vt:lpstr>
      <vt:lpstr>Стратегия работы группы по внедрению ПМК «Мозаичный парк»</vt:lpstr>
      <vt:lpstr>Плодотворного сотрудничества!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Специфика организации образовательного процесса по ПМК ДО «Мозаичный парк»</dc:title>
  <dc:creator>Ольга</dc:creator>
  <cp:lastModifiedBy>О.А. Жбанникова</cp:lastModifiedBy>
  <cp:revision>14</cp:revision>
  <dcterms:created xsi:type="dcterms:W3CDTF">2018-12-05T06:31:21Z</dcterms:created>
  <dcterms:modified xsi:type="dcterms:W3CDTF">2018-12-10T07:41:30Z</dcterms:modified>
</cp:coreProperties>
</file>