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1" r:id="rId3"/>
    <p:sldId id="321" r:id="rId4"/>
    <p:sldId id="308" r:id="rId5"/>
    <p:sldId id="317" r:id="rId6"/>
    <p:sldId id="318" r:id="rId7"/>
    <p:sldId id="326" r:id="rId8"/>
    <p:sldId id="324" r:id="rId9"/>
    <p:sldId id="329" r:id="rId10"/>
    <p:sldId id="306" r:id="rId11"/>
    <p:sldId id="323" r:id="rId12"/>
    <p:sldId id="322" r:id="rId13"/>
    <p:sldId id="328" r:id="rId14"/>
    <p:sldId id="25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D35"/>
    <a:srgbClr val="873940"/>
    <a:srgbClr val="A52C36"/>
    <a:srgbClr val="B9D4ED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81" d="100"/>
          <a:sy n="81" d="100"/>
        </p:scale>
        <p:origin x="-30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01.10.2020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9130" y="3578025"/>
            <a:ext cx="10453816" cy="131052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увидели эксперты в ДОО </a:t>
            </a: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инструмента 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МКДО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90011" y="5421088"/>
            <a:ext cx="6884126" cy="1410791"/>
          </a:xfrm>
        </p:spPr>
        <p:txBody>
          <a:bodyPr>
            <a:normAutofit fontScale="92500"/>
          </a:bodyPr>
          <a:lstStyle/>
          <a:p>
            <a:pPr algn="r"/>
            <a:r>
              <a:rPr lang="ru-RU" dirty="0" smtClean="0"/>
              <a:t>© </a:t>
            </a:r>
            <a:r>
              <a:rPr lang="ru-RU" dirty="0" err="1" smtClean="0"/>
              <a:t>Зятинина</a:t>
            </a:r>
            <a:r>
              <a:rPr lang="ru-RU" dirty="0" smtClean="0"/>
              <a:t> Т.Н., эксперт ДОО, </a:t>
            </a:r>
          </a:p>
          <a:p>
            <a:pPr algn="r"/>
            <a:r>
              <a:rPr lang="ru-RU" dirty="0" smtClean="0"/>
              <a:t>ст. преподаватель кафедры дошкольного образования</a:t>
            </a:r>
          </a:p>
          <a:p>
            <a:pPr algn="r"/>
            <a:r>
              <a:rPr lang="ru-RU" dirty="0" smtClean="0"/>
              <a:t>ГАУ ДПО ЯО ИРО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2880" y="2147930"/>
            <a:ext cx="11887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Видеоконференция </a:t>
            </a:r>
          </a:p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Итоги апробации мониторинга </a:t>
            </a:r>
            <a:endPara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дошкольного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в Ярославской области»</a:t>
            </a:r>
          </a:p>
        </p:txBody>
      </p:sp>
      <p:pic>
        <p:nvPicPr>
          <p:cNvPr id="5122" name="Picture 2" descr="C:\Desktop\2020-09-28_12-56-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6" y="1100716"/>
            <a:ext cx="3151389" cy="73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473826" y="116376"/>
            <a:ext cx="10839797" cy="904142"/>
            <a:chOff x="0" y="587835"/>
            <a:chExt cx="13724659" cy="961537"/>
          </a:xfrm>
        </p:grpSpPr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1379347"/>
                </p:ext>
              </p:extLst>
            </p:nvPr>
          </p:nvGraphicFramePr>
          <p:xfrm>
            <a:off x="19050" y="587835"/>
            <a:ext cx="904875" cy="847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Точечный рисунок" r:id="rId4" imgW="2676899" imgH="2495238" progId="Paint.Picture">
                    <p:embed/>
                  </p:oleObj>
                </mc:Choice>
                <mc:Fallback>
                  <p:oleObj name="Точечный рисунок" r:id="rId4" imgW="2676899" imgH="2495238" progId="Paint.Picture">
                    <p:embed/>
                    <p:pic>
                      <p:nvPicPr>
                        <p:cNvPr id="7" name="Объект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" y="587835"/>
                          <a:ext cx="904875" cy="847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Группа 7"/>
            <p:cNvGrpSpPr/>
            <p:nvPr/>
          </p:nvGrpSpPr>
          <p:grpSpPr>
            <a:xfrm>
              <a:off x="0" y="732014"/>
              <a:ext cx="13724659" cy="817358"/>
              <a:chOff x="0" y="144179"/>
              <a:chExt cx="13724659" cy="817358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 flipV="1">
                <a:off x="0" y="914400"/>
                <a:ext cx="12192000" cy="47137"/>
              </a:xfrm>
              <a:prstGeom prst="line">
                <a:avLst/>
              </a:prstGeom>
              <a:ln w="114300" cmpd="tri">
                <a:solidFill>
                  <a:srgbClr val="A32D35"/>
                </a:solidFill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1551709" y="144179"/>
                <a:ext cx="12172950" cy="770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12083" rIns="0" bIns="0" anchor="ctr"/>
              <a:lstStyle>
                <a:lvl1pPr defTabSz="652463" eaLnBrk="0" hangingPunct="0">
                  <a:spcBef>
                    <a:spcPct val="20000"/>
                  </a:spcBef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2400">
                    <a:solidFill>
                      <a:srgbClr val="7F7F7F"/>
                    </a:solidFill>
                    <a:latin typeface="Century Gothic" pitchFamily="34" charset="0"/>
                  </a:defRPr>
                </a:lvl1pPr>
                <a:lvl2pPr marL="742950" indent="-285750" defTabSz="652463" eaLnBrk="0" hangingPunct="0">
                  <a:spcBef>
                    <a:spcPct val="20000"/>
                  </a:spcBef>
                  <a:buFont typeface="Courier New" pitchFamily="49" charset="0"/>
                  <a:buChar char="o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2pPr>
                <a:lvl3pPr marL="1143000" indent="-228600" defTabSz="652463" eaLnBrk="0" hangingPunct="0">
                  <a:spcBef>
                    <a:spcPct val="20000"/>
                  </a:spcBef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3pPr>
                <a:lvl4pPr marL="1600200" indent="-228600" defTabSz="652463" eaLnBrk="0" hangingPunct="0">
                  <a:spcBef>
                    <a:spcPct val="20000"/>
                  </a:spcBef>
                  <a:buFont typeface="Courier New" pitchFamily="49" charset="0"/>
                  <a:buChar char="o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4pPr>
                <a:lvl5pPr marL="2057400" indent="-228600" defTabSz="652463" eaLnBrk="0" hangingPunct="0">
                  <a:spcBef>
                    <a:spcPct val="20000"/>
                  </a:spcBef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5pPr>
                <a:lvl6pPr marL="25146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6pPr>
                <a:lvl7pPr marL="29718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7pPr>
                <a:lvl8pPr marL="34290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8pPr>
                <a:lvl9pPr marL="38862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9pPr>
              </a:lstStyle>
              <a:p>
                <a:pPr algn="ctr" eaLnBrk="1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itchFamily="18" charset="0"/>
                  <a:buNone/>
                  <a:defRPr/>
                </a:pPr>
                <a:r>
                  <a:rPr lang="en-US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           </a:t>
                </a:r>
                <a:r>
                  <a:rPr lang="ru-RU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Государственное автономное учреждение дополнительного образования</a:t>
                </a:r>
              </a:p>
              <a:p>
                <a:pPr algn="ctr" eaLnBrk="1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itchFamily="18" charset="0"/>
                  <a:buNone/>
                  <a:defRPr/>
                </a:pPr>
                <a:r>
                  <a:rPr lang="ru-RU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Ярославской области</a:t>
                </a:r>
                <a:endParaRPr lang="en-US" altLang="ru-RU" sz="1600" b="1" kern="0" dirty="0" smtClean="0">
                  <a:solidFill>
                    <a:srgbClr val="990033"/>
                  </a:solidFill>
                  <a:latin typeface="Arial" charset="0"/>
                  <a:cs typeface="Arial" charset="0"/>
                </a:endParaRPr>
              </a:p>
              <a:p>
                <a:pPr algn="ctr" eaLnBrk="1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itchFamily="18" charset="0"/>
                  <a:buNone/>
                  <a:defRPr/>
                </a:pPr>
                <a:r>
                  <a:rPr lang="ru-RU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«Институт развития образования»</a:t>
                </a:r>
              </a:p>
            </p:txBody>
          </p:sp>
        </p:grpSp>
      </p:grp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448" y="1069015"/>
            <a:ext cx="1781498" cy="1479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6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677"/>
            <a:ext cx="10515600" cy="888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оказалось невозможно адекватно оценить?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270" y="1864814"/>
            <a:ext cx="11523616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«Качество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и ухода за детьми является основной движущей силой всех изменений (кадровых, финансовых, материальных и т. п.), происходящих в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ДОО»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(область качества «Образовательные ориентиры»,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показатель «Понимание качества дошкольного образования»)</a:t>
            </a:r>
            <a:endParaRPr lang="ru-RU" sz="20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«Педагоги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охотно помогают друг другу в профессиональном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развитии…»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(область качества «Управление и развитие организации»,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показатель «Управление персоналом»)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«Ведется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динамики развития развивающего взаимодействия ребенка и его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семьи»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(область качества «Взаимодействие с родителями»,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показатель «Индивидуальная поддержка развития детей в семье»)</a:t>
            </a:r>
            <a:endParaRPr lang="ru-RU" sz="21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2327" y="974721"/>
            <a:ext cx="11771810" cy="888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причина – некорректность формулировок некоторых показателей</a:t>
            </a:r>
            <a:endParaRPr lang="ru-RU" sz="28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2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677"/>
            <a:ext cx="10515600" cy="888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оказалось невозможно адекватно оценить?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270" y="1864814"/>
            <a:ext cx="11523616" cy="279862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Оцениваем область качества «Охрана и укрепление здоровья обучающихся и сотрудников ДОО», показатель «Состояние здоровья обучающихся». Начальному 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уровню </a:t>
            </a:r>
            <a:r>
              <a:rPr lang="ru-RU" sz="1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«Требуется серьезная работа по повышению качества»  </a:t>
            </a:r>
            <a:r>
              <a:rPr lang="ru-RU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соответствует формулировка </a:t>
            </a:r>
            <a:r>
              <a:rPr lang="ru-RU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индикатора </a:t>
            </a:r>
            <a:r>
              <a:rPr lang="ru-RU" sz="1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 </a:t>
            </a:r>
            <a:r>
              <a:rPr lang="ru-RU" sz="1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высокий уровень заболеваемости на 1 ребенка, но в среднем менее 60 дней в год на 1 </a:t>
            </a:r>
            <a:r>
              <a:rPr lang="ru-RU" sz="1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ребенка»</a:t>
            </a:r>
            <a:r>
              <a:rPr lang="ru-RU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Выбирая вариант ответа «Нет», получаем оценку «0», и уже не можем получить положительную оценку по следующим индикаторам – то есть суммарный балл по данной позиции так и останется «0».</a:t>
            </a:r>
            <a:endParaRPr lang="ru-RU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2327" y="974721"/>
            <a:ext cx="11771810" cy="888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2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причина – нарушение логики, противоречивость формулировок индикаторов по некоторым линиям показателей </a:t>
            </a:r>
            <a:endParaRPr lang="ru-RU" sz="28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Desktop\2020-09-28_12-47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93" y="4258489"/>
            <a:ext cx="11973877" cy="258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1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171"/>
            <a:ext cx="10515600" cy="6330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оказалось невозможно адекватно оценить?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327" y="2139138"/>
            <a:ext cx="11954689" cy="4718862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предусмотрены ставки «узких специалистов» и сотрудников администрации ДОО, отвечающих за основные направления образовательной деятельности, например, ставка заместителя заведующего по информационным технологиям; заместителя заведующего по дополнительному образованию и т.д. (при наличии в ДОО более 10 групп со среднесписочной нормативной численностью 20 человек)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Размера групповой недостаточно для свободного движения и свободной игры детей (не менее 3 </a:t>
            </a:r>
            <a:r>
              <a:rPr lang="ru-RU" sz="3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на человека по списочной </a:t>
            </a:r>
            <a:r>
              <a:rPr lang="ru-RU" sz="3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численности+педагог</a:t>
            </a: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Отсутствуют различные пространственные возможности для развития детей по разным тематическим направлениям (напр., студия живописи, спортивный зал, комната психологической разгрузки. Не менее 2 видов)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прогулочном участке детям недоступны пространственные зоны с различными поверхностями (твердое покрытие, амортизирующее покрытие, песок, естественно-природное - напр., трава и пр. - не менее 3 </a:t>
            </a: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видов)</a:t>
            </a:r>
            <a:endParaRPr lang="ru-RU" sz="3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Зоны падения возле игрового оборудования не оборудованы амортизирующим покрытием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предусмотрена возможность усиления или ослабления защитных свойств открытых игровых зон на участке (как правило, веранды и прочие сооружения на участке стационарны, их защитные свойства фиксированы)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Невозможна индивидуализация процесса питания детей в ДОО, если не заложена возможность замены блюд (в соответствии с предпочтениями ребенка, пожеланиями родителей и др.), в меню не предусмотрено альтернативы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предусмотрен транспорт для нужд ДОО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т.д.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3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2327" y="621323"/>
            <a:ext cx="11771810" cy="1124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причина – индикаторы, соответствующие хорошему и превосходному уровню качества, могут быть отнесены к т.н. «рамочным» условиям, изменить которые возможно на </a:t>
            </a:r>
            <a:r>
              <a:rPr lang="ru-RU" sz="2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муниципальном, региональном или федеральном уровне, </a:t>
            </a:r>
            <a:r>
              <a:rPr lang="ru-RU" sz="2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 НЕ на уровне ДОО</a:t>
            </a:r>
            <a:endParaRPr lang="ru-RU" sz="28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9930" y="1711623"/>
            <a:ext cx="15263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Примеры:</a:t>
            </a:r>
          </a:p>
        </p:txBody>
      </p:sp>
    </p:spTree>
    <p:extLst>
      <p:ext uri="{BB962C8B-B14F-4D97-AF65-F5344CB8AC3E}">
        <p14:creationId xmlns:p14="http://schemas.microsoft.com/office/powerpoint/2010/main" val="33580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116929"/>
            <a:ext cx="11586754" cy="888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«Хорошее и превосходное качество образования», </a:t>
            </a:r>
            <a:b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которое увидел эксперт в ДОО – это: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327" y="1058088"/>
            <a:ext cx="11954689" cy="579991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Вариативные подходы к организации жизни детей в ДОО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(различные гибкие формы организации, с применением современных методик и технологий)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детям возможности для самостоятельной деятельности в соответствии с возрастными возможностями и актуальными интересами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(выбор детьми места, материалов, участников, способов деятельности и т.д.)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тактик содействия и сотрудничества взрослых и детей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(педагоги показывают пример совместной работы, становятся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партнерами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детей по реализации совместно задуманных планов, откликаются на детские инициативы)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Хорошая </a:t>
            </a:r>
            <a:r>
              <a:rPr lang="ru-RU" sz="17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ориентированность педагогов в индивидуальных особенностях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детей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группы, умение «видеть» всех детей и каждого ребенка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Достаточное количество и разнообразие материалов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детской деятельности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детям возможности </a:t>
            </a:r>
            <a:r>
              <a:rPr lang="ru-RU" sz="17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самостоятельно трансформировать игровое пространство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(напр., выгораживать место с помощью передвигаемой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мебели, ширм, кусков ткани и др.)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детям возможности сохранять продукты своей деятельности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(постройки, поделки) и возвращаться к ним при желании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специальных предметно-пространственных условий </a:t>
            </a:r>
            <a:r>
              <a:rPr lang="ru-RU" sz="17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развития навыков безопасного поведения </a:t>
            </a:r>
            <a:r>
              <a:rPr lang="ru-RU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(напр., нанесена дорожная разметка и расставлены дорожные знаки в коридоре или на прилегающей 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территории, и др..)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различных путей и способов взаимодействия с родителями</a:t>
            </a: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предоставление родителям возможности включаться в образовательные события в группе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7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ru-RU" sz="1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7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69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внимание!</a:t>
            </a:r>
            <a:endParaRPr lang="ru-RU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358" y="4872110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 smtClean="0">
                <a:solidFill>
                  <a:srgbClr val="A52C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b="1" dirty="0">
                <a:solidFill>
                  <a:srgbClr val="A52C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kd0.k@yandex.ru</a:t>
            </a:r>
            <a:endParaRPr lang="ru-RU" sz="2000" b="1" dirty="0">
              <a:solidFill>
                <a:srgbClr val="A52C3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143693"/>
            <a:ext cx="12192000" cy="961537"/>
            <a:chOff x="0" y="587835"/>
            <a:chExt cx="12192000" cy="961537"/>
          </a:xfrm>
        </p:grpSpPr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1049427"/>
                </p:ext>
              </p:extLst>
            </p:nvPr>
          </p:nvGraphicFramePr>
          <p:xfrm>
            <a:off x="19050" y="587835"/>
            <a:ext cx="904875" cy="847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Точечный рисунок" r:id="rId4" imgW="2676899" imgH="2495238" progId="Paint.Picture">
                    <p:embed/>
                  </p:oleObj>
                </mc:Choice>
                <mc:Fallback>
                  <p:oleObj name="Точечный рисунок" r:id="rId4" imgW="2676899" imgH="2495238" progId="Paint.Picture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" y="587835"/>
                          <a:ext cx="904875" cy="847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Группа 7"/>
            <p:cNvGrpSpPr/>
            <p:nvPr/>
          </p:nvGrpSpPr>
          <p:grpSpPr>
            <a:xfrm>
              <a:off x="0" y="587835"/>
              <a:ext cx="12192000" cy="961537"/>
              <a:chOff x="0" y="0"/>
              <a:chExt cx="12192000" cy="961537"/>
            </a:xfrm>
          </p:grpSpPr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0" y="914400"/>
                <a:ext cx="12192000" cy="47137"/>
              </a:xfrm>
              <a:prstGeom prst="line">
                <a:avLst/>
              </a:prstGeom>
              <a:ln w="114300" cmpd="tri">
                <a:solidFill>
                  <a:srgbClr val="A32D35"/>
                </a:solidFill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19050" y="0"/>
                <a:ext cx="12172950" cy="91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12083" rIns="0" bIns="0" anchor="ctr"/>
              <a:lstStyle>
                <a:lvl1pPr defTabSz="652463" eaLnBrk="0" hangingPunct="0">
                  <a:spcBef>
                    <a:spcPct val="20000"/>
                  </a:spcBef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2400">
                    <a:solidFill>
                      <a:srgbClr val="7F7F7F"/>
                    </a:solidFill>
                    <a:latin typeface="Century Gothic" pitchFamily="34" charset="0"/>
                  </a:defRPr>
                </a:lvl1pPr>
                <a:lvl2pPr marL="742950" indent="-285750" defTabSz="652463" eaLnBrk="0" hangingPunct="0">
                  <a:spcBef>
                    <a:spcPct val="20000"/>
                  </a:spcBef>
                  <a:buFont typeface="Courier New" pitchFamily="49" charset="0"/>
                  <a:buChar char="o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2pPr>
                <a:lvl3pPr marL="1143000" indent="-228600" defTabSz="652463" eaLnBrk="0" hangingPunct="0">
                  <a:spcBef>
                    <a:spcPct val="20000"/>
                  </a:spcBef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3pPr>
                <a:lvl4pPr marL="1600200" indent="-228600" defTabSz="652463" eaLnBrk="0" hangingPunct="0">
                  <a:spcBef>
                    <a:spcPct val="20000"/>
                  </a:spcBef>
                  <a:buFont typeface="Courier New" pitchFamily="49" charset="0"/>
                  <a:buChar char="o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4pPr>
                <a:lvl5pPr marL="2057400" indent="-228600" defTabSz="652463" eaLnBrk="0" hangingPunct="0">
                  <a:spcBef>
                    <a:spcPct val="20000"/>
                  </a:spcBef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5pPr>
                <a:lvl6pPr marL="25146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6pPr>
                <a:lvl7pPr marL="29718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7pPr>
                <a:lvl8pPr marL="34290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8pPr>
                <a:lvl9pPr marL="3886200" indent="-228600" defTabSz="6524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tabLst>
                    <a:tab pos="0" algn="l"/>
                    <a:tab pos="650875" algn="l"/>
                    <a:tab pos="1303338" algn="l"/>
                    <a:tab pos="1955800" algn="l"/>
                    <a:tab pos="2608263" algn="l"/>
                    <a:tab pos="3260725" algn="l"/>
                    <a:tab pos="3913188" algn="l"/>
                    <a:tab pos="4565650" algn="l"/>
                    <a:tab pos="5216525" algn="l"/>
                    <a:tab pos="5868988" algn="l"/>
                    <a:tab pos="6521450" algn="l"/>
                    <a:tab pos="7173913" algn="l"/>
                    <a:tab pos="7826375" algn="l"/>
                    <a:tab pos="8478838" algn="l"/>
                    <a:tab pos="9131300" algn="l"/>
                    <a:tab pos="9783763" algn="l"/>
                  </a:tabLst>
                  <a:defRPr sz="1600">
                    <a:solidFill>
                      <a:srgbClr val="7F7F7F"/>
                    </a:solidFill>
                    <a:latin typeface="Century Gothic" pitchFamily="34" charset="0"/>
                  </a:defRPr>
                </a:lvl9pPr>
              </a:lstStyle>
              <a:p>
                <a:pPr algn="ctr" eaLnBrk="1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itchFamily="18" charset="0"/>
                  <a:buNone/>
                  <a:defRPr/>
                </a:pPr>
                <a:r>
                  <a:rPr lang="en-US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           </a:t>
                </a:r>
                <a:r>
                  <a:rPr lang="ru-RU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Государственное автономное учреждение дополнительного образования</a:t>
                </a:r>
              </a:p>
              <a:p>
                <a:pPr algn="ctr" eaLnBrk="1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itchFamily="18" charset="0"/>
                  <a:buNone/>
                  <a:defRPr/>
                </a:pPr>
                <a:r>
                  <a:rPr lang="ru-RU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Ярославской области</a:t>
                </a:r>
                <a:endParaRPr lang="en-US" altLang="ru-RU" sz="1600" b="1" kern="0" dirty="0" smtClean="0">
                  <a:solidFill>
                    <a:srgbClr val="990033"/>
                  </a:solidFill>
                  <a:latin typeface="Arial" charset="0"/>
                  <a:cs typeface="Arial" charset="0"/>
                </a:endParaRPr>
              </a:p>
              <a:p>
                <a:pPr algn="ctr" eaLnBrk="1">
                  <a:lnSpc>
                    <a:spcPct val="93000"/>
                  </a:lnSpc>
                  <a:spcBef>
                    <a:spcPct val="0"/>
                  </a:spcBef>
                  <a:buClr>
                    <a:srgbClr val="000000"/>
                  </a:buClr>
                  <a:buFont typeface="Times New Roman" pitchFamily="18" charset="0"/>
                  <a:buNone/>
                  <a:defRPr/>
                </a:pPr>
                <a:r>
                  <a:rPr lang="ru-RU" altLang="ru-RU" sz="1600" b="1" kern="0" dirty="0" smtClean="0">
                    <a:solidFill>
                      <a:srgbClr val="990033"/>
                    </a:solidFill>
                    <a:latin typeface="Arial" charset="0"/>
                    <a:cs typeface="Arial" charset="0"/>
                  </a:rPr>
                  <a:t>«Институт развития образования»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531" y="796832"/>
            <a:ext cx="11014537" cy="18810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Какие аспекты качества дошкольного образования инструментарий МКДО выносит в «фокус» внимания эксперта?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047210" y="4229187"/>
            <a:ext cx="3433354" cy="1139652"/>
          </a:xfrm>
          <a:prstGeom prst="rect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Заочный этап экспертизы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613468" y="4229187"/>
            <a:ext cx="3433354" cy="1139652"/>
          </a:xfrm>
          <a:prstGeom prst="rect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Выездной, очный этап экспертизы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 flipH="1">
            <a:off x="2763887" y="2677886"/>
            <a:ext cx="2199999" cy="1551301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>
            <a:off x="7262949" y="2677886"/>
            <a:ext cx="2067196" cy="1551301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1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455023" y="1"/>
            <a:ext cx="11262360" cy="1031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Какие области качества можем </a:t>
            </a:r>
            <a:r>
              <a:rPr lang="ru-RU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частично оценить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заочном этапе экспертизы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37313" y="1172475"/>
            <a:ext cx="3237407" cy="95676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Образовательные ориентиры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37313" y="2712721"/>
            <a:ext cx="3237407" cy="95676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Образовательная программа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37312" y="3952518"/>
            <a:ext cx="3237407" cy="956767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Квалификация педагогов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37311" y="5179252"/>
            <a:ext cx="3237407" cy="144362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Управление и развитие организации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82891" y="1172474"/>
            <a:ext cx="7413169" cy="956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«Принципы образовательной деятельности»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«Понимание ребенка»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«Понимание качества дошкольного образования»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3474720" y="1619793"/>
            <a:ext cx="10951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бъект 2"/>
          <p:cNvSpPr txBox="1">
            <a:spLocks/>
          </p:cNvSpPr>
          <p:nvPr/>
        </p:nvSpPr>
        <p:spPr>
          <a:xfrm>
            <a:off x="4578535" y="2246809"/>
            <a:ext cx="7413169" cy="173736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«Образовательная концепция»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«ООП ДО»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«Локальные нормативные акты»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«Сайт ДОО»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«Парциальные ООП в составе ООП ДО»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«Адаптированные ООП ДО»*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474718" y="3191104"/>
            <a:ext cx="10951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474720" y="4443375"/>
            <a:ext cx="10951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бъект 2"/>
          <p:cNvSpPr txBox="1">
            <a:spLocks/>
          </p:cNvSpPr>
          <p:nvPr/>
        </p:nvSpPr>
        <p:spPr>
          <a:xfrm>
            <a:off x="4578537" y="4158165"/>
            <a:ext cx="7413169" cy="73805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«Профессиональное образование педагогов»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«Повышение квалификации педагогов»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474720" y="5941246"/>
            <a:ext cx="10951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бъект 2"/>
          <p:cNvSpPr txBox="1">
            <a:spLocks/>
          </p:cNvSpPr>
          <p:nvPr/>
        </p:nvSpPr>
        <p:spPr>
          <a:xfrm>
            <a:off x="4578536" y="5332831"/>
            <a:ext cx="7413169" cy="119860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«Управление организационными процессами»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«Управление качеством в ДОО»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«Внутренняя система оценки качества образования»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«Программа развития ДОО»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1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679269" y="875205"/>
            <a:ext cx="11064240" cy="5355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Источники информации: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Заполненные оценочные листы «Внутренняя оценка качества образования в ДОО»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 ДОО и размещенные на нем документы, материалы: 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Образовательная концепция ДО 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ООП ДО – текст и краткая презентация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развития ДОО 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внутренней оценки качества образовательной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 и Результаты внутренней оценки качества 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ведения о педагогическом составе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Локальные нормативные акты (ЛНА)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Планы деятельности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Анонсы мероприятий и текстовые, фото- и/или видео-отчеты о мероприятиях</a:t>
            </a:r>
          </a:p>
          <a:p>
            <a:pPr marL="1897200" indent="-45720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др.</a:t>
            </a:r>
          </a:p>
        </p:txBody>
      </p:sp>
    </p:spTree>
    <p:extLst>
      <p:ext uri="{BB962C8B-B14F-4D97-AF65-F5344CB8AC3E}">
        <p14:creationId xmlns:p14="http://schemas.microsoft.com/office/powerpoint/2010/main" val="35048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760" y="470263"/>
            <a:ext cx="11495314" cy="6152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что ориентируемся на заочном этапе экспертизы: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в заполненных оценочных листах по результатам внутренней оценки качества образования в ДОО активных ссылок 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!!!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подтверждающие документы, фото- и видеоматериалы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на сайте ДОО всех необходимых документов (от Концепции ДО – до локальных актов и планов деятельности) 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!!!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Качество выставленных на сайте документов и материалов 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!!!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поскольку в формулировках индикаторов качества МКДО предполагается оценка </a:t>
            </a:r>
            <a:r>
              <a:rPr lang="ru-RU" sz="2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соответствия содержания документа требованиям ФГОС ДО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или </a:t>
            </a:r>
            <a:r>
              <a:rPr lang="ru-RU" sz="2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соотнесение содержания разных документов (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например, Концепции ДО, Программы развития ДОО, результатов внутренней оценки качества - и перспективного плана деятельности) </a:t>
            </a:r>
          </a:p>
        </p:txBody>
      </p:sp>
    </p:spTree>
    <p:extLst>
      <p:ext uri="{BB962C8B-B14F-4D97-AF65-F5344CB8AC3E}">
        <p14:creationId xmlns:p14="http://schemas.microsoft.com/office/powerpoint/2010/main" val="26959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760" y="143692"/>
            <a:ext cx="11495314" cy="6662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Итоги заочного этапа экспертизы: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выявленные «проблемные зоны»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4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</a:t>
            </a:r>
            <a:r>
              <a:rPr 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Образовательной концепции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как отдельного стратегического документа. В большинстве случаев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бразовательная концепция представлена как раздел Программы развития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</a:t>
            </a:r>
            <a:r>
              <a:rPr 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Системы внутренней оценки качества образования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описанной в отдельном документе,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ибо в Программе развития, либо в ООП ДО. Локальные акты, регламентирующие внутреннюю оценку (например, «Положение о внутренней оценке качества образования» и др.), могут быть в наличии, равно как и Результаты внутренней оценки качества образования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</a:t>
            </a:r>
            <a:r>
              <a:rPr 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ряда ЛНА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регламентирующих, например, порядок сбора информации о ребенке и его семье, контроль и совершенствование образовательной деятельности,  порядок регулярного профессионального совершенствования сотрудников, и др.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</a:t>
            </a:r>
            <a:r>
              <a:rPr 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актуальной информации на сайте ДОО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программах повышения квалификации, переподготовки и дополнительного педагогического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образования, доступных для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вариативной части ООП ДО отсутствуют или недостаточно представлены </a:t>
            </a:r>
            <a:r>
              <a:rPr 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парциальные программы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методики, формы образовательной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405735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4057977" y="2417192"/>
            <a:ext cx="399723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12083" rIns="0" bIns="0" anchor="ctr"/>
          <a:lstStyle>
            <a:lvl1pPr defTabSz="6524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6524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6524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6524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6524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125000"/>
              </a:lnSpc>
              <a:buFont typeface="Georgia" pitchFamily="18" charset="0"/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2. Выездной этап экспертизы: </a:t>
            </a:r>
            <a:r>
              <a:rPr lang="ru-RU" altLang="ru-RU" sz="2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</a:t>
            </a:r>
            <a:r>
              <a:rPr lang="ru-RU" altLang="ru-RU" sz="2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цениваем все области качества</a:t>
            </a:r>
            <a:endParaRPr lang="ru-RU" altLang="ru-RU" sz="28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-470022" y="245677"/>
            <a:ext cx="4306662" cy="1550398"/>
            <a:chOff x="3577168" y="719995"/>
            <a:chExt cx="5135033" cy="1679485"/>
          </a:xfrm>
        </p:grpSpPr>
        <p:sp>
          <p:nvSpPr>
            <p:cNvPr id="19" name="Овал 18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"/>
            <p:cNvSpPr txBox="1">
              <a:spLocks noChangeArrowheads="1"/>
            </p:cNvSpPr>
            <p:nvPr/>
          </p:nvSpPr>
          <p:spPr bwMode="auto">
            <a:xfrm>
              <a:off x="3577168" y="962287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Образовательные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ориентиры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7" name="Овал 26"/>
          <p:cNvSpPr/>
          <p:nvPr/>
        </p:nvSpPr>
        <p:spPr bwMode="auto">
          <a:xfrm>
            <a:off x="223224" y="5216223"/>
            <a:ext cx="2848098" cy="155039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Овал 41"/>
          <p:cNvSpPr/>
          <p:nvPr/>
        </p:nvSpPr>
        <p:spPr bwMode="auto">
          <a:xfrm>
            <a:off x="74991" y="1889625"/>
            <a:ext cx="2848098" cy="155039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Овал 44"/>
          <p:cNvSpPr/>
          <p:nvPr/>
        </p:nvSpPr>
        <p:spPr bwMode="auto">
          <a:xfrm>
            <a:off x="74991" y="3570653"/>
            <a:ext cx="2848098" cy="155039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1"/>
          <p:cNvSpPr txBox="1">
            <a:spLocks noChangeArrowheads="1"/>
          </p:cNvSpPr>
          <p:nvPr/>
        </p:nvSpPr>
        <p:spPr bwMode="auto">
          <a:xfrm>
            <a:off x="-588282" y="2102661"/>
            <a:ext cx="4306662" cy="91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Образовательная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программа</a:t>
            </a:r>
            <a:endParaRPr lang="ru-RU" altLang="ru-RU" sz="2000" i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Rectangle 1"/>
          <p:cNvSpPr txBox="1">
            <a:spLocks noChangeArrowheads="1"/>
          </p:cNvSpPr>
          <p:nvPr/>
        </p:nvSpPr>
        <p:spPr bwMode="auto">
          <a:xfrm>
            <a:off x="-654291" y="3757290"/>
            <a:ext cx="4306662" cy="91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Квалификация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педагогов</a:t>
            </a:r>
            <a:endParaRPr lang="ru-RU" altLang="ru-RU" sz="2000" i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Rectangle 1"/>
          <p:cNvSpPr txBox="1">
            <a:spLocks noChangeArrowheads="1"/>
          </p:cNvSpPr>
          <p:nvPr/>
        </p:nvSpPr>
        <p:spPr bwMode="auto">
          <a:xfrm>
            <a:off x="-562156" y="5481511"/>
            <a:ext cx="4306662" cy="91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Управление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развитие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организации</a:t>
            </a:r>
            <a:endParaRPr lang="ru-RU" altLang="ru-RU" sz="2000" i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2601343" y="186639"/>
            <a:ext cx="4306662" cy="1550398"/>
            <a:chOff x="3514864" y="719995"/>
            <a:chExt cx="5135033" cy="1679485"/>
          </a:xfrm>
        </p:grpSpPr>
        <p:sp>
          <p:nvSpPr>
            <p:cNvPr id="51" name="Овал 50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1"/>
            <p:cNvSpPr txBox="1">
              <a:spLocks noChangeArrowheads="1"/>
            </p:cNvSpPr>
            <p:nvPr/>
          </p:nvSpPr>
          <p:spPr bwMode="auto">
            <a:xfrm>
              <a:off x="3514864" y="1075492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Содержание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образовательной деятельности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5457047" y="190995"/>
            <a:ext cx="4306662" cy="1550398"/>
            <a:chOff x="3499288" y="719995"/>
            <a:chExt cx="5135033" cy="1679485"/>
          </a:xfrm>
        </p:grpSpPr>
        <p:sp>
          <p:nvSpPr>
            <p:cNvPr id="54" name="Овал 53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1"/>
            <p:cNvSpPr txBox="1">
              <a:spLocks noChangeArrowheads="1"/>
            </p:cNvSpPr>
            <p:nvPr/>
          </p:nvSpPr>
          <p:spPr bwMode="auto">
            <a:xfrm>
              <a:off x="3499288" y="1103793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Организация образовательного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процесса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8434494" y="189168"/>
            <a:ext cx="4306662" cy="1550398"/>
            <a:chOff x="3577168" y="719995"/>
            <a:chExt cx="5135033" cy="1679485"/>
          </a:xfrm>
        </p:grpSpPr>
        <p:sp>
          <p:nvSpPr>
            <p:cNvPr id="57" name="Овал 56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1"/>
            <p:cNvSpPr txBox="1">
              <a:spLocks noChangeArrowheads="1"/>
            </p:cNvSpPr>
            <p:nvPr/>
          </p:nvSpPr>
          <p:spPr bwMode="auto">
            <a:xfrm>
              <a:off x="3577168" y="962287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Образовательные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условия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447555" y="1831007"/>
            <a:ext cx="4306662" cy="1550398"/>
            <a:chOff x="3530440" y="719995"/>
            <a:chExt cx="5135033" cy="1679485"/>
          </a:xfrm>
        </p:grpSpPr>
        <p:sp>
          <p:nvSpPr>
            <p:cNvPr id="60" name="Овал 59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1"/>
            <p:cNvSpPr txBox="1">
              <a:spLocks noChangeArrowheads="1"/>
            </p:cNvSpPr>
            <p:nvPr/>
          </p:nvSpPr>
          <p:spPr bwMode="auto">
            <a:xfrm>
              <a:off x="3530440" y="1188697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Условия получения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ДО лицами с ОВЗ и инвалидами*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8420738" y="3498972"/>
            <a:ext cx="4306662" cy="1550398"/>
            <a:chOff x="3483712" y="719995"/>
            <a:chExt cx="5135033" cy="1679485"/>
          </a:xfrm>
        </p:grpSpPr>
        <p:sp>
          <p:nvSpPr>
            <p:cNvPr id="63" name="Овал 62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1"/>
            <p:cNvSpPr txBox="1">
              <a:spLocks noChangeArrowheads="1"/>
            </p:cNvSpPr>
            <p:nvPr/>
          </p:nvSpPr>
          <p:spPr bwMode="auto">
            <a:xfrm>
              <a:off x="3483712" y="962287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Взаимодействие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с родителями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8369191" y="5150846"/>
            <a:ext cx="4306662" cy="1550397"/>
            <a:chOff x="3499288" y="719995"/>
            <a:chExt cx="5135033" cy="1679485"/>
          </a:xfrm>
        </p:grpSpPr>
        <p:sp>
          <p:nvSpPr>
            <p:cNvPr id="66" name="Овал 65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1"/>
            <p:cNvSpPr txBox="1">
              <a:spLocks noChangeArrowheads="1"/>
            </p:cNvSpPr>
            <p:nvPr/>
          </p:nvSpPr>
          <p:spPr bwMode="auto">
            <a:xfrm>
              <a:off x="3499288" y="891527"/>
              <a:ext cx="5135033" cy="1437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800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С</a:t>
              </a:r>
              <a:r>
                <a:rPr lang="ru-RU" altLang="ru-RU" sz="18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оздание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8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безопасных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8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 условий для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8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 обучающихся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8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и сотрудников </a:t>
              </a:r>
              <a:endParaRPr lang="ru-RU" altLang="ru-RU" sz="18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5511618" y="5190097"/>
            <a:ext cx="4306662" cy="1550398"/>
            <a:chOff x="3530440" y="719995"/>
            <a:chExt cx="5135033" cy="1679485"/>
          </a:xfrm>
        </p:grpSpPr>
        <p:sp>
          <p:nvSpPr>
            <p:cNvPr id="69" name="Овал 68"/>
            <p:cNvSpPr/>
            <p:nvPr/>
          </p:nvSpPr>
          <p:spPr bwMode="auto">
            <a:xfrm>
              <a:off x="4336869" y="719995"/>
              <a:ext cx="3395920" cy="167948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 1"/>
            <p:cNvSpPr txBox="1">
              <a:spLocks noChangeArrowheads="1"/>
            </p:cNvSpPr>
            <p:nvPr/>
          </p:nvSpPr>
          <p:spPr bwMode="auto">
            <a:xfrm>
              <a:off x="3530440" y="1216998"/>
              <a:ext cx="5135033" cy="99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b"/>
            <a:lstStyle>
              <a:lvl1pPr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6A4F57"/>
                </a:buClr>
                <a:buSzPct val="130000"/>
                <a:buFont typeface="Georgia" pitchFamily="18" charset="0"/>
                <a:buChar char="*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9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Организация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9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питания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19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обучающихся </a:t>
              </a:r>
            </a:p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Times New Roman" pitchFamily="18" charset="0"/>
                <a:buNone/>
              </a:pPr>
              <a:r>
                <a:rPr lang="ru-RU" altLang="ru-RU" sz="2000" b="1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и работников</a:t>
              </a:r>
              <a:endParaRPr lang="ru-RU" altLang="ru-RU" sz="20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2" name="Овал 71"/>
          <p:cNvSpPr/>
          <p:nvPr/>
        </p:nvSpPr>
        <p:spPr bwMode="auto">
          <a:xfrm>
            <a:off x="3328835" y="5190097"/>
            <a:ext cx="2848098" cy="15503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1"/>
          <p:cNvSpPr txBox="1">
            <a:spLocks noChangeArrowheads="1"/>
          </p:cNvSpPr>
          <p:nvPr/>
        </p:nvSpPr>
        <p:spPr bwMode="auto">
          <a:xfrm>
            <a:off x="2601343" y="5794961"/>
            <a:ext cx="4306662" cy="91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defTabSz="449263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itchFamily="18" charset="0"/>
              <a:buChar char="*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Организация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18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</a:t>
            </a:r>
            <a:r>
              <a:rPr lang="ru-RU" alt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укрепление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здоровья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обучающихся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 сотрудников</a:t>
            </a:r>
            <a:endParaRPr lang="ru-RU" altLang="ru-RU" sz="1800" i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3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640079" y="1018906"/>
            <a:ext cx="10972801" cy="4506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ru-RU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ru-RU" sz="2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сточники информации: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Документы и материалы, недоступные на заочном этапе экспертизы </a:t>
            </a:r>
            <a:r>
              <a:rPr lang="ru-RU" sz="2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(нет в ссылках материалов внутренней оценки, нет на сайте, документы только для внутреннего использования)</a:t>
            </a:r>
            <a:endParaRPr 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развивающей предметно-пространственной среды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Процессы в группе ДОО, выбранной для проведения выездной экспертизы </a:t>
            </a:r>
            <a:r>
              <a:rPr lang="ru-RU" sz="2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(оцениваем с помощью наблюдения, беседы с детьми, воспитателями, специалистами, администрацией ДОО)</a:t>
            </a:r>
          </a:p>
        </p:txBody>
      </p:sp>
    </p:spTree>
    <p:extLst>
      <p:ext uri="{BB962C8B-B14F-4D97-AF65-F5344CB8AC3E}">
        <p14:creationId xmlns:p14="http://schemas.microsoft.com/office/powerpoint/2010/main" val="162064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56753" y="836028"/>
            <a:ext cx="11900263" cy="60219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в большинстве ДОО </a:t>
            </a:r>
            <a:r>
              <a:rPr lang="ru-RU" sz="8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ряда практик</a:t>
            </a:r>
            <a:r>
              <a:rPr lang="ru-RU" sz="8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отнесенных в инструменте МКДО к индикаторам </a:t>
            </a:r>
            <a:r>
              <a:rPr lang="ru-RU" sz="80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хорошего и превосходного уровня </a:t>
            </a:r>
            <a:r>
              <a:rPr lang="ru-RU" sz="8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дошкольного образования: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Гибкий режим в части питания детей: 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начиная с того, что детям, которые уже поели, разрешается выйти из-за стола и заниматься другой деятельностью, и заканчивая возможностью общения друг с другом и с педагогами во время еды, возможностью перекусов в течение дня, возможностью индивидуального выбора детьми блюд и размера порций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Вовлечение детей в процесс приготовления пищи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детям возможности работать с некоторыми опасными предметами, 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обучая правильному с ними обращению (напр., работа с острыми ножницами, ножом для бумаги, молотком и  т.п.)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детям свободного доступа ко всем материалам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пособиям, предметам, оборудованию, которое может быть использовано в разных видах самостоятельной детской деятельности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детям возможности самим насыщать окружающую среду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значимыми предметами, отражающими актуальный детский интерес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диалога с детьми как преобладающей формы общения 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(для этого, например, предусмотрен самоанализ педагогом своих вербальных и невербальных коммуникаций, и ведется документирование детских высказываний, историй, рассказов)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Насыщение РППС различными знаками, символами, в том числе образцами письменной речи 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(например, маркеры пространства и обозначения-надписи на предметах, в </a:t>
            </a:r>
            <a:r>
              <a:rPr lang="ru-RU" sz="6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сделанные детьми)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специальных форм и технологий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целенаправленного развития коммуникации, речи, творчества (например, детская фото-студия, мультипликационная студия, телестудия, радиостанция, детский журнал, мастерская, почта, офис, типография и т.п.)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родителям доступа к видеозаписям</a:t>
            </a:r>
            <a:r>
              <a:rPr lang="ru-RU" sz="6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иллюстрирующим деятельность ребенка в ДОО  (короткие видео либо полная запись дня)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98189" y="3247"/>
            <a:ext cx="96304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Итог выездного (очного) этапа экспертизы: </a:t>
            </a:r>
          </a:p>
          <a:p>
            <a:pPr lvl="0" algn="ctr"/>
            <a:r>
              <a:rPr lang="ru-RU" sz="26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некоторые </a:t>
            </a:r>
            <a:r>
              <a:rPr lang="ru-RU" sz="2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«проблемные зоны»</a:t>
            </a:r>
          </a:p>
        </p:txBody>
      </p:sp>
    </p:spTree>
    <p:extLst>
      <p:ext uri="{BB962C8B-B14F-4D97-AF65-F5344CB8AC3E}">
        <p14:creationId xmlns:p14="http://schemas.microsoft.com/office/powerpoint/2010/main" val="770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1621</Words>
  <Application>Microsoft Office PowerPoint</Application>
  <PresentationFormat>Произвольный</PresentationFormat>
  <Paragraphs>155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Точечный рисунок</vt:lpstr>
      <vt:lpstr>Что увидели эксперты в ДОО  с помощью инструмента МКДО</vt:lpstr>
      <vt:lpstr>Какие аспекты качества дошкольного образования инструментарий МКДО выносит в «фокус» внимания эксперта?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оказалось невозможно адекватно оценить?</vt:lpstr>
      <vt:lpstr>Что оказалось невозможно адекватно оценить?</vt:lpstr>
      <vt:lpstr>Что оказалось невозможно адекватно оценить?</vt:lpstr>
      <vt:lpstr>«Хорошее и превосходное качество образования»,  которое увидел эксперт в ДОО – это: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Татьяна</cp:lastModifiedBy>
  <cp:revision>217</cp:revision>
  <dcterms:created xsi:type="dcterms:W3CDTF">2017-01-12T11:53:49Z</dcterms:created>
  <dcterms:modified xsi:type="dcterms:W3CDTF">2020-10-01T06:20:49Z</dcterms:modified>
</cp:coreProperties>
</file>