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81A41-AD0E-4CF4-B659-81488E08029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52C8-B7A2-42CC-A9AD-2E31A53F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0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9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7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0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5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9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0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6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1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6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91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3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002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B52C8-B7A2-42CC-A9AD-2E31A53F3F2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0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BC6B4-A16F-4080-AC97-6E587E625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F896D5-8B45-4684-BCB8-1628372EA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BDA72D-92D0-4D8B-9B23-DFCE05CC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BE6B5-EC8B-4525-83BB-DB1E372C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1E2C2-66F5-497F-9443-022E7D85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7C8FC-D47E-4013-AF3F-CF5E1994D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CA18A2-9971-433D-8985-CE6599C83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93507F-0271-4BAC-8596-B9C7B78E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9F53D-A1E8-4277-8660-F0A8B839D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6FA494-DA61-470C-BDC6-95599158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D1AF68-20AF-4DA4-827D-AB414A4B1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FDB7EF-958B-486C-AED8-8C071F5AB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352623-B8F1-45BA-9618-1916D4E1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EC2A2-B261-4778-AF7D-03AA0D4B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3C7CD-2F49-4D4A-90BC-AB8A2844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7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0709-EB74-4D65-B2B0-4564375E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40171B-2D4F-407B-859D-45F99421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2B661-6F7E-4484-ACAC-E61A666F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F0083-8DF3-4BAC-B2DD-3B887A05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884AF-A7CF-4863-BE69-1A684F35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3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7BDBB-9948-45D6-8E05-4D9B3E35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54B5A1-05DA-4CD6-8D0C-20448248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73174-9FAB-4D35-B6C7-EE4FE534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C6CFD-ABCF-47EF-AD9C-24DB71C7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C7AD0-9DEC-4937-AB65-318F8155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DE36B-AC7A-427F-803A-68FF6507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E8A9B-4923-4171-8BB0-B142AEF83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28127-32EC-4DE1-9826-69E1118E8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2E4C33-2636-42B3-AB7D-B8248A58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F614D-420E-444F-BC68-44D647DB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456B0-6C80-4043-82E5-52E47E45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1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92568-A097-4957-ACBE-24DF6B2B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DD1-4B58-414B-BD82-1F55EF65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713BD9-E09D-4BAC-AB93-8EA6555B8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A95492-CD62-4FB5-A055-BA9F5BEE3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3D02F3-ACE7-4AC0-99BE-BE51992DF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82C260-C692-4498-8580-724E23ED0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6454C3-1B64-4ACF-8B3C-4378EE0B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CB0EE9-3DC7-4DF6-ADDB-9F581BD9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9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4686D-4861-4B56-9AB6-CA4CA97C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AD9D02-C1E7-44F6-9E20-F2BB86B8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5F1234-B282-4B41-9ACA-12ACBF07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DDB82-3279-4CA3-BCDE-5EAF45872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5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6E079-0749-45FF-9AE6-3295EAA76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6886D3-0DC0-4EAD-8ABA-4147333EF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A912D6-ABD0-4B00-BA7F-B6BDD4C9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7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367536-2290-4675-883A-7729766B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732070-02D8-435C-994D-B1865E32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FCBC94-EAC4-4F10-A78D-AA3C3B36E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4F7E0-6834-41B2-B4AD-2EC55406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7585F-173A-4D5C-92C1-ACC8E3C4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A4FC0-6FED-4C9B-B6E3-B5387BD0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4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04EB9-43CC-4BF9-BFF1-35B6F66A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B7634E-74F8-4368-9FBD-90E85B94F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061C7D-413E-462F-A11D-E65FC5225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B4046-32D5-4B6C-8F35-5D624241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4184-55EA-4DC0-9F6D-F20F352B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CD40BB-16FB-42D7-88E2-029A55DEE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3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D635B-EA69-41A2-A8D2-E54994465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900D95-08DB-42C5-A108-B14BDFA39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7EB732-15DF-4EC6-AEBC-11E2183E0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B707B-DC1D-49A1-AFBD-212374C8D83B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39B93-93C5-4D25-8A5A-BA4FEAE52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8AB80-6EE3-490B-BF18-724A2AF52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C885-EEDF-42A1-8E2B-889209730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47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dou25.edu.yar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110E82E-DF29-45DD-B69D-9E1A3FDA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A6BF52-AF4D-4C64-A09C-BB563891AF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586" y="4169044"/>
            <a:ext cx="3650076" cy="25437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5E09D3-4DCC-4371-853F-83FD5568740E}"/>
              </a:ext>
            </a:extLst>
          </p:cNvPr>
          <p:cNvSpPr/>
          <p:nvPr/>
        </p:nvSpPr>
        <p:spPr>
          <a:xfrm>
            <a:off x="654546" y="2293044"/>
            <a:ext cx="109403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A82026-C512-4A86-B10E-2262EB120D00}"/>
              </a:ext>
            </a:extLst>
          </p:cNvPr>
          <p:cNvSpPr txBox="1"/>
          <p:nvPr/>
        </p:nvSpPr>
        <p:spPr>
          <a:xfrm>
            <a:off x="3735961" y="0"/>
            <a:ext cx="8601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«Итоги апробации мониторинга качества дошкольного образования 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Ярославской области»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DCEF62-C296-4A31-9765-C4402C7800A9}"/>
              </a:ext>
            </a:extLst>
          </p:cNvPr>
          <p:cNvSpPr txBox="1"/>
          <p:nvPr/>
        </p:nvSpPr>
        <p:spPr>
          <a:xfrm>
            <a:off x="188338" y="5601751"/>
            <a:ext cx="81652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25» города Ярославля 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Лохматикова Вера Петровна, заведующий</a:t>
            </a:r>
          </a:p>
          <a:p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Безрукова Елена Евгеньевна, старший воспитатель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B8BCDA9-3C39-4461-81AA-74463791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91" y="32026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2560EB6-F90B-4B58-95E1-557E59775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260049" cy="646331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73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7637-205A-4621-9119-F9D3E75C24B5}"/>
              </a:ext>
            </a:extLst>
          </p:cNvPr>
          <p:cNvSpPr txBox="1"/>
          <p:nvPr/>
        </p:nvSpPr>
        <p:spPr>
          <a:xfrm>
            <a:off x="836971" y="2131271"/>
            <a:ext cx="4044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Основные затруднения: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06377-3434-4365-83DB-71F7201965AD}"/>
              </a:ext>
            </a:extLst>
          </p:cNvPr>
          <p:cNvSpPr txBox="1"/>
          <p:nvPr/>
        </p:nvSpPr>
        <p:spPr>
          <a:xfrm>
            <a:off x="634661" y="2957924"/>
            <a:ext cx="1092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отсутствие чётких ориентиров в процедуре и механизмах проведения мониторинга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отсутствие единого понимания сути поставленных вопросов и трактовки  определений МКДО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7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7637-205A-4621-9119-F9D3E75C24B5}"/>
              </a:ext>
            </a:extLst>
          </p:cNvPr>
          <p:cNvSpPr txBox="1"/>
          <p:nvPr/>
        </p:nvSpPr>
        <p:spPr>
          <a:xfrm>
            <a:off x="792111" y="1400337"/>
            <a:ext cx="106077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Уровни ответственности за качество образования в ДОО согласно концепции МКДО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812C877-4864-4B25-BDE6-4E05444AE436}"/>
              </a:ext>
            </a:extLst>
          </p:cNvPr>
          <p:cNvSpPr/>
          <p:nvPr/>
        </p:nvSpPr>
        <p:spPr>
          <a:xfrm>
            <a:off x="428646" y="2477730"/>
            <a:ext cx="5529701" cy="46576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и другие сотрудники ДОО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F4E149F-7607-4C8F-AB05-0AA6EE1BFA0C}"/>
              </a:ext>
            </a:extLst>
          </p:cNvPr>
          <p:cNvSpPr/>
          <p:nvPr/>
        </p:nvSpPr>
        <p:spPr>
          <a:xfrm>
            <a:off x="1314871" y="2996673"/>
            <a:ext cx="5836345" cy="4020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ДОО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4CD23BB-45DC-4873-8813-08CBC3FB523A}"/>
              </a:ext>
            </a:extLst>
          </p:cNvPr>
          <p:cNvSpPr/>
          <p:nvPr/>
        </p:nvSpPr>
        <p:spPr>
          <a:xfrm>
            <a:off x="1931635" y="3473511"/>
            <a:ext cx="6071994" cy="40204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Учредитель ДОО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056F3E9-E415-4620-A4AE-C3BC1EC9FBEE}"/>
              </a:ext>
            </a:extLst>
          </p:cNvPr>
          <p:cNvSpPr/>
          <p:nvPr/>
        </p:nvSpPr>
        <p:spPr>
          <a:xfrm>
            <a:off x="2720874" y="3952985"/>
            <a:ext cx="6474946" cy="47171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орган управления образованием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93DC0E77-C4F0-4D72-BE28-CDE3AD86E49A}"/>
              </a:ext>
            </a:extLst>
          </p:cNvPr>
          <p:cNvSpPr/>
          <p:nvPr/>
        </p:nvSpPr>
        <p:spPr>
          <a:xfrm>
            <a:off x="3651422" y="4502135"/>
            <a:ext cx="6632262" cy="47171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орган управления образованием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BEEBF97-4390-41FD-B9A4-012AED929970}"/>
              </a:ext>
            </a:extLst>
          </p:cNvPr>
          <p:cNvSpPr/>
          <p:nvPr/>
        </p:nvSpPr>
        <p:spPr>
          <a:xfrm>
            <a:off x="4470932" y="5025910"/>
            <a:ext cx="6735501" cy="52764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органы управления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95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7637-205A-4621-9119-F9D3E75C24B5}"/>
              </a:ext>
            </a:extLst>
          </p:cNvPr>
          <p:cNvSpPr txBox="1"/>
          <p:nvPr/>
        </p:nvSpPr>
        <p:spPr>
          <a:xfrm>
            <a:off x="641857" y="1767006"/>
            <a:ext cx="1060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Апробация МКДО на уровне ДОО включала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610DB-CA8A-4F86-BF3B-E3D529669F65}"/>
              </a:ext>
            </a:extLst>
          </p:cNvPr>
          <p:cNvSpPr txBox="1"/>
          <p:nvPr/>
        </p:nvSpPr>
        <p:spPr>
          <a:xfrm>
            <a:off x="641857" y="2403516"/>
            <a:ext cx="109226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коллектива ДОО с Концепцией МКДО, ее механизмами, процедурами и инструментарием, методическими рекомендациями по их применению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и утверждение плана-графика проведения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этапа МКДО – внутреннего мониторинга качества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самооценки профессиональной квалификации и качества педагогической работы воспитателей и специалистов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4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7EF92D-AFA2-4A01-A3F1-120F73BBD1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97" t="10518" r="2259" b="6430"/>
          <a:stretch/>
        </p:blipFill>
        <p:spPr>
          <a:xfrm>
            <a:off x="1436293" y="1435267"/>
            <a:ext cx="9279372" cy="41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1BD58-04AB-498A-9106-2C0C05133E57}"/>
              </a:ext>
            </a:extLst>
          </p:cNvPr>
          <p:cNvSpPr txBox="1"/>
          <p:nvPr/>
        </p:nvSpPr>
        <p:spPr>
          <a:xfrm>
            <a:off x="2434427" y="1967361"/>
            <a:ext cx="3007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DE908-253E-45D9-B326-EAFDB128363D}"/>
              </a:ext>
            </a:extLst>
          </p:cNvPr>
          <p:cNvSpPr txBox="1"/>
          <p:nvPr/>
        </p:nvSpPr>
        <p:spPr>
          <a:xfrm>
            <a:off x="6513710" y="1967361"/>
            <a:ext cx="3007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F49D06-340E-477D-A766-34C21613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CEEE9"/>
              </a:clrFrom>
              <a:clrTo>
                <a:srgbClr val="ECE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55" y="1757023"/>
            <a:ext cx="943897" cy="9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301529-79E9-4AD2-84CD-B08E3ACB50A7}"/>
              </a:ext>
            </a:extLst>
          </p:cNvPr>
          <p:cNvSpPr txBox="1"/>
          <p:nvPr/>
        </p:nvSpPr>
        <p:spPr>
          <a:xfrm>
            <a:off x="610214" y="2697229"/>
            <a:ext cx="1060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«проблемное» поле самооценки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DC537-0533-4CEF-89D0-34C7177D94EE}"/>
              </a:ext>
            </a:extLst>
          </p:cNvPr>
          <p:cNvSpPr txBox="1"/>
          <p:nvPr/>
        </p:nvSpPr>
        <p:spPr>
          <a:xfrm>
            <a:off x="641857" y="3241565"/>
            <a:ext cx="109226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единые критерии оценки качества профессиональной деятельности руководителя, воспитателя и «узкого» специалиста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баллы, выставленные воспитателем с небольшим стажем профессиональной деятельности и не имеющим квалификационной категории зачастую оказывались выше, чем у высококвалифицированного специалиста с большим опытом работы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3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6D01D9-69F4-450A-A773-D9A66AD01792}"/>
              </a:ext>
            </a:extLst>
          </p:cNvPr>
          <p:cNvSpPr txBox="1"/>
          <p:nvPr/>
        </p:nvSpPr>
        <p:spPr>
          <a:xfrm>
            <a:off x="964882" y="1504061"/>
            <a:ext cx="6901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12 областей качества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AD3B4-C689-40C9-A315-D9D11281FB82}"/>
              </a:ext>
            </a:extLst>
          </p:cNvPr>
          <p:cNvSpPr txBox="1"/>
          <p:nvPr/>
        </p:nvSpPr>
        <p:spPr>
          <a:xfrm>
            <a:off x="964883" y="1935350"/>
            <a:ext cx="711723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ориентиры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Квалификация педагогов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образовательной деятельности 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образовательного процесса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условия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получения дошкольного образования лицами с ограниченными возможностями здоровья и инвалидами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родителями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безопасных условий для обучающихся и сотрудников ДОО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питания обучающихся и работников ДОО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Охрана и укрепление здоровья обучающегося и сотрудников ДОО</a:t>
            </a:r>
          </a:p>
          <a:p>
            <a:pPr marL="280988" indent="-280988" algn="just"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и развитие организации.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A1EF078B-6E3F-43F9-A9DC-F7E8EB6E5B8E}"/>
              </a:ext>
            </a:extLst>
          </p:cNvPr>
          <p:cNvSpPr/>
          <p:nvPr/>
        </p:nvSpPr>
        <p:spPr>
          <a:xfrm>
            <a:off x="7866183" y="1935349"/>
            <a:ext cx="630944" cy="4708981"/>
          </a:xfrm>
          <a:prstGeom prst="rightBrace">
            <a:avLst>
              <a:gd name="adj1" fmla="val 5975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A7EFC-4127-4220-B525-AF0A8177A8AC}"/>
              </a:ext>
            </a:extLst>
          </p:cNvPr>
          <p:cNvSpPr txBox="1"/>
          <p:nvPr/>
        </p:nvSpPr>
        <p:spPr>
          <a:xfrm>
            <a:off x="8307383" y="3653211"/>
            <a:ext cx="3693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90 показателей качества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FF707-B33C-466A-8FC9-C9C8A983CAA0}"/>
              </a:ext>
            </a:extLst>
          </p:cNvPr>
          <p:cNvSpPr txBox="1"/>
          <p:nvPr/>
        </p:nvSpPr>
        <p:spPr>
          <a:xfrm>
            <a:off x="8307383" y="4332143"/>
            <a:ext cx="36937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более 10 индикаторов качества по каждому показателю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4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B3124-D174-40AA-AB90-699FCFD41E86}"/>
              </a:ext>
            </a:extLst>
          </p:cNvPr>
          <p:cNvSpPr txBox="1"/>
          <p:nvPr/>
        </p:nvSpPr>
        <p:spPr>
          <a:xfrm>
            <a:off x="428647" y="1316039"/>
            <a:ext cx="1060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«проблемное» поле оценки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7F4F8B-E15F-4196-9B4B-7B7AF7B8C58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4830" r="2900" b="26593"/>
          <a:stretch/>
        </p:blipFill>
        <p:spPr bwMode="auto">
          <a:xfrm>
            <a:off x="1024801" y="1891283"/>
            <a:ext cx="10142398" cy="3566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узырек для мыслей: облако 10">
            <a:extLst>
              <a:ext uri="{FF2B5EF4-FFF2-40B4-BE49-F238E27FC236}">
                <a16:creationId xmlns:a16="http://schemas.microsoft.com/office/drawing/2014/main" id="{D1B3D94F-9DA6-42C6-BADE-BCCFD4D12C98}"/>
              </a:ext>
            </a:extLst>
          </p:cNvPr>
          <p:cNvSpPr/>
          <p:nvPr/>
        </p:nvSpPr>
        <p:spPr>
          <a:xfrm>
            <a:off x="428646" y="1825591"/>
            <a:ext cx="7137277" cy="3193152"/>
          </a:xfrm>
          <a:prstGeom prst="cloudCallout">
            <a:avLst>
              <a:gd name="adj1" fmla="val -43715"/>
              <a:gd name="adj2" fmla="val -2551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B3124-D174-40AA-AB90-699FCFD41E86}"/>
              </a:ext>
            </a:extLst>
          </p:cNvPr>
          <p:cNvSpPr txBox="1"/>
          <p:nvPr/>
        </p:nvSpPr>
        <p:spPr>
          <a:xfrm>
            <a:off x="428647" y="1316039"/>
            <a:ext cx="1060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«проблемное» поле оценки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7DD417-9984-439C-AB15-1719A46AF05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5409" r="2348" b="6315"/>
          <a:stretch/>
        </p:blipFill>
        <p:spPr bwMode="auto">
          <a:xfrm>
            <a:off x="428647" y="1894974"/>
            <a:ext cx="11334706" cy="4591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CF09CBEE-9337-4305-AAEB-A483A166FF26}"/>
              </a:ext>
            </a:extLst>
          </p:cNvPr>
          <p:cNvSpPr/>
          <p:nvPr/>
        </p:nvSpPr>
        <p:spPr>
          <a:xfrm>
            <a:off x="0" y="2722263"/>
            <a:ext cx="7447936" cy="3969657"/>
          </a:xfrm>
          <a:prstGeom prst="cloudCallout">
            <a:avLst>
              <a:gd name="adj1" fmla="val -43715"/>
              <a:gd name="adj2" fmla="val -25514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5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178AD1-6050-4E73-AE90-783AB3E93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7"/>
          <a:stretch/>
        </p:blipFill>
        <p:spPr>
          <a:xfrm>
            <a:off x="1531196" y="1368746"/>
            <a:ext cx="9144000" cy="429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240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1BD58-04AB-498A-9106-2C0C05133E57}"/>
              </a:ext>
            </a:extLst>
          </p:cNvPr>
          <p:cNvSpPr txBox="1"/>
          <p:nvPr/>
        </p:nvSpPr>
        <p:spPr>
          <a:xfrm>
            <a:off x="2241755" y="1967361"/>
            <a:ext cx="320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DE908-253E-45D9-B326-EAFDB128363D}"/>
              </a:ext>
            </a:extLst>
          </p:cNvPr>
          <p:cNvSpPr txBox="1"/>
          <p:nvPr/>
        </p:nvSpPr>
        <p:spPr>
          <a:xfrm>
            <a:off x="6578724" y="1946307"/>
            <a:ext cx="3007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F49D06-340E-477D-A766-34C21613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CEEE9"/>
              </a:clrFrom>
              <a:clrTo>
                <a:srgbClr val="ECEE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34" y="2569280"/>
            <a:ext cx="943897" cy="9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0DC537-0533-4CEF-89D0-34C7177D94EE}"/>
              </a:ext>
            </a:extLst>
          </p:cNvPr>
          <p:cNvSpPr txBox="1"/>
          <p:nvPr/>
        </p:nvSpPr>
        <p:spPr>
          <a:xfrm>
            <a:off x="134155" y="2359016"/>
            <a:ext cx="5005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организации национального мониторинга   качества образования в ДОУ  в полном объеме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F1C94-2D5B-430D-8AB0-C71DCEFE011B}"/>
              </a:ext>
            </a:extLst>
          </p:cNvPr>
          <p:cNvSpPr txBox="1"/>
          <p:nvPr/>
        </p:nvSpPr>
        <p:spPr>
          <a:xfrm>
            <a:off x="6533179" y="2359015"/>
            <a:ext cx="5147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недостаточная разработанность механизмов, процедур и инструментария МКДО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влияние процедуры  проведения мониторинга на стабильную, слаженную работу коллектива ДОУ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1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A93DC15-38BD-4260-B318-B7AD9D0CB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20" y="2023794"/>
            <a:ext cx="10847521" cy="189009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— система постоянного наблюдения за явлениями и процессами, проходящими в окружающей среде и обществе, результаты которого служат для обоснования управленческих решений по обеспечению безопасности людей и объектов экономики».</a:t>
            </a:r>
          </a:p>
          <a:p>
            <a:pPr marL="0" indent="0" algn="r" fontAlgn="t">
              <a:buNone/>
            </a:pPr>
            <a:r>
              <a:rPr lang="ru-RU" sz="2400" i="1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ru.wikipedia.org</a:t>
            </a:r>
            <a:r>
              <a:rPr lang="ru-RU" sz="240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145" y="11764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4704193" y="138779"/>
            <a:ext cx="7351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sz="2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sz="2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310EE-FBAC-4254-936B-DE09658B7878}"/>
              </a:ext>
            </a:extLst>
          </p:cNvPr>
          <p:cNvSpPr txBox="1"/>
          <p:nvPr/>
        </p:nvSpPr>
        <p:spPr>
          <a:xfrm>
            <a:off x="652219" y="4460354"/>
            <a:ext cx="1084752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мониторинг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система организации сбора, хранения, обработки и распространения информации о деятельности педагогической системы, обеспечивающая непрерывное слежение за ее состоянием и прогнозирование развития.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4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1B1643-F1A5-46C0-90A2-D33356E36FE1}"/>
              </a:ext>
            </a:extLst>
          </p:cNvPr>
          <p:cNvSpPr txBox="1"/>
          <p:nvPr/>
        </p:nvSpPr>
        <p:spPr>
          <a:xfrm>
            <a:off x="428647" y="1316039"/>
            <a:ext cx="10607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Модели использования результатов МКДО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94895-FE88-4FE0-81BD-A222B5C18A4A}"/>
              </a:ext>
            </a:extLst>
          </p:cNvPr>
          <p:cNvSpPr txBox="1"/>
          <p:nvPr/>
        </p:nvSpPr>
        <p:spPr>
          <a:xfrm>
            <a:off x="482952" y="1706318"/>
            <a:ext cx="5052525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 ДОУ: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совершенствование управления образовательной деятельностью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и применение рекомендаций, содержащихся в аналитических отчетах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актуализация Программ повышения качества образования в ДОУ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систем внутреннего мониторинга качества образования в ДОО и обеспечение их эффективной деятельности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овершенствование профессиональной квалификации педагогов ДОУ.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39FD0-D7F9-4681-B31A-ECBA31CCE9B4}"/>
              </a:ext>
            </a:extLst>
          </p:cNvPr>
          <p:cNvSpPr txBox="1"/>
          <p:nvPr/>
        </p:nvSpPr>
        <p:spPr>
          <a:xfrm>
            <a:off x="6116556" y="1839259"/>
            <a:ext cx="565981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бучающихся, их родителей (законных представителей):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 образовательной организации для своего ребенка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и использование результатов МКДО для принятия обоснованных решений о выборе образовательной организации для ребенка с учетом территориальных и социальных факторов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пределение возможностей и рисков образования в ДОО, информированное участие в образовании своего ребенка   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частие в программах повышения качества дошкольного образования в ДОО</a:t>
            </a:r>
          </a:p>
        </p:txBody>
      </p:sp>
    </p:spTree>
    <p:extLst>
      <p:ext uri="{BB962C8B-B14F-4D97-AF65-F5344CB8AC3E}">
        <p14:creationId xmlns:p14="http://schemas.microsoft.com/office/powerpoint/2010/main" val="927373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D8CB4F7-0BC7-4F78-8825-76C6B244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20021" y="-34470"/>
            <a:ext cx="12246434" cy="68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5BE452-1A93-438D-A102-003A567191A5}"/>
              </a:ext>
            </a:extLst>
          </p:cNvPr>
          <p:cNvSpPr/>
          <p:nvPr/>
        </p:nvSpPr>
        <p:spPr>
          <a:xfrm>
            <a:off x="1218585" y="1808497"/>
            <a:ext cx="975483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БЛАГОДАРНОСТЬЮ ЗА  ВНИМАНИЕ И ГОТОВНОСТЬЮ К КОНСТРУКТИВНОМУ ВЗАИМОДЕЙСТВИЮ </a:t>
            </a:r>
          </a:p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25» города Ярославля</a:t>
            </a:r>
          </a:p>
          <a:p>
            <a:pPr algn="ctr"/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https://mdou25.edu.yar.ru</a:t>
            </a: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606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2943372" y="171425"/>
            <a:ext cx="62652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МКДО:</a:t>
            </a:r>
          </a:p>
          <a:p>
            <a:pPr algn="ctr"/>
            <a:r>
              <a:rPr lang="ru-RU" sz="3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</a:t>
            </a: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БЫТЬ</a:t>
            </a: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рест 3">
            <a:extLst>
              <a:ext uri="{FF2B5EF4-FFF2-40B4-BE49-F238E27FC236}">
                <a16:creationId xmlns:a16="http://schemas.microsoft.com/office/drawing/2014/main" id="{287A9BD9-0F2F-43A5-80EC-A9EAEF05F514}"/>
              </a:ext>
            </a:extLst>
          </p:cNvPr>
          <p:cNvSpPr/>
          <p:nvPr/>
        </p:nvSpPr>
        <p:spPr>
          <a:xfrm rot="2696564">
            <a:off x="6310128" y="564221"/>
            <a:ext cx="1005889" cy="1022317"/>
          </a:xfrm>
          <a:prstGeom prst="plus">
            <a:avLst>
              <a:gd name="adj" fmla="val 45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E7274AD-4FAD-496C-8F80-46B89B53384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3"/>
          <a:stretch/>
        </p:blipFill>
        <p:spPr bwMode="auto">
          <a:xfrm>
            <a:off x="3114301" y="1818791"/>
            <a:ext cx="6094284" cy="39113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F870FFB-C89F-4906-80DF-5CAC7A375C9F}"/>
              </a:ext>
            </a:extLst>
          </p:cNvPr>
          <p:cNvSpPr txBox="1"/>
          <p:nvPr/>
        </p:nvSpPr>
        <p:spPr>
          <a:xfrm>
            <a:off x="719377" y="2167011"/>
            <a:ext cx="2597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2014 год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9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2943372" y="171425"/>
            <a:ext cx="62652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МКДО:</a:t>
            </a:r>
          </a:p>
          <a:p>
            <a:pPr algn="ctr"/>
            <a:r>
              <a:rPr lang="ru-RU" sz="3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</a:t>
            </a: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БЫТЬ</a:t>
            </a: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рест 3">
            <a:extLst>
              <a:ext uri="{FF2B5EF4-FFF2-40B4-BE49-F238E27FC236}">
                <a16:creationId xmlns:a16="http://schemas.microsoft.com/office/drawing/2014/main" id="{287A9BD9-0F2F-43A5-80EC-A9EAEF05F514}"/>
              </a:ext>
            </a:extLst>
          </p:cNvPr>
          <p:cNvSpPr/>
          <p:nvPr/>
        </p:nvSpPr>
        <p:spPr>
          <a:xfrm rot="2696564">
            <a:off x="6310128" y="564221"/>
            <a:ext cx="1005889" cy="1022317"/>
          </a:xfrm>
          <a:prstGeom prst="plus">
            <a:avLst>
              <a:gd name="adj" fmla="val 45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70FFB-C89F-4906-80DF-5CAC7A375C9F}"/>
              </a:ext>
            </a:extLst>
          </p:cNvPr>
          <p:cNvSpPr txBox="1"/>
          <p:nvPr/>
        </p:nvSpPr>
        <p:spPr>
          <a:xfrm>
            <a:off x="719377" y="2167011"/>
            <a:ext cx="2597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год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79430E-002C-4AE4-864D-1FC5FC9ADC0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04" y="1875985"/>
            <a:ext cx="6265212" cy="374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45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2943372" y="171425"/>
            <a:ext cx="62652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МКДО:</a:t>
            </a:r>
          </a:p>
          <a:p>
            <a:pPr algn="ctr"/>
            <a:r>
              <a:rPr lang="ru-RU" sz="36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</a:t>
            </a: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36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БЫТЬ</a:t>
            </a:r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Крест 3">
            <a:extLst>
              <a:ext uri="{FF2B5EF4-FFF2-40B4-BE49-F238E27FC236}">
                <a16:creationId xmlns:a16="http://schemas.microsoft.com/office/drawing/2014/main" id="{287A9BD9-0F2F-43A5-80EC-A9EAEF05F514}"/>
              </a:ext>
            </a:extLst>
          </p:cNvPr>
          <p:cNvSpPr/>
          <p:nvPr/>
        </p:nvSpPr>
        <p:spPr>
          <a:xfrm rot="2696564">
            <a:off x="6310128" y="564221"/>
            <a:ext cx="1005889" cy="1022317"/>
          </a:xfrm>
          <a:prstGeom prst="plus">
            <a:avLst>
              <a:gd name="adj" fmla="val 453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70FFB-C89F-4906-80DF-5CAC7A375C9F}"/>
              </a:ext>
            </a:extLst>
          </p:cNvPr>
          <p:cNvSpPr txBox="1"/>
          <p:nvPr/>
        </p:nvSpPr>
        <p:spPr>
          <a:xfrm>
            <a:off x="719377" y="2167011"/>
            <a:ext cx="2597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 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2F9DC6-3403-4B9B-A624-6A35271A47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636" y="1792465"/>
            <a:ext cx="6265212" cy="3644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55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F7C6EE-FE41-43EE-B26C-14861641C876}"/>
              </a:ext>
            </a:extLst>
          </p:cNvPr>
          <p:cNvSpPr txBox="1"/>
          <p:nvPr/>
        </p:nvSpPr>
        <p:spPr>
          <a:xfrm>
            <a:off x="929148" y="2690336"/>
            <a:ext cx="10250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разработки: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базы для формирования единого образовательного пространства Российской Федерации, создание единой методологии для развивающего мониторинга качества дошкольного образования РФ.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811909-A349-4157-9D27-0FD28E0FC2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4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7637-205A-4621-9119-F9D3E75C24B5}"/>
              </a:ext>
            </a:extLst>
          </p:cNvPr>
          <p:cNvSpPr txBox="1"/>
          <p:nvPr/>
        </p:nvSpPr>
        <p:spPr>
          <a:xfrm>
            <a:off x="851719" y="1657118"/>
            <a:ext cx="2887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Концепция МКДО: 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7E94B7-B343-4528-ACC2-3CA83E30E46F}"/>
              </a:ext>
            </a:extLst>
          </p:cNvPr>
          <p:cNvSpPr txBox="1"/>
          <p:nvPr/>
        </p:nvSpPr>
        <p:spPr>
          <a:xfrm>
            <a:off x="542003" y="2175884"/>
            <a:ext cx="11153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2019 год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разработка проекта Концепции МКДО и апробация его на пилотных образовательных организациях, осуществляющих образовательную деятельность в сфере дошкольного образования детей от 3 до 7 лет.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D964C-BF4F-46C5-A8CA-78E37D9AD079}"/>
              </a:ext>
            </a:extLst>
          </p:cNvPr>
          <p:cNvSpPr txBox="1"/>
          <p:nvPr/>
        </p:nvSpPr>
        <p:spPr>
          <a:xfrm>
            <a:off x="542003" y="3153745"/>
            <a:ext cx="111534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2020 год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разработка и апробация проекта Концепции в части, связанной с реализацией образовательной деятельности в сфере дошкольного образования детей  раннего возраста (от 2-х месяцев до 3-х лет), а также: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широкая апробация МКДО по дошкольному возрасту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методических рекомендаций при проведении мониторинга в субъектах РФ.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33054D-C469-4317-83D3-78DD120792DF}"/>
              </a:ext>
            </a:extLst>
          </p:cNvPr>
          <p:cNvSpPr txBox="1"/>
          <p:nvPr/>
        </p:nvSpPr>
        <p:spPr>
          <a:xfrm>
            <a:off x="542003" y="4776845"/>
            <a:ext cx="111534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 algn="just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проведение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мониторинговых мероприятий в сфере дошкольного образования с учётом единой методологической базы Концепции МКДО во всех регионах РФ в режиме опытной эксплуатации.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65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936AF391-CB64-401E-8715-845DEF795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27637-205A-4621-9119-F9D3E75C24B5}"/>
              </a:ext>
            </a:extLst>
          </p:cNvPr>
          <p:cNvSpPr txBox="1"/>
          <p:nvPr/>
        </p:nvSpPr>
        <p:spPr>
          <a:xfrm>
            <a:off x="851718" y="1657118"/>
            <a:ext cx="8454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Пилотные дошкольные учреждения Ярославской области: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D964C-BF4F-46C5-A8CA-78E37D9AD079}"/>
              </a:ext>
            </a:extLst>
          </p:cNvPr>
          <p:cNvSpPr txBox="1"/>
          <p:nvPr/>
        </p:nvSpPr>
        <p:spPr>
          <a:xfrm>
            <a:off x="542003" y="2170541"/>
            <a:ext cx="74221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МДОУ «Детский сад № 25», г. Ярославль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МДОУ «Детский сад № 50», г. Ярославль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МДОУ «Детский сад № 75», г. Ярославль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МДОУ «Детский сад № 139», г. Ярославль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МДОУ «Детский сад № 193», г. Ярославль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МДОУ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 3 «Лукошко», Тутаевский МР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МДОУ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 8 «Колосок», Тутаевский МР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МДОУ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 12 «Полянка», Тутаевский МР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МДОУ «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 3 «Ручеёк», Пошехонский МР 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МДОУ «Дубасовский детский сад», Пошехонский МР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310945-4AB9-42BA-A002-D2DDD20A87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89" t="17415" r="37218" b="17990"/>
          <a:stretch/>
        </p:blipFill>
        <p:spPr>
          <a:xfrm>
            <a:off x="8159146" y="2170541"/>
            <a:ext cx="2848804" cy="3618352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52279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EE65CE0-2671-46D5-AC7A-F5D09A56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525CF429-293D-4E81-8A9A-E2CB0277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405" y="5657671"/>
            <a:ext cx="1783148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31FB5B-C227-4A4A-947B-27046D127128}"/>
              </a:ext>
            </a:extLst>
          </p:cNvPr>
          <p:cNvSpPr/>
          <p:nvPr/>
        </p:nvSpPr>
        <p:spPr>
          <a:xfrm>
            <a:off x="6513710" y="6177200"/>
            <a:ext cx="5561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«МОНИТОРИТЬ» КАЧЕСТВО В СВОЕМ САДУ: </a:t>
            </a:r>
          </a:p>
          <a:p>
            <a:pPr algn="ctr"/>
            <a:r>
              <a:rPr lang="ru-RU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ИЛИ «НАПРАСНЫЙ ТРУД»?</a:t>
            </a:r>
            <a:endParaRPr lang="ru-RU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CB7CCA-4DC1-46C5-B426-D8381C6DA64F}"/>
              </a:ext>
            </a:extLst>
          </p:cNvPr>
          <p:cNvSpPr/>
          <p:nvPr/>
        </p:nvSpPr>
        <p:spPr>
          <a:xfrm>
            <a:off x="3316636" y="171425"/>
            <a:ext cx="76691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качества дошкольного образования</a:t>
            </a:r>
            <a:endParaRPr lang="ru-RU" sz="36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7637-205A-4621-9119-F9D3E75C24B5}"/>
              </a:ext>
            </a:extLst>
          </p:cNvPr>
          <p:cNvSpPr txBox="1"/>
          <p:nvPr/>
        </p:nvSpPr>
        <p:spPr>
          <a:xfrm>
            <a:off x="836970" y="2131271"/>
            <a:ext cx="5932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TSerif-Regular"/>
                <a:cs typeface="Times New Roman" panose="02020603050405020304" pitchFamily="18" charset="0"/>
              </a:rPr>
              <a:t>Участие в проекте позволило нам: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008A6B4D-A94F-4635-80C6-8232204BB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 b="8645"/>
          <a:stretch/>
        </p:blipFill>
        <p:spPr bwMode="auto">
          <a:xfrm>
            <a:off x="428647" y="280219"/>
            <a:ext cx="2887989" cy="825910"/>
          </a:xfrm>
          <a:prstGeom prst="rect">
            <a:avLst/>
          </a:prstGeom>
          <a:noFill/>
          <a:ln w="28575"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406377-3434-4365-83DB-71F7201965AD}"/>
              </a:ext>
            </a:extLst>
          </p:cNvPr>
          <p:cNvSpPr txBox="1"/>
          <p:nvPr/>
        </p:nvSpPr>
        <p:spPr>
          <a:xfrm>
            <a:off x="634661" y="2957924"/>
            <a:ext cx="10922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изучить концепции МКДО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апробировать механизмы и процедуры проведения мониторинга</a:t>
            </a:r>
          </a:p>
          <a:p>
            <a:pPr marL="530225" indent="-285750" algn="just"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изучить и применить инструментарий мониторинга для оценки качества дошкольного образования на уровне конкретной ДОО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7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1133</Words>
  <Application>Microsoft Office PowerPoint</Application>
  <PresentationFormat>Широкоэкранный</PresentationFormat>
  <Paragraphs>159</Paragraphs>
  <Slides>21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DNS_PC</dc:creator>
  <cp:lastModifiedBy>User</cp:lastModifiedBy>
  <cp:revision>27</cp:revision>
  <dcterms:created xsi:type="dcterms:W3CDTF">2020-09-25T16:23:44Z</dcterms:created>
  <dcterms:modified xsi:type="dcterms:W3CDTF">2020-09-28T09:48:33Z</dcterms:modified>
</cp:coreProperties>
</file>