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4" r:id="rId5"/>
    <p:sldId id="260" r:id="rId6"/>
    <p:sldId id="270" r:id="rId7"/>
    <p:sldId id="272" r:id="rId8"/>
    <p:sldId id="266" r:id="rId9"/>
    <p:sldId id="267" r:id="rId10"/>
    <p:sldId id="265" r:id="rId11"/>
    <p:sldId id="262" r:id="rId12"/>
    <p:sldId id="261" r:id="rId13"/>
    <p:sldId id="263" r:id="rId14"/>
    <p:sldId id="271" r:id="rId15"/>
    <p:sldId id="277" r:id="rId16"/>
    <p:sldId id="273" r:id="rId17"/>
    <p:sldId id="275" r:id="rId18"/>
    <p:sldId id="274" r:id="rId19"/>
    <p:sldId id="268" r:id="rId20"/>
    <p:sldId id="26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5E4690"/>
    <a:srgbClr val="131420"/>
    <a:srgbClr val="005A7E"/>
    <a:srgbClr val="C5700A"/>
    <a:srgbClr val="4A2B0E"/>
    <a:srgbClr val="1D120E"/>
    <a:srgbClr val="000306"/>
    <a:srgbClr val="FF6C99"/>
    <a:srgbClr val="5266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490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63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01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568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5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01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77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218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966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14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6556-29AD-44B1-8A1C-ABE338D926E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DFFB4-B522-49A9-895A-71E37BE27F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12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16556-29AD-44B1-8A1C-ABE338D926E3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DFFB4-B522-49A9-895A-71E37BE27F01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535"/>
          <a:stretch/>
        </p:blipFill>
        <p:spPr>
          <a:xfrm>
            <a:off x="-1" y="-1"/>
            <a:ext cx="9144001" cy="1902721"/>
          </a:xfrm>
          <a:prstGeom prst="rect">
            <a:avLst/>
          </a:prstGeom>
        </p:spPr>
      </p:pic>
      <p:sp>
        <p:nvSpPr>
          <p:cNvPr id="13" name="Прямоугольник 12"/>
          <p:cNvSpPr/>
          <p:nvPr userDrawn="1"/>
        </p:nvSpPr>
        <p:spPr>
          <a:xfrm>
            <a:off x="0" y="887896"/>
            <a:ext cx="2504661" cy="1014824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61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niko.institute/new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do2020.niko.institut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244366"/>
          </a:xfrm>
          <a:prstGeom prst="rect">
            <a:avLst/>
          </a:prstGeom>
        </p:spPr>
      </p:pic>
      <p:sp>
        <p:nvSpPr>
          <p:cNvPr id="1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50007" y="1107582"/>
            <a:ext cx="6915954" cy="2820474"/>
          </a:xfrm>
        </p:spPr>
        <p:txBody>
          <a:bodyPr>
            <a:noAutofit/>
          </a:bodyPr>
          <a:lstStyle/>
          <a:p>
            <a:pPr algn="ctr"/>
            <a:r>
              <a:rPr lang="ru-RU" b="1" spc="50" dirty="0" smtClean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cs typeface="Aharoni" panose="02010803020104030203" pitchFamily="2" charset="-79"/>
              </a:rPr>
              <a:t>Мониторинг качества дошкольного </a:t>
            </a:r>
            <a:r>
              <a:rPr lang="ru-RU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cs typeface="Aharoni" panose="02010803020104030203" pitchFamily="2" charset="-79"/>
              </a:rPr>
              <a:t>образования</a:t>
            </a:r>
            <a:r>
              <a:rPr lang="ru-RU" b="1" spc="50" dirty="0" smtClean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cs typeface="Aharoni" panose="02010803020104030203" pitchFamily="2" charset="-79"/>
              </a:rPr>
              <a:t> </a:t>
            </a:r>
            <a:br>
              <a:rPr lang="ru-RU" b="1" spc="50" dirty="0" smtClean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cs typeface="Aharoni" panose="02010803020104030203" pitchFamily="2" charset="-79"/>
              </a:rPr>
            </a:br>
            <a:r>
              <a:rPr lang="ru-RU" b="1" spc="50" dirty="0" smtClean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cs typeface="Aharoni" panose="02010803020104030203" pitchFamily="2" charset="-79"/>
              </a:rPr>
              <a:t>в 2019 году</a:t>
            </a:r>
            <a:endParaRPr lang="ru-RU" b="1" spc="50" dirty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6248" y="5331853"/>
            <a:ext cx="3645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 smtClean="0">
              <a:solidFill>
                <a:srgbClr val="CC3300"/>
              </a:solidFill>
            </a:endParaRPr>
          </a:p>
          <a:p>
            <a:r>
              <a:rPr lang="ru-RU" sz="2000" b="1" dirty="0">
                <a:solidFill>
                  <a:srgbClr val="C00000"/>
                </a:solidFill>
              </a:rPr>
              <a:t>Пинчук Татьяна Николаевна, методист  МУ </a:t>
            </a:r>
            <a:r>
              <a:rPr lang="ru-RU" sz="2000" b="1" dirty="0" smtClean="0">
                <a:solidFill>
                  <a:srgbClr val="C00000"/>
                </a:solidFill>
              </a:rPr>
              <a:t>ДПО </a:t>
            </a:r>
            <a:r>
              <a:rPr lang="ru-RU" sz="2000" b="1" dirty="0">
                <a:solidFill>
                  <a:srgbClr val="C00000"/>
                </a:solidFill>
              </a:rPr>
              <a:t>«ИОЦ»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58355" y="6426558"/>
            <a:ext cx="141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     Тутаев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0608" y="450761"/>
            <a:ext cx="86807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учреждение дополнительного профессионального образования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«Информационно-образовательный центр»</a:t>
            </a:r>
          </a:p>
          <a:p>
            <a:pPr algn="ctr"/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Тутаевского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района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http://niko.institute/images/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79" y="710483"/>
            <a:ext cx="859155" cy="804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404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dirty="0">
                <a:solidFill>
                  <a:srgbClr val="000000"/>
                </a:solidFill>
                <a:latin typeface="Candara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Candara"/>
              </a:rPr>
            </a:br>
            <a:r>
              <a:rPr lang="ru-RU" sz="36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  <a:cs typeface="Aharoni" panose="02010803020104030203" pitchFamily="2" charset="-79"/>
              </a:rPr>
              <a:t>Обучение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sz="1400" dirty="0">
              <a:solidFill>
                <a:srgbClr val="000000"/>
              </a:solidFill>
              <a:latin typeface="Candara"/>
            </a:endParaRPr>
          </a:p>
          <a:p>
            <a:r>
              <a:rPr lang="ru-RU" i="1" dirty="0">
                <a:latin typeface="Candara"/>
              </a:rPr>
              <a:t>ПРОГРАММА СЕРИИ </a:t>
            </a:r>
            <a:r>
              <a:rPr lang="ru-RU" i="1" dirty="0" smtClean="0">
                <a:latin typeface="Candara"/>
              </a:rPr>
              <a:t>ВЕБИНАРОВ </a:t>
            </a:r>
          </a:p>
          <a:p>
            <a:pPr marL="0" indent="0" algn="ctr">
              <a:buNone/>
            </a:pPr>
            <a:r>
              <a:rPr lang="ru-RU" i="1" dirty="0" smtClean="0">
                <a:latin typeface="Candara"/>
              </a:rPr>
              <a:t>(с14.10.по 28.10.2019) </a:t>
            </a:r>
          </a:p>
          <a:p>
            <a:pPr marL="0" indent="0">
              <a:buNone/>
            </a:pPr>
            <a:r>
              <a:rPr lang="ru-RU" i="1" dirty="0" smtClean="0">
                <a:latin typeface="Candara"/>
              </a:rPr>
              <a:t>по </a:t>
            </a:r>
            <a:r>
              <a:rPr lang="ru-RU" i="1" dirty="0">
                <a:latin typeface="Candara"/>
              </a:rPr>
              <a:t>обсуждению особенностей применения инструментария МКДО в рамках </a:t>
            </a:r>
            <a:r>
              <a:rPr lang="ru-RU" i="1" dirty="0" err="1">
                <a:latin typeface="Candara"/>
              </a:rPr>
              <a:t>апробационных</a:t>
            </a:r>
            <a:r>
              <a:rPr lang="ru-RU" i="1" dirty="0">
                <a:latin typeface="Candara"/>
              </a:rPr>
              <a:t> мероприятий по мониторингу качества дошкольного образования </a:t>
            </a:r>
            <a:endParaRPr lang="ru-RU" i="1" dirty="0" smtClean="0">
              <a:latin typeface="Candara"/>
            </a:endParaRPr>
          </a:p>
          <a:p>
            <a:pPr marL="0" indent="0">
              <a:buNone/>
            </a:pPr>
            <a:endParaRPr lang="ru-RU" i="1" dirty="0">
              <a:latin typeface="Candara"/>
            </a:endParaRPr>
          </a:p>
          <a:p>
            <a:pPr marL="0" indent="0">
              <a:buNone/>
            </a:pPr>
            <a:r>
              <a:rPr lang="en-US" b="1" i="1" dirty="0" smtClean="0">
                <a:latin typeface="Candara"/>
                <a:hlinkClick r:id="rId2"/>
              </a:rPr>
              <a:t>https</a:t>
            </a:r>
            <a:r>
              <a:rPr lang="en-US" b="1" i="1" dirty="0">
                <a:latin typeface="Candara"/>
                <a:hlinkClick r:id="rId2"/>
              </a:rPr>
              <a:t>://</a:t>
            </a:r>
            <a:r>
              <a:rPr lang="en-US" b="1" i="1" dirty="0" smtClean="0">
                <a:latin typeface="Candara"/>
                <a:hlinkClick r:id="rId2"/>
              </a:rPr>
              <a:t>niko.institute/news</a:t>
            </a:r>
            <a:endParaRPr lang="ru-RU" b="1" i="1" dirty="0" smtClean="0">
              <a:latin typeface="Candara"/>
            </a:endParaRPr>
          </a:p>
          <a:p>
            <a:pPr marL="0" indent="0">
              <a:buNone/>
            </a:pPr>
            <a:r>
              <a:rPr lang="en-US" b="1" i="1" dirty="0" smtClean="0">
                <a:latin typeface="Candara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18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  <a:cs typeface="Aharoni" panose="02010803020104030203" pitchFamily="2" charset="-79"/>
              </a:rPr>
              <a:t>Этапы МКДО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1571989"/>
              </p:ext>
            </p:extLst>
          </p:nvPr>
        </p:nvGraphicFramePr>
        <p:xfrm>
          <a:off x="437882" y="1493948"/>
          <a:ext cx="8293994" cy="4908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130"/>
                <a:gridCol w="4267200"/>
                <a:gridCol w="2764664"/>
              </a:tblGrid>
              <a:tr h="397713">
                <a:tc>
                  <a:txBody>
                    <a:bodyPr/>
                    <a:lstStyle/>
                    <a:p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№ этапа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Наименование этапа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Сроки проведения </a:t>
                      </a:r>
                      <a:endParaRPr lang="ru-RU" dirty="0"/>
                    </a:p>
                  </a:txBody>
                  <a:tcPr/>
                </a:tc>
              </a:tr>
              <a:tr h="1863257">
                <a:tc>
                  <a:txBody>
                    <a:bodyPr/>
                    <a:lstStyle/>
                    <a:p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Этап I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Подготовительный этап регионального мониторинга качества дошкольного образования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- авторизация координаторов ДОО	 через интерфейс ЕИП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05.11.2019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8066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lang="ru-RU" baseline="0" dirty="0" smtClean="0"/>
                        <a:t> В ДОО создается Приказ о проведении апробации МКДО, регистрация команды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07.11.2019</a:t>
                      </a:r>
                      <a:r>
                        <a:rPr lang="ru-RU" baseline="0" dirty="0" smtClean="0"/>
                        <a:t> – 08.11.2019</a:t>
                      </a:r>
                      <a:endParaRPr lang="ru-RU" dirty="0"/>
                    </a:p>
                  </a:txBody>
                  <a:tcPr/>
                </a:tc>
              </a:tr>
              <a:tr h="68646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В ДОО совещание с педагогами и знакомство с инструментарием МКДО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11.11.2019</a:t>
                      </a:r>
                      <a:endParaRPr lang="ru-RU" dirty="0"/>
                    </a:p>
                  </a:txBody>
                  <a:tcPr/>
                </a:tc>
              </a:tr>
              <a:tr h="98066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Организационная</a:t>
                      </a:r>
                      <a:r>
                        <a:rPr lang="ru-RU" baseline="0" dirty="0" smtClean="0"/>
                        <a:t> встреча  муниципального координатора с координаторами ДОО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13.11.2019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07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41702"/>
          </a:xfrm>
        </p:spPr>
        <p:txBody>
          <a:bodyPr/>
          <a:lstStyle/>
          <a:p>
            <a:pPr algn="ctr"/>
            <a:endParaRPr lang="ru-RU" sz="3600" b="1" spc="50" dirty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 panose="020F0502020204030204"/>
              <a:cs typeface="Aharoni" panose="02010803020104030203" pitchFamily="2" charset="-79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8952061"/>
              </p:ext>
            </p:extLst>
          </p:nvPr>
        </p:nvGraphicFramePr>
        <p:xfrm>
          <a:off x="167425" y="1584103"/>
          <a:ext cx="8809150" cy="5078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916"/>
                <a:gridCol w="4560115"/>
                <a:gridCol w="2707119"/>
              </a:tblGrid>
              <a:tr h="5273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№ этапа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Наименование этапа 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ndar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Сроки проведения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и ответственный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534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Этап 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II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Candara"/>
                        </a:rPr>
                        <a:t>Внутренний мониторинг качества дошкольного образования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ndara"/>
                        </a:rPr>
                        <a:t> 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Candara"/>
                        </a:rPr>
                        <a:t>в ДОО (ВМКДО)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14.11.2019- декабрь 2019</a:t>
                      </a:r>
                    </a:p>
                    <a:p>
                      <a:r>
                        <a:rPr lang="ru-RU" dirty="0" smtClean="0"/>
                        <a:t>Отв. Координатор ДОО</a:t>
                      </a:r>
                      <a:endParaRPr lang="ru-RU" dirty="0"/>
                    </a:p>
                  </a:txBody>
                  <a:tcPr/>
                </a:tc>
              </a:tr>
              <a:tr h="233493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baseline="0" dirty="0" smtClean="0">
                          <a:solidFill>
                            <a:srgbClr val="000000"/>
                          </a:solidFill>
                          <a:latin typeface="Candara"/>
                          <a:ea typeface="+mn-ea"/>
                          <a:cs typeface="+mn-cs"/>
                        </a:rPr>
                        <a:t>1.1. </a:t>
                      </a:r>
                      <a:r>
                        <a:rPr lang="ru-RU" dirty="0" smtClean="0"/>
                        <a:t>Подготовка к  ВМКДО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2.2. Проведение внутренней оценки качества основной образовательной программы ДОО (ООП ДО).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2.3. Проведение самооценки профессиональной квалификации и качества педагогической работы специалистами ДОО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  </a:t>
                      </a:r>
                      <a:r>
                        <a:rPr lang="ru-RU" sz="1400" dirty="0" smtClean="0"/>
                        <a:t>1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4.11.2019- декабрь 2019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Отв. Координатор ДОО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Отв. педагоги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</a:tr>
              <a:tr h="5273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2.4. Проведение самооценки качества образовательной деятельности ДОО в рамках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самообследования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  ДОО. 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Candara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Отв. Координатор ДОО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90164" y="721217"/>
            <a:ext cx="4212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spc="50" dirty="0" smtClean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ea typeface="+mj-ea"/>
                <a:cs typeface="Aharoni" panose="02010803020104030203" pitchFamily="2" charset="-79"/>
              </a:rPr>
              <a:t>Этапы </a:t>
            </a:r>
            <a:r>
              <a:rPr lang="ru-RU" sz="36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ea typeface="+mj-ea"/>
                <a:cs typeface="Aharoni" panose="02010803020104030203" pitchFamily="2" charset="-79"/>
              </a:rPr>
              <a:t>МКДО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943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  <a:cs typeface="Aharoni" panose="02010803020104030203" pitchFamily="2" charset="-79"/>
              </a:rPr>
              <a:t>Этапы МКДО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977280"/>
              </p:ext>
            </p:extLst>
          </p:nvPr>
        </p:nvGraphicFramePr>
        <p:xfrm>
          <a:off x="628650" y="1825625"/>
          <a:ext cx="7886700" cy="428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544"/>
                <a:gridCol w="3993256"/>
                <a:gridCol w="26289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№ этапа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Наименование этапа 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ndar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Сроки проведения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и ответственный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ru-RU" sz="1100" b="0" i="0" u="none" strike="noStrike" baseline="0" dirty="0" smtClean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latin typeface="Candara"/>
                        </a:rPr>
                        <a:t>Этап 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ndara"/>
                        </a:rPr>
                        <a:t>III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100" b="0" i="0" u="none" strike="noStrike" baseline="0" dirty="0" smtClean="0">
                        <a:solidFill>
                          <a:srgbClr val="000000"/>
                        </a:solidFill>
                        <a:latin typeface="Candara"/>
                      </a:endParaRPr>
                    </a:p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Candara"/>
                        </a:rPr>
                        <a:t>Независимая оценка качества дошкольного образования 	</a:t>
                      </a:r>
                    </a:p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3.1. Проведение независимой оценки качества образовательной деятельности в ДОО через опрос родителей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14.11.2019- декабрь 2019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Отв. Координатор ДОО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Candara"/>
                          <a:ea typeface="+mn-ea"/>
                          <a:cs typeface="+mn-cs"/>
                        </a:rPr>
                        <a:t>Этап </a:t>
                      </a:r>
                      <a:r>
                        <a:rPr lang="en-US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Candara"/>
                          <a:ea typeface="+mn-ea"/>
                          <a:cs typeface="+mn-cs"/>
                        </a:rPr>
                        <a:t>IV</a:t>
                      </a:r>
                      <a:endParaRPr lang="ru-RU" sz="1800" b="1" i="0" u="none" strike="noStrike" kern="1200" baseline="0" dirty="0">
                        <a:solidFill>
                          <a:srgbClr val="000000"/>
                        </a:solidFill>
                        <a:latin typeface="Candar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Candara"/>
                        </a:rPr>
                        <a:t>Внешняя оценка качества дошкольного образования</a:t>
                      </a:r>
                    </a:p>
                    <a:p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Candara"/>
                        </a:rPr>
                        <a:t>4.1. Проведение внешней оценки качества дошкольного образования в ДОО экспертами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Январь 2020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Отв. Эксперты</a:t>
                      </a:r>
                      <a:endParaRPr kumimoji="0" lang="ru-RU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79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  <a:cs typeface="Aharoni" panose="02010803020104030203" pitchFamily="2" charset="-79"/>
              </a:rPr>
              <a:t>Этапы МКДО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803892"/>
              </p:ext>
            </p:extLst>
          </p:nvPr>
        </p:nvGraphicFramePr>
        <p:xfrm>
          <a:off x="628650" y="1825625"/>
          <a:ext cx="7886700" cy="36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060"/>
                <a:gridCol w="4378817"/>
                <a:gridCol w="2191823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№ этапа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Наименование этапа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Сроки проведения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и ответственный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Этап 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ndara"/>
                          <a:ea typeface="+mn-ea"/>
                          <a:cs typeface="+mn-cs"/>
                        </a:rPr>
                        <a:t>V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ndara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Профиль муниципалитета. </a:t>
                      </a:r>
                    </a:p>
                    <a:p>
                      <a:r>
                        <a:rPr lang="ru-RU" dirty="0" smtClean="0"/>
                        <a:t>1.Результаты оценки качества дошкольного образования в муниципалитете.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Январь 2020</a:t>
                      </a:r>
                    </a:p>
                    <a:p>
                      <a:r>
                        <a:rPr lang="ru-RU" dirty="0" smtClean="0"/>
                        <a:t>Муниципальный координатор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2. Общие направления развития качества дошкольного образования на 2020 – 2024 годы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Январь 2020</a:t>
                      </a:r>
                    </a:p>
                    <a:p>
                      <a:r>
                        <a:rPr lang="ru-RU" dirty="0" smtClean="0"/>
                        <a:t> Учредитель,</a:t>
                      </a:r>
                    </a:p>
                    <a:p>
                      <a:r>
                        <a:rPr lang="ru-RU" dirty="0" smtClean="0"/>
                        <a:t>Муниципальный координатор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7565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  <a:cs typeface="Aharoni" panose="02010803020104030203" pitchFamily="2" charset="-79"/>
              </a:rPr>
              <a:t>Предложения по </a:t>
            </a:r>
            <a:r>
              <a:rPr lang="ru-RU" sz="3600" b="1" spc="50" dirty="0" smtClean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  <a:cs typeface="Aharoni" panose="02010803020104030203" pitchFamily="2" charset="-79"/>
              </a:rPr>
              <a:t>улучшению инструментария МКДО</a:t>
            </a:r>
            <a:endParaRPr lang="ru-RU" sz="3600" b="1" spc="50" dirty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 panose="020F0502020204030204"/>
              <a:cs typeface="Aharoni" panose="02010803020104030203" pitchFamily="2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prstClr val="black"/>
                </a:solidFill>
              </a:rPr>
              <a:t>Необходим </a:t>
            </a:r>
            <a:r>
              <a:rPr lang="ru-RU" dirty="0">
                <a:solidFill>
                  <a:prstClr val="black"/>
                </a:solidFill>
              </a:rPr>
              <a:t>обучающий </a:t>
            </a:r>
            <a:r>
              <a:rPr lang="ru-RU" dirty="0" smtClean="0">
                <a:solidFill>
                  <a:prstClr val="black"/>
                </a:solidFill>
              </a:rPr>
              <a:t>семинар перед проведением исследования МКДО;</a:t>
            </a:r>
            <a:endParaRPr lang="ru-RU" dirty="0" smtClean="0"/>
          </a:p>
          <a:p>
            <a:r>
              <a:rPr lang="ru-RU" dirty="0"/>
              <a:t>и</a:t>
            </a:r>
            <a:r>
              <a:rPr lang="ru-RU" dirty="0" smtClean="0"/>
              <a:t>нструкции  в разделе «Материалы» не в полном объеме;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большой объем критериев оценки;</a:t>
            </a:r>
          </a:p>
          <a:p>
            <a:r>
              <a:rPr lang="ru-RU" dirty="0" smtClean="0"/>
              <a:t>неудобство при заполнении профиля ДОО в электронном виде;</a:t>
            </a:r>
          </a:p>
          <a:p>
            <a:r>
              <a:rPr lang="ru-RU" dirty="0"/>
              <a:t>д</a:t>
            </a:r>
            <a:r>
              <a:rPr lang="ru-RU" dirty="0" smtClean="0"/>
              <a:t>ублирование информации.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94201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5400" b="1" spc="50" dirty="0" smtClean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ru-RU" sz="5400" b="1" spc="50" dirty="0" smtClean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ea typeface="+mj-ea"/>
                <a:cs typeface="Aharoni" panose="02010803020104030203" pitchFamily="2" charset="-79"/>
              </a:rPr>
              <a:t>Какие </a:t>
            </a:r>
            <a:r>
              <a:rPr lang="ru-RU" sz="54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ea typeface="+mj-ea"/>
                <a:cs typeface="Aharoni" panose="02010803020104030203" pitchFamily="2" charset="-79"/>
              </a:rPr>
              <a:t>планы построили</a:t>
            </a:r>
            <a:r>
              <a:rPr lang="ru-RU" sz="5400" b="1" spc="50" dirty="0" smtClean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ea typeface="+mj-ea"/>
                <a:cs typeface="Aharoni" panose="02010803020104030203" pitchFamily="2" charset="-79"/>
              </a:rPr>
              <a:t>?</a:t>
            </a:r>
          </a:p>
          <a:p>
            <a:pPr marL="0" indent="0" algn="ctr">
              <a:buNone/>
            </a:pPr>
            <a:r>
              <a:rPr lang="ru-RU" sz="5400" b="1" spc="50" dirty="0" smtClean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ea typeface="+mj-ea"/>
                <a:cs typeface="Aharoni" panose="02010803020104030203" pitchFamily="2" charset="-79"/>
              </a:rPr>
              <a:t>Какие уроки извлекли?</a:t>
            </a:r>
            <a:endParaRPr lang="ru-RU" sz="5400" b="1" spc="50" dirty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3748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15000"/>
              </a:lnSpc>
              <a:spcAft>
                <a:spcPts val="2625"/>
              </a:spcAft>
              <a:buNone/>
            </a:pPr>
            <a:r>
              <a:rPr lang="ru-RU" sz="2400" dirty="0">
                <a:solidFill>
                  <a:srgbClr val="212529"/>
                </a:solidFill>
                <a:latin typeface="Segoe UI"/>
                <a:ea typeface="Times New Roman"/>
                <a:cs typeface="Times New Roman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Результаты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проведенного исследования позволили выявить сильные и слабые стороны.</a:t>
            </a:r>
            <a:endParaRPr lang="ru-RU" sz="20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Инструментарий </a:t>
            </a:r>
            <a:r>
              <a:rPr lang="ru-RU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мониторинга </a:t>
            </a:r>
            <a:r>
              <a:rPr lang="ru-RU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позволил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оценить качество основной образовательной программы и степень ее соответствия федеральному государственному образовательному стандарту, качество организации образовательного процесса и содержания образовательной деятельности, созданные в детском саду образовательные условия, качество взаимодействия с родителями и сетевым окружением, а также качество управления дошкольной образовательной организацией.</a:t>
            </a: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4536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мероприятия, направленные на достижение целей </a:t>
            </a:r>
            <a:br>
              <a:rPr lang="ru-RU" sz="28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/>
                <a:ea typeface="Calibri"/>
              </a:rPr>
              <a:t>(</a:t>
            </a:r>
            <a:r>
              <a:rPr lang="ru-RU" sz="2800" dirty="0">
                <a:latin typeface="Times New Roman"/>
                <a:ea typeface="Calibri"/>
              </a:rPr>
              <a:t>самое значимое для совершенствования качества планируемое мероприятие года)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069642"/>
              </p:ext>
            </p:extLst>
          </p:nvPr>
        </p:nvGraphicFramePr>
        <p:xfrm>
          <a:off x="528033" y="2037912"/>
          <a:ext cx="8371268" cy="4607585"/>
        </p:xfrm>
        <a:graphic>
          <a:graphicData uri="http://schemas.openxmlformats.org/drawingml/2006/table">
            <a:tbl>
              <a:tblPr firstRow="1" firstCol="1" bandRow="1"/>
              <a:tblGrid>
                <a:gridCol w="1334715"/>
                <a:gridCol w="4245548"/>
                <a:gridCol w="2791005"/>
              </a:tblGrid>
              <a:tr h="227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 b="1" dirty="0">
                          <a:solidFill>
                            <a:srgbClr val="21252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 b="1" dirty="0">
                          <a:solidFill>
                            <a:srgbClr val="21252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Мероприятия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 b="1">
                          <a:solidFill>
                            <a:srgbClr val="212529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Ответственные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6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КПК для педагогов по программам дополнительного профессионального образования (повышения квалификации) для работы с детьми с образовательными потребностями и с детьми с ОВЗ.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Руководители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94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2021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Изучение современных образовательных технологий и авторских методик для повышения качества образовательной деятельности в ДОО.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Руководители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Оборудование ДОО комплектами творческих мастерских игровыми планшетами и комплектами робототехники.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ДО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Открытие компенсирующих групп с тяжелыми нарушениями речи.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ДО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>
                          <a:solidFill>
                            <a:srgbClr val="212529"/>
                          </a:solidFill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Открытие специализированных групп для детей с аллергическими заболеваниями.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2625"/>
                        </a:spcAft>
                      </a:pPr>
                      <a:r>
                        <a:rPr lang="ru-RU" sz="1200" dirty="0">
                          <a:solidFill>
                            <a:srgbClr val="212529"/>
                          </a:solidFill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ДО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587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 descr="http://niko.institute/uploads/images/editor/news/regular_news/mkdo_2020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029619"/>
            <a:ext cx="7886700" cy="3943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://niko.institute/images/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79" y="710483"/>
            <a:ext cx="859155" cy="804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997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spc="50" dirty="0" smtClean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cs typeface="Aharoni" panose="02010803020104030203" pitchFamily="2" charset="-79"/>
              </a:rPr>
              <a:t/>
            </a:r>
            <a:br>
              <a:rPr lang="ru-RU" sz="3600" b="1" spc="50" dirty="0" smtClean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cs typeface="Aharoni" panose="02010803020104030203" pitchFamily="2" charset="-79"/>
              </a:rPr>
            </a:br>
            <a:r>
              <a:rPr lang="ru-RU" sz="3600" b="1" spc="50" dirty="0" smtClean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cs typeface="Aharoni" panose="02010803020104030203" pitchFamily="2" charset="-79"/>
              </a:rPr>
              <a:t>Апробация Инструментария МКДО</a:t>
            </a:r>
            <a:endParaRPr lang="ru-RU" sz="3600" b="1" spc="50" dirty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+mn-lt"/>
              <a:cs typeface="Aharoni" panose="02010803020104030203" pitchFamily="2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279561"/>
            <a:ext cx="7886700" cy="389740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Федеральной службы по надзору в сфере образования и науки от 19.08.2019 №13-362, от 26.092019 №13-5861/13-9994 «О проведении апробации инструментария МКДО».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№350/01-04 от 12.11.2019 г.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Департамента образования Ярославской области «Об апробации инструментария мониторинга качества дошкольного образования»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34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774110"/>
            <a:ext cx="7886700" cy="4351338"/>
          </a:xfrm>
        </p:spPr>
        <p:txBody>
          <a:bodyPr/>
          <a:lstStyle/>
          <a:p>
            <a:pPr marL="0" indent="0" algn="just">
              <a:spcBef>
                <a:spcPts val="375"/>
              </a:spcBef>
              <a:spcAft>
                <a:spcPts val="0"/>
              </a:spcAft>
              <a:buNone/>
            </a:pPr>
            <a:endParaRPr lang="ru-RU" sz="2400" dirty="0">
              <a:solidFill>
                <a:srgbClr val="333333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375"/>
              </a:spcBef>
              <a:spcAft>
                <a:spcPts val="0"/>
              </a:spcAft>
            </a:pPr>
            <a:r>
              <a:rPr lang="ru-RU" sz="2400" dirty="0">
                <a:solidFill>
                  <a:srgbClr val="333333"/>
                </a:solidFill>
                <a:latin typeface="Times New Roman"/>
                <a:ea typeface="Times New Roman"/>
              </a:rPr>
              <a:t>Изучить подробную информацию о проведении мониторинга качества дошкольного образования детей в возрасте от 3 до 7 лет и апробации Инструментария мониторинга качества дошкольного образования детей в возрасте от 0 до 3 лет, познакомиться с целями, задачами и графиком проведения мониторинговых и </a:t>
            </a:r>
            <a:r>
              <a:rPr lang="ru-RU" sz="2400" dirty="0" err="1">
                <a:solidFill>
                  <a:srgbClr val="333333"/>
                </a:solidFill>
                <a:latin typeface="Times New Roman"/>
                <a:ea typeface="Times New Roman"/>
              </a:rPr>
              <a:t>апробационных</a:t>
            </a:r>
            <a:r>
              <a:rPr lang="ru-RU" sz="2400" dirty="0">
                <a:solidFill>
                  <a:srgbClr val="333333"/>
                </a:solidFill>
                <a:latin typeface="Times New Roman"/>
                <a:ea typeface="Times New Roman"/>
              </a:rPr>
              <a:t> процедур можно на сайте </a:t>
            </a:r>
            <a:r>
              <a:rPr lang="ru-RU" sz="2400" u="sng" dirty="0">
                <a:solidFill>
                  <a:srgbClr val="337AB7"/>
                </a:solidFill>
                <a:latin typeface="Times New Roman"/>
                <a:ea typeface="Times New Roman"/>
                <a:hlinkClick r:id="rId2"/>
              </a:rPr>
              <a:t>https://do2020.niko.institute</a:t>
            </a:r>
            <a:endParaRPr lang="ru-RU" sz="2000" dirty="0">
              <a:latin typeface="Times New Roman"/>
              <a:ea typeface="Times New Roman"/>
            </a:endParaRPr>
          </a:p>
          <a:p>
            <a:pPr algn="just">
              <a:spcBef>
                <a:spcPts val="375"/>
              </a:spcBef>
              <a:spcAft>
                <a:spcPts val="0"/>
              </a:spcAft>
            </a:pP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18" y="826662"/>
            <a:ext cx="858837" cy="8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8066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56822"/>
            <a:ext cx="7886700" cy="1378039"/>
          </a:xfrm>
        </p:spPr>
        <p:txBody>
          <a:bodyPr>
            <a:normAutofit/>
          </a:bodyPr>
          <a:lstStyle/>
          <a:p>
            <a:pPr algn="ctr"/>
            <a:r>
              <a:rPr lang="ru-RU" sz="36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cs typeface="Aharoni" panose="02010803020104030203" pitchFamily="2" charset="-79"/>
              </a:rPr>
              <a:t>Проведение </a:t>
            </a:r>
            <a:r>
              <a:rPr lang="ru-RU" sz="3600" b="1" spc="50" dirty="0" smtClean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cs typeface="Aharoni" panose="02010803020104030203" pitchFamily="2" charset="-79"/>
              </a:rPr>
              <a:t>апробации инструментария </a:t>
            </a:r>
            <a:r>
              <a:rPr lang="ru-RU" sz="36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cs typeface="Aharoni" panose="02010803020104030203" pitchFamily="2" charset="-79"/>
              </a:rPr>
              <a:t>МКДО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459864"/>
            <a:ext cx="7886700" cy="3717097"/>
          </a:xfrm>
        </p:spPr>
        <p:txBody>
          <a:bodyPr/>
          <a:lstStyle/>
          <a:p>
            <a:r>
              <a:rPr lang="ru-RU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ea typeface="+mj-ea"/>
                <a:cs typeface="Aharoni" panose="02010803020104030203" pitchFamily="2" charset="-79"/>
              </a:rPr>
              <a:t>Цель: </a:t>
            </a:r>
          </a:p>
          <a:p>
            <a:pPr marL="0" indent="0" algn="just">
              <a:buNone/>
            </a:pPr>
            <a:r>
              <a:rPr lang="ru-RU" dirty="0" smtClean="0"/>
              <a:t>экспериментальная проверка эффективности механизмов и процедур МКДО, предусмотренных разработанной  Концепцией МКДО, </a:t>
            </a:r>
            <a:r>
              <a:rPr lang="ru-RU" dirty="0" err="1" smtClean="0"/>
              <a:t>валидности</a:t>
            </a:r>
            <a:r>
              <a:rPr lang="ru-RU" dirty="0" smtClean="0"/>
              <a:t> и надежности измерительных материалов инструментария МКДО.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371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400" dirty="0">
                <a:solidFill>
                  <a:srgbClr val="000000"/>
                </a:solidFill>
                <a:latin typeface="Candara"/>
              </a:rPr>
              <a:t/>
            </a:r>
            <a:br>
              <a:rPr lang="ru-RU" sz="1400" dirty="0">
                <a:solidFill>
                  <a:srgbClr val="000000"/>
                </a:solidFill>
                <a:latin typeface="Candara"/>
              </a:rPr>
            </a:br>
            <a:r>
              <a:rPr lang="ru-RU" sz="40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  <a:cs typeface="Aharoni" panose="02010803020104030203" pitchFamily="2" charset="-79"/>
              </a:rPr>
              <a:t>Участники МКДО </a:t>
            </a:r>
            <a:br>
              <a:rPr lang="ru-RU" sz="40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  <a:cs typeface="Aharoni" panose="02010803020104030203" pitchFamily="2" charset="-79"/>
              </a:rPr>
            </a:br>
            <a:endParaRPr lang="ru-RU" sz="4000" b="1" spc="50" dirty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 panose="020F0502020204030204"/>
              <a:cs typeface="Aharoni" panose="02010803020104030203" pitchFamily="2" charset="-79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13655" y="1468192"/>
            <a:ext cx="3065173" cy="1184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900" dirty="0">
              <a:solidFill>
                <a:srgbClr val="000000"/>
              </a:solidFill>
              <a:latin typeface="Candara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координатор </a:t>
            </a:r>
          </a:p>
        </p:txBody>
      </p:sp>
      <p:sp>
        <p:nvSpPr>
          <p:cNvPr id="12" name="Прямоугольник 11"/>
          <p:cNvSpPr/>
          <p:nvPr/>
        </p:nvSpPr>
        <p:spPr>
          <a:xfrm rot="10800000" flipH="1" flipV="1">
            <a:off x="656823" y="3083647"/>
            <a:ext cx="2356833" cy="12363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координатор</a:t>
            </a:r>
          </a:p>
        </p:txBody>
      </p:sp>
      <p:pic>
        <p:nvPicPr>
          <p:cNvPr id="1032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476" y="3083647"/>
            <a:ext cx="2833351" cy="1236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528" y="3083647"/>
            <a:ext cx="2158174" cy="1236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83" y="4667666"/>
            <a:ext cx="2920387" cy="1405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245476" y="3083648"/>
            <a:ext cx="281461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 МДОУ «Детский сад»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№3 «Лукошко»,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№8 «Колосок»,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№12 «Полянка»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90953" y="3219719"/>
            <a:ext cx="1867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</a:rPr>
              <a:t>Координаторы ДОО</a:t>
            </a: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499" y="4667666"/>
            <a:ext cx="2775193" cy="1405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107583" y="5125792"/>
            <a:ext cx="2920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</a:rPr>
              <a:t>Педагоги и специалисты, родители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31874" y="4893956"/>
            <a:ext cx="188784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ctr"/>
            <a:r>
              <a:rPr lang="ru-RU" sz="2000" dirty="0">
                <a:solidFill>
                  <a:schemeClr val="bg1"/>
                </a:solidFill>
              </a:rPr>
              <a:t>Эксперты</a:t>
            </a:r>
          </a:p>
        </p:txBody>
      </p:sp>
    </p:spTree>
    <p:extLst>
      <p:ext uri="{BB962C8B-B14F-4D97-AF65-F5344CB8AC3E}">
        <p14:creationId xmlns:p14="http://schemas.microsoft.com/office/powerpoint/2010/main" val="250027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517" y="837126"/>
            <a:ext cx="8203843" cy="1249251"/>
          </a:xfrm>
        </p:spPr>
        <p:txBody>
          <a:bodyPr>
            <a:normAutofit/>
          </a:bodyPr>
          <a:lstStyle/>
          <a:p>
            <a:pPr algn="ctr"/>
            <a:r>
              <a:rPr lang="ru-RU" sz="36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 panose="020F0502020204030204"/>
                <a:cs typeface="Aharoni" panose="02010803020104030203" pitchFamily="2" charset="-79"/>
              </a:rPr>
              <a:t>Проведение апробации инструментария МКДО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021983"/>
            <a:ext cx="7886700" cy="4154980"/>
          </a:xfrm>
        </p:spPr>
        <p:txBody>
          <a:bodyPr>
            <a:normAutofit fontScale="32500" lnSpcReduction="20000"/>
          </a:bodyPr>
          <a:lstStyle/>
          <a:p>
            <a:endParaRPr lang="ru-RU" sz="1800" dirty="0">
              <a:solidFill>
                <a:srgbClr val="000000"/>
              </a:solidFill>
              <a:latin typeface="Candara"/>
            </a:endParaRPr>
          </a:p>
          <a:p>
            <a:pPr marL="0" indent="0">
              <a:buNone/>
            </a:pP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I.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этап регионального мониторинга качества дошкольного образования </a:t>
            </a:r>
          </a:p>
          <a:p>
            <a:pPr marL="0" indent="0">
              <a:buNone/>
            </a:pP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II.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мониторинг качества дошкольного образования в ДОО </a:t>
            </a:r>
          </a:p>
          <a:p>
            <a:pPr marL="0" indent="0">
              <a:buNone/>
            </a:pP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III.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Независимая оценка качества дошкольного образования </a:t>
            </a:r>
          </a:p>
          <a:p>
            <a:pPr marL="0" indent="0">
              <a:buNone/>
            </a:pP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IV.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Внешний экспертный мониторинг качества дошкольного образования в ДОО </a:t>
            </a:r>
          </a:p>
          <a:p>
            <a:pPr marL="0" indent="0">
              <a:buNone/>
            </a:pP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V.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 качества дошкольного образования учредителя ДОО/ муниципальных органов управления образованием РФ в сфере дошкольного образования в муниципалитете. </a:t>
            </a:r>
          </a:p>
        </p:txBody>
      </p:sp>
    </p:spTree>
    <p:extLst>
      <p:ext uri="{BB962C8B-B14F-4D97-AF65-F5344CB8AC3E}">
        <p14:creationId xmlns:p14="http://schemas.microsoft.com/office/powerpoint/2010/main" val="126055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b="1" spc="50" dirty="0" smtClean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ea typeface="+mj-ea"/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ru-RU" sz="5400" b="1" spc="50" dirty="0" smtClean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ea typeface="+mj-ea"/>
                <a:cs typeface="Aharoni" panose="02010803020104030203" pitchFamily="2" charset="-79"/>
              </a:rPr>
              <a:t>Зачем нужен муниципальный координатор?</a:t>
            </a:r>
            <a:endParaRPr lang="ru-RU" sz="5400" b="1" spc="50" dirty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ea typeface="+mj-ea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86163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Формирует команду координаторов ДОО, принимающих участие в апробации.</a:t>
            </a:r>
          </a:p>
          <a:p>
            <a:r>
              <a:rPr lang="ru-RU" dirty="0" smtClean="0"/>
              <a:t>Авторизует в ЕИП руководителей ДОО, координаторов ДОО.</a:t>
            </a:r>
          </a:p>
          <a:p>
            <a:r>
              <a:rPr lang="ru-RU" dirty="0" smtClean="0"/>
              <a:t>Приглашает и авторизует в ЕИП учредителя.</a:t>
            </a:r>
          </a:p>
          <a:p>
            <a:r>
              <a:rPr lang="ru-RU" dirty="0" smtClean="0"/>
              <a:t>Заполняет электронную форму «Анкета контекстных данных дошкольного образования муниципалитета».</a:t>
            </a:r>
          </a:p>
          <a:p>
            <a:r>
              <a:rPr lang="ru-RU" dirty="0" smtClean="0"/>
              <a:t>Заполняет отчетные формы «Лист самооценки качества дошкольного образования в муниципалитете», «Отчет о качестве дошкольного образования в муниципалитете».</a:t>
            </a:r>
          </a:p>
          <a:p>
            <a:r>
              <a:rPr lang="ru-RU" dirty="0" smtClean="0"/>
              <a:t>Следит за соблюдением календарного плана проведения </a:t>
            </a:r>
            <a:r>
              <a:rPr lang="ru-RU" dirty="0" err="1" smtClean="0"/>
              <a:t>апробационных</a:t>
            </a:r>
            <a:r>
              <a:rPr lang="ru-RU" dirty="0" smtClean="0"/>
              <a:t>  работ.</a:t>
            </a:r>
          </a:p>
          <a:p>
            <a:r>
              <a:rPr lang="ru-RU" dirty="0" smtClean="0"/>
              <a:t>Контролирует процесс проведения мониторинга в муниципалитете.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6606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lvl="0" indent="-228600" algn="ctr">
              <a:spcBef>
                <a:spcPts val="1000"/>
              </a:spcBef>
            </a:pPr>
            <a:r>
              <a:rPr lang="ru-RU" sz="28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участников проекта апробации Инструментария мониторинга качества дошкольного образования РФ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098" y="1635616"/>
            <a:ext cx="6400799" cy="4520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506828" y="1584101"/>
            <a:ext cx="6297769" cy="4962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50" dirty="0">
              <a:solidFill>
                <a:srgbClr val="000000"/>
              </a:solidFill>
              <a:latin typeface="Verdana"/>
            </a:endParaRPr>
          </a:p>
          <a:p>
            <a:endParaRPr lang="ru-RU" dirty="0" smtClean="0">
              <a:latin typeface="Verdana"/>
            </a:endParaRPr>
          </a:p>
          <a:p>
            <a:endParaRPr lang="ru-RU" dirty="0">
              <a:latin typeface="Verdana"/>
            </a:endParaRPr>
          </a:p>
          <a:p>
            <a:endParaRPr lang="ru-RU" dirty="0" smtClean="0">
              <a:latin typeface="Verdana"/>
            </a:endParaRPr>
          </a:p>
          <a:p>
            <a:endParaRPr lang="ru-RU" dirty="0">
              <a:latin typeface="Verdana"/>
            </a:endParaRPr>
          </a:p>
          <a:p>
            <a:endParaRPr lang="ru-RU" dirty="0" smtClean="0">
              <a:latin typeface="Verdana"/>
            </a:endParaRPr>
          </a:p>
          <a:p>
            <a:endParaRPr lang="ru-RU" dirty="0">
              <a:latin typeface="Verdana"/>
            </a:endParaRPr>
          </a:p>
          <a:p>
            <a:endParaRPr lang="ru-RU" dirty="0" smtClean="0">
              <a:latin typeface="Verdana"/>
            </a:endParaRPr>
          </a:p>
          <a:p>
            <a:endParaRPr lang="ru-RU" dirty="0">
              <a:latin typeface="Verdana"/>
            </a:endParaRPr>
          </a:p>
          <a:p>
            <a:endParaRPr lang="ru-RU" dirty="0" smtClean="0">
              <a:latin typeface="Verdana"/>
            </a:endParaRPr>
          </a:p>
          <a:p>
            <a:endParaRPr lang="ru-RU" dirty="0">
              <a:latin typeface="Verdana"/>
            </a:endParaRPr>
          </a:p>
          <a:p>
            <a:endParaRPr lang="ru-RU" dirty="0" smtClean="0">
              <a:latin typeface="Verdana"/>
            </a:endParaRPr>
          </a:p>
          <a:p>
            <a:endParaRPr lang="ru-RU" dirty="0" smtClean="0">
              <a:latin typeface="Verdana"/>
            </a:endParaRPr>
          </a:p>
          <a:p>
            <a:endParaRPr lang="ru-RU" dirty="0">
              <a:latin typeface="Verdana"/>
            </a:endParaRPr>
          </a:p>
          <a:p>
            <a:endParaRPr lang="ru-RU" dirty="0" smtClean="0">
              <a:latin typeface="Verdana"/>
            </a:endParaRPr>
          </a:p>
          <a:p>
            <a:endParaRPr lang="ru-RU" dirty="0">
              <a:latin typeface="Verdana"/>
            </a:endParaRPr>
          </a:p>
          <a:p>
            <a:endParaRPr lang="ru-RU" dirty="0" smtClean="0">
              <a:solidFill>
                <a:schemeClr val="accent5"/>
              </a:solidFill>
              <a:latin typeface="Verdana"/>
            </a:endParaRPr>
          </a:p>
          <a:p>
            <a:r>
              <a:rPr lang="en-US" dirty="0" smtClean="0">
                <a:solidFill>
                  <a:schemeClr val="accent5"/>
                </a:solidFill>
                <a:latin typeface="Verdana"/>
              </a:rPr>
              <a:t>do2019.niko.institute/zayavkaMKDO2019 </a:t>
            </a:r>
            <a:endParaRPr lang="ru-RU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24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indent="-228600" algn="ctr">
              <a:spcBef>
                <a:spcPts val="1000"/>
              </a:spcBef>
            </a:pPr>
            <a:r>
              <a:rPr lang="ru-RU" sz="2800" b="1" spc="50" dirty="0">
                <a:ln w="0"/>
                <a:solidFill>
                  <a:srgbClr val="C0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участников проекта апробации Инструментария мониторинга качества дошкольного образования РФ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130" y="1687132"/>
            <a:ext cx="6928833" cy="509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818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1127</TotalTime>
  <Words>754</Words>
  <Application>Microsoft Office PowerPoint</Application>
  <PresentationFormat>Экран (4:3)</PresentationFormat>
  <Paragraphs>168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Мониторинг качества дошкольного образования  в 2019 году</vt:lpstr>
      <vt:lpstr> Апробация Инструментария МКДО</vt:lpstr>
      <vt:lpstr>Проведение апробации инструментария МКДО</vt:lpstr>
      <vt:lpstr> Участники МКДО  </vt:lpstr>
      <vt:lpstr>Проведение апробации инструментария МКДО</vt:lpstr>
      <vt:lpstr>Презентация PowerPoint</vt:lpstr>
      <vt:lpstr>Презентация PowerPoint</vt:lpstr>
      <vt:lpstr>Регистрация участников проекта апробации Инструментария мониторинга качества дошкольного образования РФ </vt:lpstr>
      <vt:lpstr>Регистрация участников проекта апробации Инструментария мониторинга качества дошкольного образования РФ </vt:lpstr>
      <vt:lpstr> Обучение </vt:lpstr>
      <vt:lpstr>Этапы МКДО</vt:lpstr>
      <vt:lpstr>Презентация PowerPoint</vt:lpstr>
      <vt:lpstr>Этапы МКДО</vt:lpstr>
      <vt:lpstr>Этапы МКДО</vt:lpstr>
      <vt:lpstr>Предложения по улучшению инструментария МКДО</vt:lpstr>
      <vt:lpstr>Презентация PowerPoint</vt:lpstr>
      <vt:lpstr>Презентация PowerPoint</vt:lpstr>
      <vt:lpstr>Основные мероприятия, направленные на достижение целей  (самое значимое для совершенствования качества планируемое мероприятие года)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</dc:creator>
  <cp:lastModifiedBy>Tatjana</cp:lastModifiedBy>
  <cp:revision>110</cp:revision>
  <dcterms:created xsi:type="dcterms:W3CDTF">2014-10-08T06:06:36Z</dcterms:created>
  <dcterms:modified xsi:type="dcterms:W3CDTF">2020-09-28T16:48:16Z</dcterms:modified>
</cp:coreProperties>
</file>