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8" r:id="rId4"/>
    <p:sldId id="274" r:id="rId5"/>
    <p:sldId id="258" r:id="rId6"/>
    <p:sldId id="272" r:id="rId7"/>
    <p:sldId id="273" r:id="rId8"/>
    <p:sldId id="275" r:id="rId9"/>
    <p:sldId id="276" r:id="rId10"/>
    <p:sldId id="262" r:id="rId11"/>
    <p:sldId id="264" r:id="rId12"/>
    <p:sldId id="270" r:id="rId13"/>
    <p:sldId id="271" r:id="rId14"/>
    <p:sldId id="277" r:id="rId15"/>
    <p:sldId id="278" r:id="rId16"/>
    <p:sldId id="263" r:id="rId17"/>
    <p:sldId id="279" r:id="rId18"/>
    <p:sldId id="280" r:id="rId19"/>
    <p:sldId id="265" r:id="rId20"/>
    <p:sldId id="266" r:id="rId21"/>
    <p:sldId id="267" r:id="rId22"/>
    <p:sldId id="269" r:id="rId23"/>
  </p:sldIdLst>
  <p:sldSz cx="9144000" cy="5143500" type="screen16x9"/>
  <p:notesSz cx="6858000" cy="9144000"/>
  <p:defaultTextStyle>
    <a:defPPr>
      <a:defRPr lang="ru-RU"/>
    </a:defPPr>
    <a:lvl1pPr marL="0" algn="l" defTabSz="68570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54" algn="l" defTabSz="68570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09" algn="l" defTabSz="68570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563" algn="l" defTabSz="68570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417" algn="l" defTabSz="68570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271" algn="l" defTabSz="68570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126" algn="l" defTabSz="68570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980" algn="l" defTabSz="68570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834" algn="l" defTabSz="685709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9999"/>
    <a:srgbClr val="00A69E"/>
    <a:srgbClr val="325E2C"/>
    <a:srgbClr val="80BB69"/>
    <a:srgbClr val="FF7200"/>
    <a:srgbClr val="EC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49"/>
    <p:restoredTop sz="94676"/>
  </p:normalViewPr>
  <p:slideViewPr>
    <p:cSldViewPr>
      <p:cViewPr varScale="1">
        <p:scale>
          <a:sx n="82" d="100"/>
          <a:sy n="82" d="100"/>
        </p:scale>
        <p:origin x="1362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0" i="0" dirty="0">
                <a:effectLst/>
              </a:rPr>
              <a:t>Результаты экспертной оценки качества образования по областям качества (по 5-балльной шкале)</a:t>
            </a:r>
          </a:p>
        </c:rich>
      </c:tx>
      <c:layout>
        <c:manualLayout>
          <c:xMode val="edge"/>
          <c:yMode val="edge"/>
          <c:x val="0.16217344706911635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260324343515032E-2"/>
          <c:y val="0.14863262618658177"/>
          <c:w val="0.88968339102539717"/>
          <c:h val="0.4459260794185228"/>
        </c:manualLayout>
      </c:layout>
      <c:barChart>
        <c:barDir val="col"/>
        <c:grouping val="clustered"/>
        <c:varyColors val="0"/>
        <c:ser>
          <c:idx val="4"/>
          <c:order val="4"/>
          <c:spPr>
            <a:solidFill>
              <a:srgbClr val="008080"/>
            </a:solidFill>
            <a:ln>
              <a:noFill/>
            </a:ln>
            <a:effectLst/>
          </c:spPr>
          <c:invertIfNegative val="0"/>
          <c:cat>
            <c:strRef>
              <c:f>Лист2!$A$2:$B$10</c:f>
              <c:strCache>
                <c:ptCount val="9"/>
                <c:pt idx="0">
                  <c:v>Образовательные ориентиры</c:v>
                </c:pt>
                <c:pt idx="1">
                  <c:v>Образовательная программа</c:v>
                </c:pt>
                <c:pt idx="2">
                  <c:v>Содержание образовательной деятельности</c:v>
                </c:pt>
                <c:pt idx="3">
                  <c:v>Образовательный процесс</c:v>
                </c:pt>
                <c:pt idx="4">
                  <c:v>Образовательные условия</c:v>
                </c:pt>
                <c:pt idx="5">
                  <c:v>Получение дошкольного образования…ОВЗ</c:v>
                </c:pt>
                <c:pt idx="6">
                  <c:v>Взаимодействие с родителями</c:v>
                </c:pt>
                <c:pt idx="7">
                  <c:v>Здоровье, безопастность и повседневный уход</c:v>
                </c:pt>
                <c:pt idx="8">
                  <c:v>Управление и развитие</c:v>
                </c:pt>
              </c:strCache>
            </c:strRef>
          </c:cat>
          <c:val>
            <c:numRef>
              <c:f>Лист2!$G$2:$G$10</c:f>
              <c:numCache>
                <c:formatCode>General</c:formatCode>
                <c:ptCount val="9"/>
                <c:pt idx="0">
                  <c:v>3.38</c:v>
                </c:pt>
                <c:pt idx="1">
                  <c:v>3.18</c:v>
                </c:pt>
                <c:pt idx="2">
                  <c:v>3.88</c:v>
                </c:pt>
                <c:pt idx="3">
                  <c:v>3.41</c:v>
                </c:pt>
                <c:pt idx="4">
                  <c:v>3.69</c:v>
                </c:pt>
                <c:pt idx="5">
                  <c:v>3.91</c:v>
                </c:pt>
                <c:pt idx="6">
                  <c:v>4.2300000000000004</c:v>
                </c:pt>
                <c:pt idx="7">
                  <c:v>3.52</c:v>
                </c:pt>
                <c:pt idx="8">
                  <c:v>3.57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4340640"/>
        <c:axId val="31524243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Лист2!$A$2:$B$10</c15:sqref>
                        </c15:formulaRef>
                      </c:ext>
                    </c:extLst>
                    <c:strCache>
                      <c:ptCount val="9"/>
                      <c:pt idx="0">
                        <c:v>Образовательные ориентиры</c:v>
                      </c:pt>
                      <c:pt idx="1">
                        <c:v>Образовательная программа</c:v>
                      </c:pt>
                      <c:pt idx="2">
                        <c:v>Содержание образовательной деятельности</c:v>
                      </c:pt>
                      <c:pt idx="3">
                        <c:v>Образовательный процесс</c:v>
                      </c:pt>
                      <c:pt idx="4">
                        <c:v>Образовательные условия</c:v>
                      </c:pt>
                      <c:pt idx="5">
                        <c:v>Получение дошкольного образования…ОВЗ</c:v>
                      </c:pt>
                      <c:pt idx="6">
                        <c:v>Взаимодействие с родителями</c:v>
                      </c:pt>
                      <c:pt idx="7">
                        <c:v>Здоровье, безопастность и повседневный уход</c:v>
                      </c:pt>
                      <c:pt idx="8">
                        <c:v>Управление и развитие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Лист2!$C$2:$C$10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Лист2!$A$2:$B$10</c15:sqref>
                        </c15:formulaRef>
                      </c:ext>
                    </c:extLst>
                    <c:strCache>
                      <c:ptCount val="9"/>
                      <c:pt idx="0">
                        <c:v>Образовательные ориентиры</c:v>
                      </c:pt>
                      <c:pt idx="1">
                        <c:v>Образовательная программа</c:v>
                      </c:pt>
                      <c:pt idx="2">
                        <c:v>Содержание образовательной деятельности</c:v>
                      </c:pt>
                      <c:pt idx="3">
                        <c:v>Образовательный процесс</c:v>
                      </c:pt>
                      <c:pt idx="4">
                        <c:v>Образовательные условия</c:v>
                      </c:pt>
                      <c:pt idx="5">
                        <c:v>Получение дошкольного образования…ОВЗ</c:v>
                      </c:pt>
                      <c:pt idx="6">
                        <c:v>Взаимодействие с родителями</c:v>
                      </c:pt>
                      <c:pt idx="7">
                        <c:v>Здоровье, безопастность и повседневный уход</c:v>
                      </c:pt>
                      <c:pt idx="8">
                        <c:v>Управление и развитие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Лист2!$D$2:$D$10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Лист2!$A$2:$B$10</c15:sqref>
                        </c15:formulaRef>
                      </c:ext>
                    </c:extLst>
                    <c:strCache>
                      <c:ptCount val="9"/>
                      <c:pt idx="0">
                        <c:v>Образовательные ориентиры</c:v>
                      </c:pt>
                      <c:pt idx="1">
                        <c:v>Образовательная программа</c:v>
                      </c:pt>
                      <c:pt idx="2">
                        <c:v>Содержание образовательной деятельности</c:v>
                      </c:pt>
                      <c:pt idx="3">
                        <c:v>Образовательный процесс</c:v>
                      </c:pt>
                      <c:pt idx="4">
                        <c:v>Образовательные условия</c:v>
                      </c:pt>
                      <c:pt idx="5">
                        <c:v>Получение дошкольного образования…ОВЗ</c:v>
                      </c:pt>
                      <c:pt idx="6">
                        <c:v>Взаимодействие с родителями</c:v>
                      </c:pt>
                      <c:pt idx="7">
                        <c:v>Здоровье, безопастность и повседневный уход</c:v>
                      </c:pt>
                      <c:pt idx="8">
                        <c:v>Управление и развитие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Лист2!$E$2:$E$10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Лист2!$A$2:$B$10</c15:sqref>
                        </c15:formulaRef>
                      </c:ext>
                    </c:extLst>
                    <c:strCache>
                      <c:ptCount val="9"/>
                      <c:pt idx="0">
                        <c:v>Образовательные ориентиры</c:v>
                      </c:pt>
                      <c:pt idx="1">
                        <c:v>Образовательная программа</c:v>
                      </c:pt>
                      <c:pt idx="2">
                        <c:v>Содержание образовательной деятельности</c:v>
                      </c:pt>
                      <c:pt idx="3">
                        <c:v>Образовательный процесс</c:v>
                      </c:pt>
                      <c:pt idx="4">
                        <c:v>Образовательные условия</c:v>
                      </c:pt>
                      <c:pt idx="5">
                        <c:v>Получение дошкольного образования…ОВЗ</c:v>
                      </c:pt>
                      <c:pt idx="6">
                        <c:v>Взаимодействие с родителями</c:v>
                      </c:pt>
                      <c:pt idx="7">
                        <c:v>Здоровье, безопастность и повседневный уход</c:v>
                      </c:pt>
                      <c:pt idx="8">
                        <c:v>Управление и развитие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Лист2!$F$2:$F$10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</c15:ser>
            </c15:filteredBarSeries>
          </c:ext>
        </c:extLst>
      </c:barChart>
      <c:catAx>
        <c:axId val="27434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5242432"/>
        <c:crosses val="autoZero"/>
        <c:auto val="1"/>
        <c:lblAlgn val="ctr"/>
        <c:lblOffset val="100"/>
        <c:noMultiLvlLbl val="0"/>
      </c:catAx>
      <c:valAx>
        <c:axId val="31524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808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434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96F42-5AD4-BA48-B3F2-54C32E06EA3A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0C0CD-8538-D34B-B9DB-1D0148430D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9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54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09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63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17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71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26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980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834" algn="l" defTabSz="6857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0C0CD-8538-D34B-B9DB-1D0148430DA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058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8437C-4F50-44AF-8891-32FDFEA7147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79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5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1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00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01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4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33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31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2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44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0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47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32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ro.yar.ru/" TargetMode="Externa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8391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Елена Вадимовна Коточигова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Доцент КДО, канд. психологических наук, доцент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DE5E3E5-C23E-C34E-946E-2B5735B45A98}"/>
              </a:ext>
            </a:extLst>
          </p:cNvPr>
          <p:cNvSpPr/>
          <p:nvPr/>
        </p:nvSpPr>
        <p:spPr>
          <a:xfrm>
            <a:off x="251520" y="2067694"/>
            <a:ext cx="8712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8080"/>
                </a:solidFill>
              </a:rPr>
              <a:t>Шкалы МКДО как поддержка информированного принятия решений на региональном уровне относительно дошкольного образования</a:t>
            </a:r>
            <a:endParaRPr lang="ru-RU" sz="32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2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8080"/>
                </a:solidFill>
              </a:rPr>
              <a:t>Общий индекс качества</a:t>
            </a:r>
            <a:endParaRPr lang="ru-RU" b="1" dirty="0">
              <a:solidFill>
                <a:srgbClr val="00808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75606"/>
            <a:ext cx="7886700" cy="3744416"/>
          </a:xfrm>
        </p:spPr>
        <p:txBody>
          <a:bodyPr>
            <a:normAutofit lnSpcReduction="10000"/>
          </a:bodyPr>
          <a:lstStyle/>
          <a:p>
            <a:r>
              <a:rPr lang="ru-RU" sz="4950" dirty="0"/>
              <a:t>2016 – 4.05 (1-7)</a:t>
            </a:r>
          </a:p>
          <a:p>
            <a:r>
              <a:rPr lang="ru-RU" sz="4950" dirty="0"/>
              <a:t>2017 – 4.30 (1-7)</a:t>
            </a:r>
          </a:p>
          <a:p>
            <a:r>
              <a:rPr lang="ru-RU" sz="4950" dirty="0"/>
              <a:t>2018 – 4.40 (1-7)</a:t>
            </a:r>
          </a:p>
          <a:p>
            <a:r>
              <a:rPr lang="ru-RU" sz="4950" dirty="0">
                <a:solidFill>
                  <a:srgbClr val="008080"/>
                </a:solidFill>
              </a:rPr>
              <a:t>2019 – </a:t>
            </a:r>
            <a:r>
              <a:rPr lang="ru-RU" sz="4950" dirty="0" smtClean="0">
                <a:solidFill>
                  <a:srgbClr val="008080"/>
                </a:solidFill>
              </a:rPr>
              <a:t>3.05 </a:t>
            </a:r>
            <a:r>
              <a:rPr lang="ru-RU" sz="4950" dirty="0">
                <a:solidFill>
                  <a:srgbClr val="008080"/>
                </a:solidFill>
              </a:rPr>
              <a:t>МКДО (1-5</a:t>
            </a:r>
            <a:r>
              <a:rPr lang="ru-RU" sz="4950" dirty="0" smtClean="0">
                <a:solidFill>
                  <a:srgbClr val="008080"/>
                </a:solidFill>
              </a:rPr>
              <a:t>)</a:t>
            </a:r>
          </a:p>
          <a:p>
            <a:r>
              <a:rPr lang="ru-RU" sz="4950" dirty="0" smtClean="0">
                <a:solidFill>
                  <a:srgbClr val="008080"/>
                </a:solidFill>
              </a:rPr>
              <a:t>2020 – 3.64 МКДО (1-5)</a:t>
            </a:r>
          </a:p>
          <a:p>
            <a:endParaRPr lang="ru-RU" sz="495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96" y="118403"/>
            <a:ext cx="941914" cy="9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0260" y="0"/>
            <a:ext cx="8229600" cy="91556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8080"/>
                </a:solidFill>
              </a:rPr>
              <a:t>МКДО в 2020 году</a:t>
            </a:r>
            <a:endParaRPr lang="ru-RU" sz="3600" b="1" dirty="0">
              <a:solidFill>
                <a:srgbClr val="00808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275606"/>
            <a:ext cx="8352928" cy="3600400"/>
          </a:xfrm>
        </p:spPr>
        <p:txBody>
          <a:bodyPr/>
          <a:lstStyle/>
          <a:p>
            <a:r>
              <a:rPr lang="ru-RU" sz="3600" b="1" dirty="0">
                <a:solidFill>
                  <a:srgbClr val="008080"/>
                </a:solidFill>
              </a:rPr>
              <a:t>392</a:t>
            </a:r>
            <a:r>
              <a:rPr lang="ru-RU" sz="3600" dirty="0"/>
              <a:t> педагога из </a:t>
            </a:r>
            <a:r>
              <a:rPr lang="ru-RU" sz="3600" b="1" dirty="0">
                <a:solidFill>
                  <a:srgbClr val="008080"/>
                </a:solidFill>
              </a:rPr>
              <a:t>27</a:t>
            </a:r>
            <a:r>
              <a:rPr lang="ru-RU" sz="3600" dirty="0"/>
              <a:t> </a:t>
            </a:r>
            <a:r>
              <a:rPr lang="ru-RU" sz="3600" dirty="0" smtClean="0"/>
              <a:t>ДОО</a:t>
            </a:r>
          </a:p>
          <a:p>
            <a:r>
              <a:rPr lang="ru-RU" sz="3600" dirty="0"/>
              <a:t>Групп воспитанников в возрасте от 3 до 7 лет: </a:t>
            </a:r>
            <a:r>
              <a:rPr lang="ru-RU" sz="3600" b="1" dirty="0" smtClean="0">
                <a:solidFill>
                  <a:srgbClr val="008080"/>
                </a:solidFill>
              </a:rPr>
              <a:t>132</a:t>
            </a:r>
          </a:p>
          <a:p>
            <a:r>
              <a:rPr lang="ru-RU" sz="3600" b="1" dirty="0" smtClean="0">
                <a:solidFill>
                  <a:srgbClr val="008080"/>
                </a:solidFill>
              </a:rPr>
              <a:t>2276</a:t>
            </a:r>
            <a:r>
              <a:rPr lang="ru-RU" sz="3600" dirty="0" smtClean="0"/>
              <a:t> </a:t>
            </a:r>
            <a:r>
              <a:rPr lang="ru-RU" sz="3600" dirty="0"/>
              <a:t>родителей / законных </a:t>
            </a:r>
            <a:r>
              <a:rPr lang="ru-RU" sz="3600" dirty="0" smtClean="0"/>
              <a:t>представителей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93DB5-C197-4DAD-A910-A95EB100EB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8573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8080"/>
                </a:solidFill>
              </a:rPr>
              <a:t>Участники МКДО РФ 2020</a:t>
            </a:r>
            <a:endParaRPr lang="ru-RU" b="1" dirty="0">
              <a:solidFill>
                <a:srgbClr val="00808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82" t="28599" r="28355" b="18945"/>
          <a:stretch/>
        </p:blipFill>
        <p:spPr>
          <a:xfrm>
            <a:off x="539552" y="1177726"/>
            <a:ext cx="8208912" cy="377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4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37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8080"/>
                </a:solidFill>
              </a:rPr>
              <a:t>Количество детей в группах ДОО</a:t>
            </a:r>
            <a:endParaRPr lang="ru-RU" b="1" dirty="0">
              <a:solidFill>
                <a:srgbClr val="00808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39" t="27000" r="27372" b="12629"/>
          <a:stretch/>
        </p:blipFill>
        <p:spPr>
          <a:xfrm>
            <a:off x="442457" y="938818"/>
            <a:ext cx="8378015" cy="420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6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977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8080"/>
                </a:solidFill>
              </a:rPr>
              <a:t>МКДО 2020. Области качества</a:t>
            </a:r>
            <a:endParaRPr lang="ru-RU" b="1" dirty="0">
              <a:solidFill>
                <a:srgbClr val="00808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17" t="28265" r="33829" b="23525"/>
          <a:stretch/>
        </p:blipFill>
        <p:spPr>
          <a:xfrm>
            <a:off x="804640" y="931937"/>
            <a:ext cx="7871816" cy="401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977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8080"/>
                </a:solidFill>
              </a:rPr>
              <a:t>МКДО 2020. 5 шагов к качеству</a:t>
            </a:r>
            <a:endParaRPr lang="ru-RU" b="1" dirty="0">
              <a:solidFill>
                <a:srgbClr val="00808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29" t="25649" r="13019" b="15303"/>
          <a:stretch/>
        </p:blipFill>
        <p:spPr>
          <a:xfrm>
            <a:off x="179512" y="987574"/>
            <a:ext cx="8784976" cy="41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8080"/>
                </a:solidFill>
              </a:rPr>
              <a:t>Экспертная оценка качества образования</a:t>
            </a:r>
            <a:endParaRPr lang="ru-RU" b="1" dirty="0">
              <a:solidFill>
                <a:srgbClr val="00808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905926"/>
              </p:ext>
            </p:extLst>
          </p:nvPr>
        </p:nvGraphicFramePr>
        <p:xfrm>
          <a:off x="251520" y="1275606"/>
          <a:ext cx="8712968" cy="403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345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3478"/>
            <a:ext cx="7886700" cy="4977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8080"/>
                </a:solidFill>
              </a:rPr>
              <a:t>Самооценка педагога</a:t>
            </a:r>
            <a:endParaRPr lang="ru-RU" b="1" dirty="0">
              <a:solidFill>
                <a:srgbClr val="00808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58" t="22328" r="17674" b="11193"/>
          <a:stretch/>
        </p:blipFill>
        <p:spPr>
          <a:xfrm>
            <a:off x="683568" y="699542"/>
            <a:ext cx="7848872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8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8080"/>
                </a:solidFill>
              </a:rPr>
              <a:t>Результаты независимой оценки ДОО, выставленной родителями</a:t>
            </a:r>
            <a:endParaRPr lang="ru-RU" b="1" dirty="0">
              <a:solidFill>
                <a:srgbClr val="00808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69218"/>
            <a:ext cx="8568952" cy="3578795"/>
          </a:xfrm>
        </p:spPr>
        <p:txBody>
          <a:bodyPr/>
          <a:lstStyle/>
          <a:p>
            <a:r>
              <a:rPr lang="ru-RU" sz="2400" dirty="0" smtClean="0"/>
              <a:t>Удовлетворенность родителей  </a:t>
            </a:r>
          </a:p>
          <a:p>
            <a:pPr lvl="1"/>
            <a:r>
              <a:rPr lang="ru-RU" sz="2400" dirty="0" smtClean="0"/>
              <a:t>Средний балл – </a:t>
            </a:r>
            <a:r>
              <a:rPr lang="ru-RU" sz="2400" b="1" dirty="0" smtClean="0">
                <a:solidFill>
                  <a:srgbClr val="008080"/>
                </a:solidFill>
              </a:rPr>
              <a:t>3.46</a:t>
            </a:r>
          </a:p>
          <a:p>
            <a:pPr lvl="1"/>
            <a:r>
              <a:rPr lang="ru-RU" sz="2400" dirty="0" smtClean="0"/>
              <a:t>Доля ДОО со ср. баллом </a:t>
            </a:r>
            <a:r>
              <a:rPr lang="en-US" sz="2400" dirty="0" smtClean="0"/>
              <a:t>&lt; </a:t>
            </a:r>
            <a:r>
              <a:rPr lang="ru-RU" sz="2400" dirty="0" smtClean="0"/>
              <a:t>=3 – </a:t>
            </a:r>
            <a:r>
              <a:rPr lang="ru-RU" sz="2400" b="1" dirty="0" smtClean="0">
                <a:solidFill>
                  <a:srgbClr val="008080"/>
                </a:solidFill>
              </a:rPr>
              <a:t>72%</a:t>
            </a:r>
          </a:p>
          <a:p>
            <a:pPr marL="0" indent="0">
              <a:buNone/>
            </a:pPr>
            <a:r>
              <a:rPr lang="ru-RU" sz="2400" dirty="0" smtClean="0"/>
              <a:t>Родители оценили на 3 балла и больше подавляющее большинство ДОО</a:t>
            </a:r>
          </a:p>
          <a:p>
            <a:r>
              <a:rPr lang="ru-RU" sz="2400" dirty="0" smtClean="0"/>
              <a:t>Оценка удовлетворенности родителей внутренней и внешней оценкой</a:t>
            </a:r>
          </a:p>
          <a:p>
            <a:pPr lvl="1"/>
            <a:r>
              <a:rPr lang="ru-RU" sz="2400" dirty="0" smtClean="0"/>
              <a:t>Средний балл – </a:t>
            </a:r>
            <a:r>
              <a:rPr lang="ru-RU" sz="2400" b="1" dirty="0" smtClean="0">
                <a:solidFill>
                  <a:srgbClr val="008080"/>
                </a:solidFill>
              </a:rPr>
              <a:t>4.15</a:t>
            </a:r>
          </a:p>
          <a:p>
            <a:pPr lvl="1"/>
            <a:r>
              <a:rPr lang="ru-RU" sz="2400" dirty="0"/>
              <a:t>Доля ДОО со ср. баллом &lt; =3 </a:t>
            </a:r>
            <a:r>
              <a:rPr lang="ru-RU" sz="2400" dirty="0" smtClean="0"/>
              <a:t> - </a:t>
            </a:r>
            <a:r>
              <a:rPr lang="ru-RU" sz="2400" b="1" dirty="0" smtClean="0">
                <a:solidFill>
                  <a:srgbClr val="008080"/>
                </a:solidFill>
              </a:rPr>
              <a:t>100%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66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975798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8080"/>
                </a:solidFill>
              </a:rPr>
              <a:t>Ключевые вопросы развития региональной системы оценки качества ДО </a:t>
            </a:r>
            <a:endParaRPr lang="ru-RU" dirty="0">
              <a:solidFill>
                <a:srgbClr val="00808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75606"/>
            <a:ext cx="8424936" cy="3794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8080"/>
                </a:solidFill>
              </a:rPr>
              <a:t>1.Институциональный </a:t>
            </a:r>
            <a:r>
              <a:rPr lang="ru-RU" dirty="0">
                <a:solidFill>
                  <a:srgbClr val="008080"/>
                </a:solidFill>
              </a:rPr>
              <a:t>уровень:</a:t>
            </a:r>
          </a:p>
          <a:p>
            <a:pPr marL="0" indent="0">
              <a:buNone/>
            </a:pPr>
            <a:r>
              <a:rPr lang="ru-RU" dirty="0"/>
              <a:t>•Кто должен проводить оценку ДОО?</a:t>
            </a:r>
          </a:p>
          <a:p>
            <a:pPr marL="0" indent="0">
              <a:buNone/>
            </a:pPr>
            <a:r>
              <a:rPr lang="ru-RU" dirty="0"/>
              <a:t>•Какими квалификациями должны обладать проверяющие?</a:t>
            </a:r>
          </a:p>
          <a:p>
            <a:pPr marL="0" indent="0">
              <a:buNone/>
            </a:pPr>
            <a:r>
              <a:rPr lang="ru-RU" dirty="0"/>
              <a:t>•Какова должна быть периодичность оценки?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8080"/>
                </a:solidFill>
              </a:rPr>
              <a:t>2.Последствия</a:t>
            </a:r>
            <a:r>
              <a:rPr lang="ru-RU" dirty="0">
                <a:solidFill>
                  <a:srgbClr val="008080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/>
              <a:t>•Какие меры применяются к слабым ДОО?</a:t>
            </a:r>
          </a:p>
          <a:p>
            <a:pPr marL="0" indent="0">
              <a:buNone/>
            </a:pPr>
            <a:r>
              <a:rPr lang="ru-RU" dirty="0"/>
              <a:t>•Какие меры применяются к сильным ДОО?</a:t>
            </a:r>
          </a:p>
          <a:p>
            <a:pPr marL="0" indent="0">
              <a:buNone/>
            </a:pPr>
            <a:r>
              <a:rPr lang="ru-RU" dirty="0"/>
              <a:t>•Что будет происходит с ДОО, которые показали средние результаты в ходе оценки?</a:t>
            </a:r>
          </a:p>
          <a:p>
            <a:pPr marL="0" indent="0">
              <a:buNone/>
            </a:pPr>
            <a:r>
              <a:rPr lang="ru-RU" dirty="0"/>
              <a:t>•Как будет осуществляться финансирование данных мероприятий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31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4030"/>
            <a:ext cx="7886700" cy="9941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8080"/>
                </a:solidFill>
              </a:rPr>
              <a:t>Оценка и развитие качества: почему важно?</a:t>
            </a:r>
            <a:endParaRPr lang="ru-RU" b="1" dirty="0">
              <a:solidFill>
                <a:srgbClr val="00808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15566"/>
            <a:ext cx="8640960" cy="3573141"/>
          </a:xfrm>
        </p:spPr>
        <p:txBody>
          <a:bodyPr/>
          <a:lstStyle/>
          <a:p>
            <a:r>
              <a:rPr lang="ru-RU" dirty="0" smtClean="0"/>
              <a:t>Дошкольное </a:t>
            </a:r>
            <a:r>
              <a:rPr lang="ru-RU" dirty="0"/>
              <a:t>образование сильнейший инструмент обеспечения социального </a:t>
            </a:r>
            <a:r>
              <a:rPr lang="ru-RU" dirty="0" smtClean="0"/>
              <a:t>равенства</a:t>
            </a:r>
          </a:p>
          <a:p>
            <a:r>
              <a:rPr lang="ru-RU" dirty="0" err="1" smtClean="0"/>
              <a:t>Хекман</a:t>
            </a:r>
            <a:r>
              <a:rPr lang="ru-RU" dirty="0" smtClean="0"/>
              <a:t>, доказал, что </a:t>
            </a:r>
            <a:r>
              <a:rPr lang="ru-RU" dirty="0"/>
              <a:t>инвестиции в дошкольное образование дают наибольший положительный эффект для экономики </a:t>
            </a:r>
            <a:r>
              <a:rPr lang="ru-RU" dirty="0" smtClean="0"/>
              <a:t>государства, чем начальная</a:t>
            </a:r>
            <a:r>
              <a:rPr lang="ru-RU" dirty="0"/>
              <a:t>, средняя школа и даже профессиональное образование.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60431" y="2421709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60431" y="2421709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60431" y="2421709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334" y="2067694"/>
            <a:ext cx="5892440" cy="32813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787774"/>
            <a:ext cx="1492096" cy="197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6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975798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8080"/>
                </a:solidFill>
              </a:rPr>
              <a:t>Ключевые вопросы развития региональной системы оценки качества ДО </a:t>
            </a:r>
            <a:r>
              <a:rPr lang="ru-RU" b="1" dirty="0" smtClean="0">
                <a:solidFill>
                  <a:srgbClr val="008080"/>
                </a:solidFill>
              </a:rPr>
              <a:t>(продолжение)</a:t>
            </a:r>
            <a:endParaRPr lang="ru-RU" dirty="0">
              <a:solidFill>
                <a:srgbClr val="00808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9622"/>
            <a:ext cx="8496944" cy="3650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8080"/>
                </a:solidFill>
              </a:rPr>
              <a:t>3.Политика:</a:t>
            </a:r>
          </a:p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dirty="0"/>
              <a:t>Исходя из данных исследований ОК</a:t>
            </a:r>
            <a:r>
              <a:rPr lang="ru-RU" dirty="0" smtClean="0"/>
              <a:t>, стремится </a:t>
            </a:r>
            <a:r>
              <a:rPr lang="ru-RU" dirty="0"/>
              <a:t>ли регион выстраивать приоритеты в определенных направлениях развития дошкольного образования?</a:t>
            </a:r>
          </a:p>
          <a:p>
            <a:pPr marL="0" indent="0">
              <a:buNone/>
            </a:pPr>
            <a:r>
              <a:rPr lang="ru-RU" dirty="0"/>
              <a:t>•Будет ли разрабатываться региональная программа действий по результатам оценки качества?</a:t>
            </a:r>
          </a:p>
          <a:p>
            <a:pPr marL="0" indent="0">
              <a:buNone/>
            </a:pPr>
            <a:r>
              <a:rPr lang="ru-RU" dirty="0"/>
              <a:t>•Будет ли организована специальная работа с руководством ДОО?</a:t>
            </a:r>
          </a:p>
          <a:p>
            <a:pPr marL="0" indent="0">
              <a:buNone/>
            </a:pPr>
            <a:r>
              <a:rPr lang="ru-RU" dirty="0">
                <a:solidFill>
                  <a:srgbClr val="008080"/>
                </a:solidFill>
              </a:rPr>
              <a:t>4.Запуск системы:</a:t>
            </a:r>
          </a:p>
          <a:p>
            <a:pPr marL="0" indent="0">
              <a:buNone/>
            </a:pPr>
            <a:r>
              <a:rPr lang="ru-RU" dirty="0"/>
              <a:t>•Каким образом вводить систему ОК в регионе, все ли сады должны пройти ОК сразу или нет?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3478"/>
            <a:ext cx="7886700" cy="56971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8080"/>
                </a:solidFill>
              </a:rPr>
              <a:t>Возможности сегодня</a:t>
            </a:r>
            <a:endParaRPr lang="ru-RU" dirty="0">
              <a:solidFill>
                <a:srgbClr val="00808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9542"/>
            <a:ext cx="8496944" cy="43204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 </a:t>
            </a:r>
            <a:r>
              <a:rPr lang="ru-RU" sz="1800" dirty="0"/>
              <a:t>данными измерений можно делать обоснованные утверждения и понимать проблемы с качеством. </a:t>
            </a:r>
            <a:r>
              <a:rPr lang="ru-RU" sz="1800" i="1" dirty="0">
                <a:solidFill>
                  <a:srgbClr val="008080"/>
                </a:solidFill>
              </a:rPr>
              <a:t>«Без данных, вы всего лишь человек с еще одной точкой зрения. А. </a:t>
            </a:r>
            <a:r>
              <a:rPr lang="ru-RU" sz="1800" i="1" dirty="0" err="1">
                <a:solidFill>
                  <a:srgbClr val="008080"/>
                </a:solidFill>
              </a:rPr>
              <a:t>Шляйхер</a:t>
            </a:r>
            <a:r>
              <a:rPr lang="ru-RU" sz="1800" i="1" dirty="0">
                <a:solidFill>
                  <a:srgbClr val="008080"/>
                </a:solidFill>
              </a:rPr>
              <a:t>»</a:t>
            </a:r>
            <a:endParaRPr lang="ru-RU" sz="1800" dirty="0">
              <a:solidFill>
                <a:srgbClr val="008080"/>
              </a:solidFill>
            </a:endParaRPr>
          </a:p>
          <a:p>
            <a:r>
              <a:rPr lang="ru-RU" sz="1800" dirty="0" smtClean="0"/>
              <a:t>У </a:t>
            </a:r>
            <a:r>
              <a:rPr lang="ru-RU" sz="1800" dirty="0"/>
              <a:t>руководства появляется возможность осуществлять доказательную образовательную </a:t>
            </a:r>
            <a:r>
              <a:rPr lang="ru-RU" sz="1800" dirty="0" smtClean="0"/>
              <a:t>политику и </a:t>
            </a:r>
            <a:r>
              <a:rPr lang="ru-RU" sz="1800" dirty="0"/>
              <a:t>подготовку </a:t>
            </a:r>
            <a:r>
              <a:rPr lang="ru-RU" sz="1800" dirty="0" smtClean="0"/>
              <a:t>воспитателей. </a:t>
            </a:r>
            <a:r>
              <a:rPr lang="ru-RU" sz="1800" i="1" dirty="0">
                <a:solidFill>
                  <a:srgbClr val="008080"/>
                </a:solidFill>
              </a:rPr>
              <a:t>“Ни одна система образования не может быть качественнее ее учителей. Э. </a:t>
            </a:r>
            <a:r>
              <a:rPr lang="ru-RU" sz="1800" i="1" dirty="0" err="1">
                <a:solidFill>
                  <a:srgbClr val="008080"/>
                </a:solidFill>
              </a:rPr>
              <a:t>Ханушек</a:t>
            </a:r>
            <a:r>
              <a:rPr lang="ru-RU" sz="1800" i="1" dirty="0">
                <a:solidFill>
                  <a:srgbClr val="008080"/>
                </a:solidFill>
              </a:rPr>
              <a:t>” </a:t>
            </a:r>
            <a:endParaRPr lang="ru-RU" sz="1800" dirty="0">
              <a:solidFill>
                <a:srgbClr val="008080"/>
              </a:solidFill>
            </a:endParaRPr>
          </a:p>
          <a:p>
            <a:r>
              <a:rPr lang="ru-RU" sz="1800" dirty="0" smtClean="0"/>
              <a:t>С </a:t>
            </a:r>
            <a:r>
              <a:rPr lang="ru-RU" sz="1800" dirty="0"/>
              <a:t>данными можно проводить реальные </a:t>
            </a:r>
            <a:r>
              <a:rPr lang="ru-RU" sz="1800" dirty="0" smtClean="0"/>
              <a:t>межрегиональные и международные сопоставления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574" t="52010" r="35532" b="12606"/>
          <a:stretch/>
        </p:blipFill>
        <p:spPr>
          <a:xfrm>
            <a:off x="1763079" y="2931790"/>
            <a:ext cx="6301593" cy="22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125" y="2147422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>
                <a:solidFill>
                  <a:srgbClr val="008080"/>
                </a:solidFill>
                <a:latin typeface="+mn-lt"/>
              </a:rPr>
              <a:t>Желаю всем </a:t>
            </a:r>
            <a:r>
              <a:rPr lang="ru-RU" sz="4500" b="1" dirty="0">
                <a:solidFill>
                  <a:srgbClr val="008080"/>
                </a:solidFill>
                <a:latin typeface="+mn-lt"/>
                <a:hlinkClick r:id="rId3" action="ppaction://hlinksldjump"/>
              </a:rPr>
              <a:t>благополучия</a:t>
            </a:r>
            <a:r>
              <a:rPr lang="ru-RU" sz="4500" b="1" dirty="0">
                <a:solidFill>
                  <a:srgbClr val="008080"/>
                </a:solidFill>
                <a:latin typeface="+mn-lt"/>
              </a:rPr>
              <a:t>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7" y="122780"/>
            <a:ext cx="936939" cy="936939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1120462"/>
            <a:ext cx="9144000" cy="35353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93482" y="3654083"/>
            <a:ext cx="4044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A52C36"/>
                </a:solidFill>
              </a:rPr>
              <a:t>Контактная информация:</a:t>
            </a:r>
          </a:p>
          <a:p>
            <a:r>
              <a:rPr lang="ru-RU" sz="1500" b="1" dirty="0">
                <a:solidFill>
                  <a:srgbClr val="A52C36"/>
                </a:solidFill>
              </a:rPr>
              <a:t>Россия г. Ярославль, ул. Богдановича, 16 </a:t>
            </a:r>
          </a:p>
          <a:p>
            <a:r>
              <a:rPr lang="ru-RU" sz="1500" b="1" dirty="0">
                <a:solidFill>
                  <a:srgbClr val="A52C36"/>
                </a:solidFill>
              </a:rPr>
              <a:t>Сайт: </a:t>
            </a:r>
            <a:r>
              <a:rPr lang="en-US" sz="1500" b="1" dirty="0">
                <a:solidFill>
                  <a:srgbClr val="A32D35"/>
                </a:solidFill>
                <a:hlinkClick r:id="rId5"/>
              </a:rPr>
              <a:t>www.iro.yar.ru</a:t>
            </a:r>
            <a:endParaRPr lang="en-US" sz="1500" b="1" dirty="0">
              <a:solidFill>
                <a:srgbClr val="A32D35"/>
              </a:solidFill>
            </a:endParaRPr>
          </a:p>
          <a:p>
            <a:r>
              <a:rPr lang="en-US" sz="1500" b="1" dirty="0">
                <a:solidFill>
                  <a:srgbClr val="A52C36"/>
                </a:solidFill>
              </a:rPr>
              <a:t>E-mail</a:t>
            </a:r>
            <a:r>
              <a:rPr lang="ru-RU" sz="1500" b="1" dirty="0">
                <a:solidFill>
                  <a:srgbClr val="A52C36"/>
                </a:solidFill>
              </a:rPr>
              <a:t>: </a:t>
            </a:r>
            <a:r>
              <a:rPr lang="en-US" sz="1500" b="1" dirty="0">
                <a:solidFill>
                  <a:srgbClr val="A52C36"/>
                </a:solidFill>
              </a:rPr>
              <a:t>kotochigova@yandex.ru</a:t>
            </a:r>
            <a:endParaRPr lang="ru-RU" sz="1500" b="1" dirty="0">
              <a:solidFill>
                <a:srgbClr val="A52C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3844"/>
            <a:ext cx="8496944" cy="9941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8080"/>
                </a:solidFill>
              </a:rPr>
              <a:t>Качество дошкольного образования в ДОО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91629"/>
            <a:ext cx="7886700" cy="3141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/>
              <a:t>Качество дошкольного образования в ДОО высоко в том случае, если дети получают в нем лучшие возможности для физического, эмоционального, социального и когнитивного развития, которые служат общему </a:t>
            </a:r>
            <a:r>
              <a:rPr lang="ru-RU" sz="2700" dirty="0">
                <a:solidFill>
                  <a:srgbClr val="C00000"/>
                </a:solidFill>
                <a:hlinkClick r:id="rId2" action="ppaction://hlinksldjump"/>
              </a:rPr>
              <a:t>благополучию</a:t>
            </a:r>
            <a:r>
              <a:rPr lang="ru-RU" sz="2700" dirty="0"/>
              <a:t> и хорошему самочувствию детей, их актуальному и будущему </a:t>
            </a:r>
            <a:r>
              <a:rPr lang="ru-RU" sz="2700" dirty="0" smtClean="0"/>
              <a:t>образованию</a:t>
            </a:r>
            <a:endParaRPr lang="ru-RU" sz="2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4011910"/>
            <a:ext cx="937341" cy="9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1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3478"/>
            <a:ext cx="7886700" cy="56971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8080"/>
                </a:solidFill>
              </a:rPr>
              <a:t>МКДО. Понимание качества</a:t>
            </a:r>
            <a:endParaRPr lang="ru-RU" b="1" dirty="0">
              <a:solidFill>
                <a:srgbClr val="00808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60" t="30593" r="33231" b="20536"/>
          <a:stretch/>
        </p:blipFill>
        <p:spPr>
          <a:xfrm>
            <a:off x="332635" y="1059581"/>
            <a:ext cx="8559845" cy="38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5486"/>
            <a:ext cx="78867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8080"/>
                </a:solidFill>
              </a:rPr>
              <a:t>История </a:t>
            </a:r>
            <a:endParaRPr lang="ru-RU" b="1" dirty="0">
              <a:solidFill>
                <a:srgbClr val="00808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71550"/>
            <a:ext cx="8496944" cy="41764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A52C36"/>
                </a:solidFill>
              </a:rPr>
              <a:t>Цель оценки качества </a:t>
            </a:r>
            <a:r>
              <a:rPr lang="ru-RU" dirty="0" smtClean="0">
                <a:solidFill>
                  <a:srgbClr val="002060"/>
                </a:solidFill>
              </a:rPr>
              <a:t>– </a:t>
            </a:r>
            <a:r>
              <a:rPr lang="ru-RU" dirty="0" smtClean="0"/>
              <a:t>выявление тенденций развития дошкольной образовательной практики в Ярославской области и определение степени ее соответствия ФГОС ДО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A52C36"/>
                </a:solidFill>
              </a:rPr>
              <a:t>Характеристика выборки:</a:t>
            </a:r>
          </a:p>
          <a:p>
            <a:pPr marL="0" indent="0" algn="just">
              <a:buNone/>
            </a:pPr>
            <a:r>
              <a:rPr lang="ru-RU" dirty="0" smtClean="0"/>
              <a:t>В исследовании принимали участие дошкольные учреждения Ярославской области</a:t>
            </a:r>
          </a:p>
          <a:p>
            <a:pPr marL="0" indent="0" algn="just">
              <a:buNone/>
            </a:pPr>
            <a:r>
              <a:rPr lang="ru-RU" dirty="0" smtClean="0"/>
              <a:t>В 2016 году – </a:t>
            </a:r>
            <a:r>
              <a:rPr lang="ru-RU" b="1" dirty="0" smtClean="0"/>
              <a:t>15</a:t>
            </a:r>
            <a:r>
              <a:rPr lang="ru-RU" dirty="0" smtClean="0"/>
              <a:t> учреждений</a:t>
            </a:r>
          </a:p>
          <a:p>
            <a:pPr marL="0" indent="0" algn="just">
              <a:buNone/>
            </a:pPr>
            <a:r>
              <a:rPr lang="ru-RU" dirty="0" smtClean="0"/>
              <a:t>В 2017 – </a:t>
            </a:r>
            <a:r>
              <a:rPr lang="ru-RU" b="1" dirty="0" smtClean="0"/>
              <a:t>25</a:t>
            </a:r>
            <a:r>
              <a:rPr lang="ru-RU" dirty="0" smtClean="0"/>
              <a:t> учреждений</a:t>
            </a:r>
          </a:p>
          <a:p>
            <a:pPr marL="0" indent="0" algn="just">
              <a:buNone/>
            </a:pPr>
            <a:r>
              <a:rPr lang="ru-RU" dirty="0" smtClean="0"/>
              <a:t>В 2018 – </a:t>
            </a:r>
            <a:r>
              <a:rPr lang="ru-RU" b="1" dirty="0" smtClean="0"/>
              <a:t>7</a:t>
            </a:r>
            <a:r>
              <a:rPr lang="ru-RU" dirty="0" smtClean="0"/>
              <a:t> учреждений</a:t>
            </a:r>
          </a:p>
          <a:p>
            <a:pPr marL="0" indent="0" algn="just">
              <a:buNone/>
            </a:pPr>
            <a:r>
              <a:rPr lang="ru-RU" dirty="0" smtClean="0"/>
              <a:t>2019 – </a:t>
            </a:r>
            <a:r>
              <a:rPr lang="ru-RU" b="1" dirty="0" smtClean="0"/>
              <a:t>10</a:t>
            </a:r>
            <a:r>
              <a:rPr lang="ru-RU" dirty="0" smtClean="0"/>
              <a:t> учреждений</a:t>
            </a:r>
          </a:p>
          <a:p>
            <a:pPr marL="0" indent="0" algn="just">
              <a:buNone/>
            </a:pPr>
            <a:r>
              <a:rPr lang="ru-RU" dirty="0" smtClean="0"/>
              <a:t>2020 – </a:t>
            </a:r>
            <a:r>
              <a:rPr lang="ru-RU" b="1" dirty="0" smtClean="0"/>
              <a:t>27</a:t>
            </a:r>
            <a:r>
              <a:rPr lang="ru-RU" dirty="0" smtClean="0"/>
              <a:t> учреждений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61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08912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8080"/>
                </a:solidFill>
              </a:rPr>
              <a:t>Концепция МКДО 2020. Механизмы, процедуры, инструментарий</a:t>
            </a:r>
            <a:endParaRPr lang="ru-RU" b="1" dirty="0">
              <a:solidFill>
                <a:srgbClr val="00808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52" t="30593" r="29392" b="19816"/>
          <a:stretch/>
        </p:blipFill>
        <p:spPr>
          <a:xfrm>
            <a:off x="419942" y="1131590"/>
            <a:ext cx="8256513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3478"/>
            <a:ext cx="7886700" cy="4977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8080"/>
                </a:solidFill>
              </a:rPr>
              <a:t>Цели Концепции МКДО</a:t>
            </a:r>
            <a:endParaRPr lang="ru-RU" b="1" dirty="0">
              <a:solidFill>
                <a:srgbClr val="00808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46" t="28797" r="27773" b="25279"/>
          <a:stretch/>
        </p:blipFill>
        <p:spPr>
          <a:xfrm>
            <a:off x="395536" y="771550"/>
            <a:ext cx="8724102" cy="437195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83568" y="2355726"/>
            <a:ext cx="2664296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5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6971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8080"/>
                </a:solidFill>
              </a:rPr>
              <a:t>Нормативно – правовые основы МКДО РФ</a:t>
            </a:r>
            <a:endParaRPr lang="ru-RU" b="1" dirty="0">
              <a:solidFill>
                <a:srgbClr val="00808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54" t="29156" r="30403" b="28081"/>
          <a:stretch/>
        </p:blipFill>
        <p:spPr>
          <a:xfrm>
            <a:off x="179511" y="987574"/>
            <a:ext cx="8964489" cy="41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5486"/>
            <a:ext cx="78867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8080"/>
                </a:solidFill>
              </a:rPr>
              <a:t>МКДО 2020. Сбор информации о качестве дошкольного образования</a:t>
            </a:r>
            <a:endParaRPr lang="ru-RU" b="1" dirty="0">
              <a:solidFill>
                <a:srgbClr val="00808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594" t="33412" r="35251" b="13707"/>
          <a:stretch/>
        </p:blipFill>
        <p:spPr>
          <a:xfrm>
            <a:off x="611560" y="1304544"/>
            <a:ext cx="8136904" cy="371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2782</TotalTime>
  <Words>604</Words>
  <Application>Microsoft Office PowerPoint</Application>
  <PresentationFormat>Экран (16:9)</PresentationFormat>
  <Paragraphs>80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Оценка и развитие качества: почему важно?</vt:lpstr>
      <vt:lpstr>Качество дошкольного образования в ДОО</vt:lpstr>
      <vt:lpstr>МКДО. Понимание качества</vt:lpstr>
      <vt:lpstr>История </vt:lpstr>
      <vt:lpstr>Концепция МКДО 2020. Механизмы, процедуры, инструментарий</vt:lpstr>
      <vt:lpstr>Цели Концепции МКДО</vt:lpstr>
      <vt:lpstr>Нормативно – правовые основы МКДО РФ</vt:lpstr>
      <vt:lpstr>МКДО 2020. Сбор информации о качестве дошкольного образования</vt:lpstr>
      <vt:lpstr>Общий индекс качества</vt:lpstr>
      <vt:lpstr>МКДО в 2020 году</vt:lpstr>
      <vt:lpstr>Участники МКДО РФ 2020</vt:lpstr>
      <vt:lpstr>Количество детей в группах ДОО</vt:lpstr>
      <vt:lpstr>МКДО 2020. Области качества</vt:lpstr>
      <vt:lpstr>МКДО 2020. 5 шагов к качеству</vt:lpstr>
      <vt:lpstr>Экспертная оценка качества образования</vt:lpstr>
      <vt:lpstr>Самооценка педагога</vt:lpstr>
      <vt:lpstr>Результаты независимой оценки ДОО, выставленной родителями</vt:lpstr>
      <vt:lpstr>Ключевые вопросы развития региональной системы оценки качества ДО </vt:lpstr>
      <vt:lpstr>Ключевые вопросы развития региональной системы оценки качества ДО (продолжение)</vt:lpstr>
      <vt:lpstr>Возможности сегодня</vt:lpstr>
      <vt:lpstr>Желаю всем благополучия!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Глобальные проблемы. Глобализация.</dc:title>
  <dc:creator>User</dc:creator>
  <cp:lastModifiedBy>Учетная запись Майкрософт</cp:lastModifiedBy>
  <cp:revision>113</cp:revision>
  <dcterms:created xsi:type="dcterms:W3CDTF">2021-01-02T19:59:59Z</dcterms:created>
  <dcterms:modified xsi:type="dcterms:W3CDTF">2021-06-23T05:51:22Z</dcterms:modified>
</cp:coreProperties>
</file>