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308" r:id="rId3"/>
    <p:sldId id="313" r:id="rId4"/>
    <p:sldId id="309" r:id="rId5"/>
    <p:sldId id="312" r:id="rId6"/>
    <p:sldId id="277" r:id="rId7"/>
    <p:sldId id="314" r:id="rId8"/>
    <p:sldId id="307" r:id="rId9"/>
    <p:sldId id="311" r:id="rId10"/>
    <p:sldId id="306" r:id="rId11"/>
    <p:sldId id="317" r:id="rId12"/>
    <p:sldId id="318" r:id="rId13"/>
    <p:sldId id="319" r:id="rId14"/>
    <p:sldId id="320" r:id="rId15"/>
    <p:sldId id="30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0D7F9-1F57-4296-9714-AB3BA5CA9F8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6BE75-0D2B-48D5-B681-AA3062B0C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72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6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54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98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5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129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17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16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6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48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386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39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79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kd0.k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21" y="2648154"/>
            <a:ext cx="9051583" cy="344514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учесть особенности раннего возраста при организации образовательной деятельности с детьми 1 – 3 лет?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ноября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г.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4550" y="6118024"/>
            <a:ext cx="4283968" cy="63549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Т.Н.</a:t>
            </a:r>
          </a:p>
          <a:p>
            <a:pPr algn="r"/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Кафедра 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 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107504" y="1160626"/>
            <a:ext cx="8979575" cy="1332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2pPr>
            <a:lvl3pPr marL="11430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3pPr>
            <a:lvl4pPr marL="16002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4pPr>
            <a:lvl5pPr marL="20574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5pPr>
            <a:lvl6pPr marL="25146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6pPr>
            <a:lvl7pPr marL="29718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7pPr>
            <a:lvl8pPr marL="34290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8pPr>
            <a:lvl9pPr marL="38862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9pPr>
          </a:lstStyle>
          <a:p>
            <a:pPr lvl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Вебинар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из цикла межмуниципальных мероприятий </a:t>
            </a:r>
          </a:p>
          <a:p>
            <a:pPr lvl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«Эффективные практики реализации ФГОС ДО» </a:t>
            </a:r>
          </a:p>
          <a:p>
            <a:pPr lvl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 «Создание условий для развития детей раннего возраста в ДОО: реализация современных образовательных программ для детей 1 - 3 лет»</a:t>
            </a:r>
          </a:p>
          <a:p>
            <a:pPr lvl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 деятельности базовых площадок кафедры дошкольного образования </a:t>
            </a:r>
          </a:p>
          <a:p>
            <a:pPr lvl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ГАУ ДПО ЯО ИРО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62849" y="74502"/>
            <a:ext cx="9045655" cy="874266"/>
            <a:chOff x="0" y="31774"/>
            <a:chExt cx="13946705" cy="929764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0" y="950722"/>
              <a:ext cx="13946705" cy="10816"/>
            </a:xfrm>
            <a:prstGeom prst="line">
              <a:avLst/>
            </a:prstGeom>
            <a:ln w="114300" cmpd="tri">
              <a:solidFill>
                <a:srgbClr val="A32D35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0" y="31774"/>
              <a:ext cx="13724659" cy="770221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12083" rIns="0" bIns="0" anchor="ctr"/>
            <a:lstStyle>
              <a:lvl1pPr defTabSz="652463" eaLnBrk="0" hangingPunct="0">
                <a:spcBef>
                  <a:spcPct val="20000"/>
                </a:spcBef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defTabSz="652463" eaLnBrk="0" hangingPunct="0">
                <a:spcBef>
                  <a:spcPct val="20000"/>
                </a:spcBef>
                <a:buFont typeface="Courier New" pitchFamily="49" charset="0"/>
                <a:buChar char="o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defTabSz="652463" eaLnBrk="0" hangingPunct="0">
                <a:spcBef>
                  <a:spcPct val="20000"/>
                </a:spcBef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defTabSz="652463" eaLnBrk="0" hangingPunct="0">
                <a:spcBef>
                  <a:spcPct val="20000"/>
                </a:spcBef>
                <a:buFont typeface="Courier New" pitchFamily="49" charset="0"/>
                <a:buChar char="o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defTabSz="652463" eaLnBrk="0" hangingPunct="0">
                <a:spcBef>
                  <a:spcPct val="20000"/>
                </a:spcBef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defTabSz="6524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defTabSz="6524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defTabSz="6524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defTabSz="6524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  <a:defRPr/>
              </a:pPr>
              <a:r>
                <a:rPr lang="en-US" altLang="ru-RU" sz="1600" b="1" kern="0" dirty="0" smtClean="0">
                  <a:solidFill>
                    <a:srgbClr val="990033"/>
                  </a:solidFill>
                  <a:latin typeface="Arial" charset="0"/>
                  <a:cs typeface="Arial" charset="0"/>
                </a:rPr>
                <a:t>           </a:t>
              </a:r>
              <a:r>
                <a:rPr lang="ru-RU" altLang="ru-RU" sz="1500" b="1" kern="0" dirty="0" smtClean="0">
                  <a:solidFill>
                    <a:srgbClr val="99003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Государственное автономное учреждение дополнительного образования</a:t>
              </a:r>
            </a:p>
            <a:p>
              <a:pPr algn="ctr" eaLnBrk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  <a:defRPr/>
              </a:pPr>
              <a:r>
                <a:rPr lang="ru-RU" altLang="ru-RU" sz="1500" b="1" kern="0" dirty="0" smtClean="0">
                  <a:solidFill>
                    <a:srgbClr val="99003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Ярославской области</a:t>
              </a:r>
              <a:endParaRPr lang="en-US" altLang="ru-RU" sz="1500" b="1" kern="0" dirty="0" smtClean="0">
                <a:solidFill>
                  <a:srgbClr val="99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 eaLnBrk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  <a:defRPr/>
              </a:pPr>
              <a:r>
                <a:rPr lang="ru-RU" altLang="ru-RU" sz="1500" b="1" kern="0" dirty="0" smtClean="0">
                  <a:solidFill>
                    <a:srgbClr val="99003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«Институт развития образования»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67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76672"/>
            <a:ext cx="7632848" cy="576064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ru-RU" sz="2000" dirty="0" smtClean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Мотивационная сфера ребенка, его практические умения и способы действий формируются в разных видах деятельности, опирающихся на ведущую деятельность раннего возраста – предметно-практическую. При этом формирование конкретных навыков и умений – моторных, сенсорных, речевых – не является самоцелью, они выступают в качестве средства реализации деятельности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…»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r">
              <a:buNone/>
            </a:pPr>
            <a:r>
              <a:rPr lang="ru-R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Смирнова </a:t>
            </a: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Е.О., </a:t>
            </a:r>
            <a:r>
              <a:rPr lang="ru-RU" sz="1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Галигузова</a:t>
            </a: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Л.Н., Мещерякова С.Ю.  </a:t>
            </a:r>
          </a:p>
          <a:p>
            <a:pPr marL="82296" indent="0" algn="r">
              <a:buNone/>
            </a:pP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статьи «Особенности педагогической </a:t>
            </a:r>
          </a:p>
          <a:p>
            <a:pPr marL="82296" indent="0" algn="r">
              <a:buNone/>
            </a:pP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по программе «Первые шаги»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13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140968"/>
            <a:ext cx="7632848" cy="1440160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Включать каждого </a:t>
            </a:r>
            <a:r>
              <a:rPr lang="ru-RU" sz="2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ребенка в самостоятельные и совместные со взрослым действия с разнообразными </a:t>
            </a: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предметами, вовлекать </a:t>
            </a:r>
            <a:r>
              <a:rPr lang="ru-RU" sz="20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разнообразные игры со взрослыми и </a:t>
            </a: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сверстниками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319972" y="620688"/>
            <a:ext cx="504056" cy="1800200"/>
          </a:xfrm>
          <a:prstGeom prst="downArrow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06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96752"/>
            <a:ext cx="7632848" cy="4032448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«…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малышами не следует проводить организованные фронтальные занятия по типу школьного урока, когда воспитатель что-то объясняет или показывает, а дети «усваивают». Такие занятия не только не эффективны, но и вредны, поскольку могут парализовать собственную активность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детей…» 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r">
              <a:buNone/>
            </a:pPr>
            <a:r>
              <a:rPr lang="ru-R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Смирнова </a:t>
            </a: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Е.О., </a:t>
            </a:r>
            <a:r>
              <a:rPr lang="ru-RU" sz="1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Галигузова</a:t>
            </a: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Л.Н., Мещерякова С.Ю.  </a:t>
            </a:r>
          </a:p>
          <a:p>
            <a:pPr marL="82296" indent="0" algn="r">
              <a:buNone/>
            </a:pP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статьи «Особенности педагогической </a:t>
            </a:r>
          </a:p>
          <a:p>
            <a:pPr marL="82296" indent="0" algn="r">
              <a:buNone/>
            </a:pP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по программе «Первые шаги»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02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5733970" cy="3096344"/>
          </a:xfrm>
          <a:prstGeom prst="rect">
            <a:avLst/>
          </a:prstGeom>
        </p:spPr>
      </p:pic>
      <p:pic>
        <p:nvPicPr>
          <p:cNvPr id="6" name="Рисунок 5" descr="https://im0-tub-ru.yandex.net/i?id=2b80b1309b37d02a2ca0ed4ea2889e46-l&amp;ref=rim&amp;n=13&amp;w=1080&amp;h=108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" t="2405" r="1710" b="50935"/>
          <a:stretch/>
        </p:blipFill>
        <p:spPr bwMode="auto">
          <a:xfrm>
            <a:off x="2987824" y="3789040"/>
            <a:ext cx="5989999" cy="29523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941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4319972" y="548680"/>
            <a:ext cx="504056" cy="1800200"/>
          </a:xfrm>
          <a:prstGeom prst="downArrow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755576" y="3429000"/>
            <a:ext cx="7632848" cy="576064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 – в опыте коллег из МДОУ №21 </a:t>
            </a:r>
          </a:p>
          <a:p>
            <a:pPr marL="82296" indent="0" algn="ctr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«Мозаика» г. Углич</a:t>
            </a:r>
            <a:endParaRPr lang="ru-RU" sz="20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2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55576" y="1988840"/>
            <a:ext cx="7848872" cy="187220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</a:t>
            </a:r>
            <a:r>
              <a:rPr lang="ru-RU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внимание! </a:t>
            </a:r>
            <a:r>
              <a:rPr lang="ru-RU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28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868" y="5057889"/>
            <a:ext cx="81216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Контактная информация:</a:t>
            </a:r>
          </a:p>
          <a:p>
            <a:pPr algn="r"/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Ярославль, ул. Богдановича, 16 </a:t>
            </a:r>
          </a:p>
          <a:p>
            <a:pPr algn="r"/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kd0.k@yandex.ru</a:t>
            </a:r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54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84784"/>
            <a:ext cx="7632848" cy="4032448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«Когда мы чему-либо учим ребенка, мы навсегда отнимаем у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него возможность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сделать это открытие самостоятельно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r">
              <a:buNone/>
            </a:pP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Жан Пиаже</a:t>
            </a:r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5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429000"/>
            <a:ext cx="7992888" cy="576064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боимся, что если мы не научим – то ребенок и не научится. Активность самого ребенка – главный двигатель развития. Пробуем давать малышам ВРЕМЯ, </a:t>
            </a:r>
          </a:p>
          <a:p>
            <a:pPr marL="82296" indent="0" algn="ctr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чуть больше СВОБОДЫ и САМОСТОЯТЕЛЬНОСТИ</a:t>
            </a:r>
            <a:endParaRPr lang="ru-RU" sz="20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319972" y="620688"/>
            <a:ext cx="504056" cy="1800200"/>
          </a:xfrm>
          <a:prstGeom prst="downArrow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52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764704"/>
            <a:ext cx="7632848" cy="4824536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«Рефлекс педагога»: немедленно, сразу же реагировать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поведение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ребенка — повторять, преобразовывать, вовлекаться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разрешение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трудной ситуации в игре (= делать за ребенка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)».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r">
              <a:buNone/>
            </a:pPr>
            <a:r>
              <a:rPr lang="ru-R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Анна </a:t>
            </a:r>
            <a:r>
              <a:rPr lang="ru-RU" sz="1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Тардош</a:t>
            </a:r>
            <a:r>
              <a:rPr lang="ru-R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82296" indent="0" algn="r">
              <a:buNone/>
            </a:pPr>
            <a:r>
              <a:rPr lang="ru-R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дочь </a:t>
            </a: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ученица венгерского педиатра и педагога, известного специалиста в области воспитания и развития детей </a:t>
            </a:r>
            <a:endParaRPr lang="ru-RU" sz="1800" i="1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r">
              <a:buNone/>
            </a:pPr>
            <a:r>
              <a:rPr lang="ru-R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младенческого и раннего </a:t>
            </a: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возраста Эмми </a:t>
            </a:r>
            <a:r>
              <a:rPr lang="ru-RU" sz="1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Пиклер</a:t>
            </a:r>
            <a:endParaRPr lang="ru-RU" sz="1800" i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79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429000"/>
            <a:ext cx="7632848" cy="576064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Делать меньше – наблюдать больше</a:t>
            </a:r>
            <a:endParaRPr lang="ru-RU" sz="20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319972" y="620688"/>
            <a:ext cx="504056" cy="1800200"/>
          </a:xfrm>
          <a:prstGeom prst="downArrow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71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76672"/>
            <a:ext cx="7632848" cy="5760640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Действительное развитие происходит только тогда, когда ребенок сам, по собственной инициативе, с интересом и удовольствием включается в какую-либо деятельность»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r">
              <a:buNone/>
            </a:pPr>
            <a:r>
              <a:rPr lang="ru-R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Смирнова </a:t>
            </a: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Е.О., </a:t>
            </a:r>
            <a:r>
              <a:rPr lang="ru-RU" sz="1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Галигузова</a:t>
            </a: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Л.Н., Мещерякова С.Ю.  </a:t>
            </a:r>
          </a:p>
          <a:p>
            <a:pPr marL="82296" indent="0" algn="r">
              <a:buNone/>
            </a:pP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статьи «Особенности педагогической </a:t>
            </a:r>
          </a:p>
          <a:p>
            <a:pPr marL="82296" indent="0" algn="r">
              <a:buNone/>
            </a:pPr>
            <a:r>
              <a:rPr lang="ru-RU" sz="1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по программе «Первые шаги»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47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429000"/>
            <a:ext cx="7632848" cy="576064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Думать о том, что может быть интересно детям</a:t>
            </a:r>
            <a:endParaRPr lang="ru-RU" sz="20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319972" y="620688"/>
            <a:ext cx="504056" cy="1800200"/>
          </a:xfrm>
          <a:prstGeom prst="downArrow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28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76672"/>
            <a:ext cx="7632848" cy="576064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«…педагоги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убеждены: для формирования произвольности нужно уметь сидеть и слушать, даже когда тебе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неинтересно….</a:t>
            </a:r>
          </a:p>
          <a:p>
            <a:pPr marL="82296" indent="0" algn="just">
              <a:buNone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и считается "произвольностью". </a:t>
            </a:r>
          </a:p>
          <a:p>
            <a:pPr marL="82296" indent="0" algn="just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 это не так, тут есть базовое непонимание того, как строится человеческое поведение. Произвольность – это не терпение, когда не интересно. Это умение решать поставленную задачу и подчинять свои действия этой задаче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2296" indent="0" algn="just">
              <a:buNone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…учиться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управлять своим поведением человек может принципиально разными способами. Во-первых, когда у него есть смысл, задача – и тогда он подчиняется ей, ищет способы, преодолевает себя – но именно потому что хочет этого. Во-вторых, когда ему не интересно, но он «терпит», потому что надо потерпеть. </a:t>
            </a:r>
          </a:p>
          <a:p>
            <a:pPr marL="82296" indent="0" algn="just">
              <a:buNone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…не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нужно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приучать детей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делать неинтересное. Это дурная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привычка»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r">
              <a:buNone/>
            </a:pPr>
            <a:r>
              <a:rPr lang="ru-RU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статьи Ольги </a:t>
            </a:r>
            <a:r>
              <a:rPr lang="ru-RU" sz="1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Шиян</a:t>
            </a:r>
            <a:endParaRPr lang="ru-RU" sz="1800" i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429000"/>
            <a:ext cx="7632848" cy="576064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заставлять – а увлекать и вовлекать</a:t>
            </a:r>
            <a:endParaRPr lang="ru-RU" sz="20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319972" y="620688"/>
            <a:ext cx="504056" cy="1800200"/>
          </a:xfrm>
          <a:prstGeom prst="downArrow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40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2793</TotalTime>
  <Words>592</Words>
  <Application>Microsoft Office PowerPoint</Application>
  <PresentationFormat>Экран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Тема Office</vt:lpstr>
      <vt:lpstr>Как учесть особенности раннего возраста при организации образовательной деятельности с детьми 1 – 3 лет?   11 ноября 2021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работы педагога с детьми раннего возраста</dc:title>
  <dc:creator>Татьяна</dc:creator>
  <cp:lastModifiedBy>student</cp:lastModifiedBy>
  <cp:revision>256</cp:revision>
  <dcterms:created xsi:type="dcterms:W3CDTF">2015-09-08T09:13:32Z</dcterms:created>
  <dcterms:modified xsi:type="dcterms:W3CDTF">2021-11-11T08:25:54Z</dcterms:modified>
</cp:coreProperties>
</file>