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8" r:id="rId2"/>
    <p:sldId id="326" r:id="rId3"/>
    <p:sldId id="291" r:id="rId4"/>
    <p:sldId id="299" r:id="rId5"/>
    <p:sldId id="300" r:id="rId6"/>
    <p:sldId id="303" r:id="rId7"/>
    <p:sldId id="324" r:id="rId8"/>
    <p:sldId id="332" r:id="rId9"/>
    <p:sldId id="325" r:id="rId10"/>
    <p:sldId id="333" r:id="rId11"/>
    <p:sldId id="318" r:id="rId12"/>
    <p:sldId id="305" r:id="rId13"/>
    <p:sldId id="304" r:id="rId14"/>
    <p:sldId id="321" r:id="rId15"/>
    <p:sldId id="323" r:id="rId16"/>
    <p:sldId id="322" r:id="rId17"/>
    <p:sldId id="329" r:id="rId18"/>
    <p:sldId id="328" r:id="rId19"/>
    <p:sldId id="330" r:id="rId20"/>
    <p:sldId id="331" r:id="rId21"/>
    <p:sldId id="334" r:id="rId22"/>
    <p:sldId id="335" r:id="rId23"/>
    <p:sldId id="336" r:id="rId24"/>
    <p:sldId id="337" r:id="rId25"/>
    <p:sldId id="338" r:id="rId26"/>
    <p:sldId id="311" r:id="rId27"/>
    <p:sldId id="258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F34"/>
    <a:srgbClr val="8C4669"/>
    <a:srgbClr val="A52C36"/>
    <a:srgbClr val="A32D35"/>
    <a:srgbClr val="873940"/>
    <a:srgbClr val="B9D4ED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19.11.2021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8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19.11.2021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30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19.11.2021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44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19.11.2021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88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19.11.2021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23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19.11.2021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178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19.11.2021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438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19.11.2021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072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19.11.2021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919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19.11.2021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261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19.11.2021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47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/>
              <a:t>19.11.2021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41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0;&#1085;&#1089;&#1090;&#1080;&#1090;&#1091;&#1090;&#1074;&#1086;&#1089;&#1087;&#1080;&#1090;&#1072;&#1085;&#1080;&#1103;.&#1088;&#1092;/upload/iblock/290/2909aa917174bcdace27ba94e6c58542.pdf" TargetMode="External"/><Relationship Id="rId2" Type="http://schemas.openxmlformats.org/officeDocument/2006/relationships/hyperlink" Target="https://&#1080;&#1085;&#1089;&#1090;&#1080;&#1090;&#1091;&#1090;&#1074;&#1086;&#1089;&#1087;&#1080;&#1090;&#1072;&#1085;&#1080;&#1103;.&#1088;&#1092;/upload/iblock/7bc/7bc395ef8a4bf40717730968aa38657c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&#1080;&#1085;&#1089;&#1090;&#1080;&#1090;&#1091;&#1090;&#1074;&#1086;&#1089;&#1087;&#1080;&#1090;&#1072;&#1085;&#1080;&#1103;.&#1088;&#1092;/upload/iblock/7c2/7c21e966cad66bbd4344df8918f79b7b.pdf" TargetMode="External"/><Relationship Id="rId4" Type="http://schemas.openxmlformats.org/officeDocument/2006/relationships/hyperlink" Target="https://&#1080;&#1085;&#1089;&#1090;&#1080;&#1090;&#1091;&#1090;&#1074;&#1086;&#1089;&#1087;&#1080;&#1090;&#1072;&#1085;&#1080;&#1103;.&#1088;&#1092;/upload/iblock/ff5/ff570b8022e737b874308f8cc3469656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d0.k@yandex.r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6877" y="1862049"/>
            <a:ext cx="10453816" cy="3754477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Межмуниципальный семинар </a:t>
            </a:r>
            <a:r>
              <a:rPr lang="ru-RU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sz="3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тьюторов</a:t>
            </a:r>
            <a:r>
              <a:rPr lang="ru-RU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дошкольного </a:t>
            </a:r>
            <a:r>
              <a:rPr lang="ru-RU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образования </a:t>
            </a:r>
            <a:r>
              <a:rPr lang="ru-RU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Ярославского региона</a:t>
            </a:r>
            <a:r>
              <a:rPr lang="ru-RU" sz="3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</a:t>
            </a: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«Рабочая программа воспитания в ДОО: формальный документ или рабочий инструмент</a:t>
            </a:r>
            <a:r>
              <a:rPr lang="ru-RU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ru-RU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 ноября 2021 г.</a:t>
            </a:r>
            <a:endParaRPr lang="ru-RU" sz="2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6929" y="5903260"/>
            <a:ext cx="9144000" cy="849708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ГАУ ДПО ЯО ИРО</a:t>
            </a:r>
          </a:p>
          <a:p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Кафедра дошкольного образования</a:t>
            </a:r>
          </a:p>
          <a:p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Захарова Т.Н.,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Зятинина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Т.Н.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36" y="59097"/>
            <a:ext cx="11540728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15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7573" y="453147"/>
            <a:ext cx="11563003" cy="539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ru-RU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Рабочая программа воспитания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должна содержать пояснительную записку.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составлении  пояснительной  записки  РПВ 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можно взять 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 основу  пояснительную  записку  Примерной рабочей программы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воспитания. 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 можно  оставить  без  изменений,  либо  использовать  только  те  фрагменты,  которые  актуальны 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РПВ  вашей  ДОО.  Можно  раскрыть  национальный  воспитательный  идеал,  дать  определение  РПВ,  привести 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нормативно-правовых документов и пр. Ценности, обозначенные в пояснительной записке Примерной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программы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— инвариантны, и их рекомендуется оставить в тексте пояснительной записки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РПВ. 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Формулировка цели воспитания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Целевом разделе РПВ: общая 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 воспитания  в  ДОО 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является 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инвариантной.  Она  приводится  в  полном  соответствии  с  текстом  Примерной  программы.  Однако 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ДОО может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дополнить ее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подцелями в вариативной части РПВ – эти подцели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будут отражать специфику воспитания в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конкретном ДОО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основе социокультурного контекста и родительского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запроса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57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868" y="2529810"/>
            <a:ext cx="3271790" cy="2224725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Личностное 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дошкольников и создание условий для их позитивной социализации на основе базовых национальных ценностей российского 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общества</a:t>
            </a:r>
            <a:endParaRPr lang="ru-RU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47309" y="1300894"/>
            <a:ext cx="3612261" cy="130099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   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</a:t>
            </a: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ценностного отношения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 окружающему миру, другим 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людям</a:t>
            </a:r>
            <a:endParaRPr lang="ru-RU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47309" y="2868891"/>
            <a:ext cx="3612261" cy="160505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  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Овладение </a:t>
            </a: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первичными представлениями 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базовых ценностях, а также выработанных обществом нормах и правилах 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поведения</a:t>
            </a:r>
            <a:endParaRPr lang="ru-RU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47309" y="4740958"/>
            <a:ext cx="3612261" cy="19840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Приобретение </a:t>
            </a: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первичного опыта деятельности и поведения 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соответствии с базовыми национальными ценностями, нормами и правилами, принятыми  в обществе</a:t>
            </a:r>
          </a:p>
        </p:txBody>
      </p:sp>
      <p:cxnSp>
        <p:nvCxnSpPr>
          <p:cNvPr id="4" name="Прямая со стрелкой 3"/>
          <p:cNvCxnSpPr>
            <a:stCxn id="2" idx="3"/>
            <a:endCxn id="5" idx="1"/>
          </p:cNvCxnSpPr>
          <p:nvPr/>
        </p:nvCxnSpPr>
        <p:spPr>
          <a:xfrm flipV="1">
            <a:off x="3499658" y="1951389"/>
            <a:ext cx="947651" cy="16907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3"/>
            <a:endCxn id="8" idx="1"/>
          </p:cNvCxnSpPr>
          <p:nvPr/>
        </p:nvCxnSpPr>
        <p:spPr>
          <a:xfrm>
            <a:off x="3499658" y="3642173"/>
            <a:ext cx="947651" cy="292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3"/>
            <a:endCxn id="9" idx="1"/>
          </p:cNvCxnSpPr>
          <p:nvPr/>
        </p:nvCxnSpPr>
        <p:spPr>
          <a:xfrm>
            <a:off x="3499658" y="3642173"/>
            <a:ext cx="947651" cy="20908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41317" y="1997720"/>
            <a:ext cx="336665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Общая цель воспитания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447309" y="678833"/>
            <a:ext cx="3612261" cy="362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Инвариантная часть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383768" y="396195"/>
            <a:ext cx="3612262" cy="859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Часть, формируемая участниками образовательных отношений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398626" y="1300893"/>
            <a:ext cx="3612261" cy="38031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 1: формирование предпосылок информационной культуры и первичного опыта поведения в цифровой среде</a:t>
            </a:r>
          </a:p>
          <a:p>
            <a:pPr algn="ctr"/>
            <a:endParaRPr lang="ru-RU" i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 2: формирование уважения к народным традициям … региона, представлений о традиционных праздниках, опыта </a:t>
            </a:r>
            <a:r>
              <a:rPr lang="ru-RU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участия </a:t>
            </a:r>
            <a:r>
              <a:rPr lang="ru-RU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значимых местных событиях 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i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8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39833" y="2395337"/>
            <a:ext cx="10623666" cy="2990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ru-RU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Формулировка задач воспитания</a:t>
            </a: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  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воспитания  </a:t>
            </a: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обеспечивают достижение цели воспитания в конкретных условиях. </a:t>
            </a: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 формируются  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 каждого  возрастного  периода  (2  мес.  – 1  год, 1  год  –  3 года,  3 года  –  8  лет)  на основе  планируемых  результатов  достижения  цели  воспитания (целевых ориентиров), по основным направлениям воспитательной </a:t>
            </a: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работы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ru-RU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781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2119" y="81056"/>
            <a:ext cx="11563003" cy="784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ru-RU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 </a:t>
            </a: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направления воспитательной работы ДОО связаны </a:t>
            </a:r>
            <a:endParaRPr lang="ru-RU" sz="2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ru-RU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освоением ребенком групп </a:t>
            </a:r>
            <a:r>
              <a:rPr lang="ru-RU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ценностей</a:t>
            </a:r>
            <a:endParaRPr lang="ru-RU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08766"/>
              </p:ext>
            </p:extLst>
          </p:nvPr>
        </p:nvGraphicFramePr>
        <p:xfrm>
          <a:off x="1435634" y="1110445"/>
          <a:ext cx="9245316" cy="5574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35228">
                  <a:extLst>
                    <a:ext uri="{9D8B030D-6E8A-4147-A177-3AD203B41FA5}">
                      <a16:colId xmlns:a16="http://schemas.microsoft.com/office/drawing/2014/main" val="853619195"/>
                    </a:ext>
                  </a:extLst>
                </a:gridCol>
                <a:gridCol w="4610088">
                  <a:extLst>
                    <a:ext uri="{9D8B030D-6E8A-4147-A177-3AD203B41FA5}">
                      <a16:colId xmlns:a16="http://schemas.microsoft.com/office/drawing/2014/main" val="1403219556"/>
                    </a:ext>
                  </a:extLst>
                </a:gridCol>
              </a:tblGrid>
              <a:tr h="8756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Группы ценностей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Направления воспитания дошкольников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59151"/>
                  </a:ext>
                </a:extLst>
              </a:tr>
              <a:tr h="7853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Родина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природа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Патриотическое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856106"/>
                  </a:ext>
                </a:extLst>
              </a:tr>
              <a:tr h="782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Человек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семья,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дружба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сотрудничество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Социальное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4287647"/>
                  </a:ext>
                </a:extLst>
              </a:tr>
              <a:tr h="7164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Знание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Познавательное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589878"/>
                  </a:ext>
                </a:extLst>
              </a:tr>
              <a:tr h="725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Здоровье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Физическое и оздоровительное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515032"/>
                  </a:ext>
                </a:extLst>
              </a:tr>
              <a:tr h="7352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Труд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Трудовое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875160"/>
                  </a:ext>
                </a:extLst>
              </a:tr>
              <a:tr h="8756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Культура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красота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Этико-эстетическое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91499"/>
                  </a:ext>
                </a:extLst>
              </a:tr>
            </a:tbl>
          </a:graphicData>
        </a:graphic>
      </p:graphicFrame>
      <p:cxnSp>
        <p:nvCxnSpPr>
          <p:cNvPr id="3" name="Прямая со стрелкой 2"/>
          <p:cNvCxnSpPr/>
          <p:nvPr/>
        </p:nvCxnSpPr>
        <p:spPr>
          <a:xfrm>
            <a:off x="5213024" y="2422689"/>
            <a:ext cx="1159496" cy="94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213024" y="3261674"/>
            <a:ext cx="1159496" cy="15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213024" y="3941975"/>
            <a:ext cx="115006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213024" y="4630132"/>
            <a:ext cx="1159496" cy="942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213024" y="5410986"/>
            <a:ext cx="1150069" cy="157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213024" y="6183984"/>
            <a:ext cx="1150069" cy="157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5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21165" t="21836" r="21433" b="15906"/>
          <a:stretch/>
        </p:blipFill>
        <p:spPr bwMode="auto">
          <a:xfrm>
            <a:off x="515388" y="266007"/>
            <a:ext cx="11105802" cy="58937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8881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1179" y="6259484"/>
            <a:ext cx="7960822" cy="58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15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Примеры из текста </a:t>
            </a: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Методических </a:t>
            </a:r>
            <a:r>
              <a:rPr lang="ru-RU" sz="15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рекомендаций «РАЗРАБОТКА </a:t>
            </a: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5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ПРОЕКТИРОВАНИЕ РАБОЧЕЙ </a:t>
            </a: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ПРОГРАММЫ </a:t>
            </a:r>
            <a:r>
              <a:rPr lang="ru-RU" sz="15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ВОСПИТАНИЯ» (стр. 8 – 15) </a:t>
            </a:r>
            <a:endParaRPr lang="ru-RU" sz="15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0845" t="23660" r="21684" b="9635"/>
          <a:stretch/>
        </p:blipFill>
        <p:spPr bwMode="auto">
          <a:xfrm>
            <a:off x="457200" y="357447"/>
            <a:ext cx="11363498" cy="57773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6425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0080" y="1422746"/>
            <a:ext cx="10939549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Формулировка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методологических основ и принципов построения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РПВ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Принципы: </a:t>
            </a: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можно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текста  Примерной рабочей программы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воспитания </a:t>
            </a:r>
            <a:r>
              <a:rPr lang="ru-RU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выбрать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те принципы воспитания, 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основе которых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конкретная ДОО будет строить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воспитательный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процесс, </a:t>
            </a: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можно </a:t>
            </a:r>
            <a:r>
              <a:rPr lang="ru-RU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сформулировать  собственные  </a:t>
            </a:r>
            <a:r>
              <a:rPr lang="ru-RU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принципы 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воспитания,  не  дублируя  принципы,  приведенные 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тексте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ООП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(то есть дополняя принципы, сформулированные в ООП ДО)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795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40822" y="101020"/>
            <a:ext cx="11463252" cy="65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Ключевые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категории, через которые осуществляется реализация целей и задач воспитания детей раннего и дошкольного возраста, отраженные в Рабочей программе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воспитания: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96103"/>
              </p:ext>
            </p:extLst>
          </p:nvPr>
        </p:nvGraphicFramePr>
        <p:xfrm>
          <a:off x="274320" y="811570"/>
          <a:ext cx="11604567" cy="5851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835">
                  <a:extLst>
                    <a:ext uri="{9D8B030D-6E8A-4147-A177-3AD203B41FA5}">
                      <a16:colId xmlns:a16="http://schemas.microsoft.com/office/drawing/2014/main" val="205767025"/>
                    </a:ext>
                  </a:extLst>
                </a:gridCol>
                <a:gridCol w="6294543">
                  <a:extLst>
                    <a:ext uri="{9D8B030D-6E8A-4147-A177-3AD203B41FA5}">
                      <a16:colId xmlns:a16="http://schemas.microsoft.com/office/drawing/2014/main" val="74705382"/>
                    </a:ext>
                  </a:extLst>
                </a:gridCol>
                <a:gridCol w="3868189">
                  <a:extLst>
                    <a:ext uri="{9D8B030D-6E8A-4147-A177-3AD203B41FA5}">
                      <a16:colId xmlns:a16="http://schemas.microsoft.com/office/drawing/2014/main" val="460254038"/>
                    </a:ext>
                  </a:extLst>
                </a:gridCol>
              </a:tblGrid>
              <a:tr h="63963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Ключевые категории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Значимый комментарий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Рекомендации по разработке РПВ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632890"/>
                  </a:ext>
                </a:extLst>
              </a:tr>
              <a:tr h="926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Уклад </a:t>
                      </a:r>
                      <a:endParaRPr lang="ru-RU" sz="15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Уклад задает ценности воспитания, традиции  региона  и  ОО,  задает  культуру  поведения, описывает предметно-пространственную среду, деятельности и социокультурный контекст. </a:t>
                      </a:r>
                    </a:p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Уклад  учитывает  специфику  и  конкретные  формы  организации  распорядка  дневного,  недельного,  месячного, годового цикла жизни ДОО. </a:t>
                      </a:r>
                    </a:p>
                    <a:p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 «уклад» ≠ режим!!!</a:t>
                      </a:r>
                      <a:endParaRPr lang="ru-RU" sz="1500" b="1" i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Определение  уклада, воспитывающей среды рекомендуется  привести  в  соответствии  с  текстом  Примерной  программы, дополнив кратким  анализом  воспитательного  потенциала  социокультурной  ситуации своего региона, населенного пункта, ДОО.</a:t>
                      </a:r>
                    </a:p>
                    <a:p>
                      <a:pPr algn="just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 Для описания Уклада можно брать из Примерной программы фрагмент, посвященный культуре поведения воспитателя в общностях в ДОО, но можно и  дополнить  его правилами  и  нормами,  принятыми  в  ДОО.  Эту часть можно включить в описание уклада (или вынести в приложение к РПВ).</a:t>
                      </a:r>
                    </a:p>
                    <a:p>
                      <a:pPr algn="just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 При описании воспитывающей среды необходимо обратить особе внимание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 тексте программы на ориентированность среды на линию «от ребенка» (что дети наполняют среду, создают среду, изменяют ее по своей инициативе).</a:t>
                      </a:r>
                      <a:endParaRPr lang="ru-RU" sz="15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542201"/>
                  </a:ext>
                </a:extLst>
              </a:tr>
              <a:tr h="315404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Воспитываю-</a:t>
                      </a:r>
                    </a:p>
                    <a:p>
                      <a:r>
                        <a:rPr lang="ru-RU" sz="150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щая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среда</a:t>
                      </a:r>
                      <a:endParaRPr lang="ru-RU" sz="15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Основными характеристиками воспитывающей среды являются ее насыщенность и структурированность.</a:t>
                      </a:r>
                    </a:p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Способ структурирования воспитывающей среды предполагает интеграцию 3-х линий:</a:t>
                      </a:r>
                    </a:p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«от взрослого» - создание развивающей предметно-пространственной среды;</a:t>
                      </a:r>
                    </a:p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«от совместности ребенка и взрослого» - со-бытийная среда как способ жизнедеятельности детско-взрослой общности;</a:t>
                      </a:r>
                    </a:p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«от ребенка» - </a:t>
                      </a:r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детская инициатива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поддерживаемая и сопровождаемая взрослыми, проявляющаяся, прежде всего, в рукотворной среде, которая является, с  одной стороны, результатом развития,  с другой стороны, формирует ценностно-смысловую перспективу творческого и созидающего отношения ребенка к окружающему миру</a:t>
                      </a:r>
                      <a:endParaRPr lang="ru-RU" sz="15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7842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592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413028"/>
              </p:ext>
            </p:extLst>
          </p:nvPr>
        </p:nvGraphicFramePr>
        <p:xfrm>
          <a:off x="232756" y="55112"/>
          <a:ext cx="11779134" cy="6583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524">
                  <a:extLst>
                    <a:ext uri="{9D8B030D-6E8A-4147-A177-3AD203B41FA5}">
                      <a16:colId xmlns:a16="http://schemas.microsoft.com/office/drawing/2014/main" val="205767025"/>
                    </a:ext>
                  </a:extLst>
                </a:gridCol>
                <a:gridCol w="6389232">
                  <a:extLst>
                    <a:ext uri="{9D8B030D-6E8A-4147-A177-3AD203B41FA5}">
                      <a16:colId xmlns:a16="http://schemas.microsoft.com/office/drawing/2014/main" val="74705382"/>
                    </a:ext>
                  </a:extLst>
                </a:gridCol>
                <a:gridCol w="3926378">
                  <a:extLst>
                    <a:ext uri="{9D8B030D-6E8A-4147-A177-3AD203B41FA5}">
                      <a16:colId xmlns:a16="http://schemas.microsoft.com/office/drawing/2014/main" val="460254038"/>
                    </a:ext>
                  </a:extLst>
                </a:gridCol>
              </a:tblGrid>
              <a:tr h="63963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Ключевые категории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Значимый комментарий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Рекомендации по разработке РПВ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632890"/>
                  </a:ext>
                </a:extLst>
              </a:tr>
              <a:tr h="13205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Общности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Общности: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профессиональная, профессионально-родительская, детско-взрослая и детская.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Основным субъектом воспитания и развития детей дошкольного возраста является 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детско-взрослая общность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Это положение отражает понимание того, что воспитание происходит именно в совместной деятельности ребенка,  взрослого  и  других  детей. 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Именно  поэтому  особое  внимание  необходимо  уделить  формированию  разновозрастных  детских  общностей  (на  прогулке,  мероприятиях,  событиях  и  других  формах  воспитательной  работы в ДОО).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Специфику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создания воспитывающих общностей в ДОО (прежде всего, детско-взрослой общности)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необходимо отразить в тексте РПВ. 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877068"/>
                  </a:ext>
                </a:extLst>
              </a:tr>
              <a:tr h="4237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Деятельность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 качестве  средств  реализации  задач  воспитания  могут  выступать следующие основные виды деятельности и культурные практики: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	Предметно-целевая  (виды  деятельности,  организуемые  взрослым,  в  которых он  открывает  ребенку  смысл  и  ценность  человеческой  деятельности,  способы  ее  реализации совместно с родителями, воспитателями, сверстниками);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	Культурные  практики  (активная,  самостоятельная  апробация  каждым  ребенком инструментального  и  ценностного  содержаний,  полученных  от  взрослого,  и  способов  их реализации в различных видах деятельности через личный опыт);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	Различные виды свободной  инициативной  деятельности  ребенка  (его  спонтанная  самостоятельная активность,  в  рамках  которой  он  реализует  свои  базовые  устремления:  любознательность, общительность, опыт деятельности на основе усвоенных ценностей).</a:t>
                      </a:r>
                      <a:endParaRPr lang="ru-RU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Описание основных деятельностей и культурных практик, данное в тексте Примерной программы, можно привести в РПВ без изменений,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или дополнить краткой характеристикой подхода ДОО к организации деятельностей и культурных практик </a:t>
                      </a:r>
                      <a:r>
                        <a:rPr lang="ru-RU" sz="1400" i="1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(например: </a:t>
                      </a:r>
                    </a:p>
                    <a:p>
                      <a:r>
                        <a:rPr lang="ru-RU" sz="1400" i="1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«минимизированы формы, организуемые взрослым (занятия и др.), а в большей степени присутствует самостоятельная и совместная деятельность детей в разных центрах активности»; </a:t>
                      </a:r>
                    </a:p>
                    <a:p>
                      <a:r>
                        <a:rPr lang="ru-RU" sz="1400" i="1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«в РППС заложены условия для самостоятельности ребенка, </a:t>
                      </a:r>
                      <a:r>
                        <a:rPr lang="ru-RU" sz="1400" i="1" baseline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практикования</a:t>
                      </a:r>
                      <a:r>
                        <a:rPr lang="ru-RU" sz="1400" i="1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им самостоятельного навыка (инструменты, материалы, ситуации в течение дня)»</a:t>
                      </a:r>
                      <a:endParaRPr lang="ru-RU" sz="1400" i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9048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361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872565"/>
              </p:ext>
            </p:extLst>
          </p:nvPr>
        </p:nvGraphicFramePr>
        <p:xfrm>
          <a:off x="232756" y="296186"/>
          <a:ext cx="11779134" cy="5607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524">
                  <a:extLst>
                    <a:ext uri="{9D8B030D-6E8A-4147-A177-3AD203B41FA5}">
                      <a16:colId xmlns:a16="http://schemas.microsoft.com/office/drawing/2014/main" val="205767025"/>
                    </a:ext>
                  </a:extLst>
                </a:gridCol>
                <a:gridCol w="6389232">
                  <a:extLst>
                    <a:ext uri="{9D8B030D-6E8A-4147-A177-3AD203B41FA5}">
                      <a16:colId xmlns:a16="http://schemas.microsoft.com/office/drawing/2014/main" val="74705382"/>
                    </a:ext>
                  </a:extLst>
                </a:gridCol>
                <a:gridCol w="3926378">
                  <a:extLst>
                    <a:ext uri="{9D8B030D-6E8A-4147-A177-3AD203B41FA5}">
                      <a16:colId xmlns:a16="http://schemas.microsoft.com/office/drawing/2014/main" val="460254038"/>
                    </a:ext>
                  </a:extLst>
                </a:gridCol>
              </a:tblGrid>
              <a:tr h="63963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Ключевые категории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Значимый комментарий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Рекомендации по разработке РПВ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632890"/>
                  </a:ext>
                </a:extLst>
              </a:tr>
              <a:tr h="91227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Событие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Событие — это форма совместной деятельности ребенка и взрослого, в которой активность взрослого приводит к приобретению ребенком собственного опыта переживания той или иной ценности.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События происходят либо стихийно (невозможно предусмотреть в РПВ), либо могут быть запланированы в рамках воспитательной работы.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первом случае воспитатель должен быть готов использовать воспитательный потенциал любой спонтанно возникающей ситуации и преобразовать  ее в событие, построить на ее основе воспитательную беседу, детский проект, совместную продуктивную или игровую деятельность детей, просмотр всей группой видеосюжета по теме и т.д.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 втором случае необходимо планировать такие действия взрослых и детей, которые приведут к тому, что происходящее с ними станет воспитательным событием.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Воспитывающее событие - не равно «мероприятие» или «занятие»!!!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Важно отразить в тексте РПВ понимание того, что воспитывающий потенциал Программы реализуется не на только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 не столько на занятиях, а в процессе всех событий в ДОО.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Наиболее важные моменты режима дня для преобразования спонтанных ситуаций в воспитательные события: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  утренний и вечерний круг;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  свободная игра; 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  свободная деятельность детей в центрах активности; 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  прогулка;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  режимные моменты при приеме пищи, подготовке к прогулке, подготовке ко сну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 др.</a:t>
                      </a:r>
                      <a:endParaRPr lang="ru-RU" sz="1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157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962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75461" y="878103"/>
            <a:ext cx="5370023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важно обсудить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88225" y="2417240"/>
            <a:ext cx="9576262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800"/>
              </a:spcAft>
              <a:buFont typeface="+mj-lt"/>
              <a:buAutoNum type="arabicPeriod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Требования к структуре и содержанию Рабочей программы воспитания в ДОО </a:t>
            </a:r>
          </a:p>
          <a:p>
            <a:pPr marL="342900" lvl="0" indent="-342900" algn="just">
              <a:spcAft>
                <a:spcPts val="1800"/>
              </a:spcAft>
              <a:buFont typeface="+mj-lt"/>
              <a:buAutoNum type="arabicPeriod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качества Рабочих программ воспитания в ДОО. Реализация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тьюторской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поддержки </a:t>
            </a:r>
          </a:p>
        </p:txBody>
      </p:sp>
    </p:spTree>
    <p:extLst>
      <p:ext uri="{BB962C8B-B14F-4D97-AF65-F5344CB8AC3E}">
        <p14:creationId xmlns:p14="http://schemas.microsoft.com/office/powerpoint/2010/main" val="11219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2756" y="119162"/>
            <a:ext cx="116793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Формулировка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планируемых результатов освоения РПВ.</a:t>
            </a:r>
            <a:b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достижения цели воспитания даны в Примерной программе как целевые ориентиры,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представленные в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виде обобщенных портретов ребенка к концу раннего и дошкольного возрастов. 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Данный раздел в РПВ можно представить </a:t>
            </a:r>
            <a:r>
              <a:rPr lang="ru-RU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соответствии с Примерной рабочей программой воспитания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добавив целевые ориентиры, достигаемые в размах части программы, формируемой участниками образовательных отношений.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465749"/>
              </p:ext>
            </p:extLst>
          </p:nvPr>
        </p:nvGraphicFramePr>
        <p:xfrm>
          <a:off x="423952" y="3372193"/>
          <a:ext cx="5079076" cy="3176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4091">
                  <a:extLst>
                    <a:ext uri="{9D8B030D-6E8A-4147-A177-3AD203B41FA5}">
                      <a16:colId xmlns:a16="http://schemas.microsoft.com/office/drawing/2014/main" val="2344030214"/>
                    </a:ext>
                  </a:extLst>
                </a:gridCol>
                <a:gridCol w="1135299">
                  <a:extLst>
                    <a:ext uri="{9D8B030D-6E8A-4147-A177-3AD203B41FA5}">
                      <a16:colId xmlns:a16="http://schemas.microsoft.com/office/drawing/2014/main" val="3430296837"/>
                    </a:ext>
                  </a:extLst>
                </a:gridCol>
                <a:gridCol w="1447577">
                  <a:extLst>
                    <a:ext uri="{9D8B030D-6E8A-4147-A177-3AD203B41FA5}">
                      <a16:colId xmlns:a16="http://schemas.microsoft.com/office/drawing/2014/main" val="228131382"/>
                    </a:ext>
                  </a:extLst>
                </a:gridCol>
                <a:gridCol w="1352109">
                  <a:extLst>
                    <a:ext uri="{9D8B030D-6E8A-4147-A177-3AD203B41FA5}">
                      <a16:colId xmlns:a16="http://schemas.microsoft.com/office/drawing/2014/main" val="2280851609"/>
                    </a:ext>
                  </a:extLst>
                </a:gridCol>
              </a:tblGrid>
              <a:tr h="19302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Направление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воспитания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Ценности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Показатели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729690"/>
                  </a:ext>
                </a:extLst>
              </a:tr>
              <a:tr h="365011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обязательной части Программы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части, формируемой участниками образовательных отношений </a:t>
                      </a:r>
                      <a:r>
                        <a:rPr lang="ru-RU" sz="1100" b="1" i="1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(если предусмотрено)</a:t>
                      </a:r>
                      <a:endParaRPr lang="ru-RU" sz="1100" b="1" i="1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8203971"/>
                  </a:ext>
                </a:extLst>
              </a:tr>
              <a:tr h="5475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Патриотическое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Родина, природа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Ребенок проявляет привязанность, любовь к семье, близким, окружающему миру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37021"/>
                  </a:ext>
                </a:extLst>
              </a:tr>
              <a:tr h="11393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38146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23952" y="2818195"/>
            <a:ext cx="50790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Arial" panose="020B0604020202020204" pitchFamily="34" charset="0"/>
              </a:rPr>
              <a:t>Целевые ориентиры воспитательной работы </a:t>
            </a:r>
            <a:r>
              <a:rPr lang="ru-RU" sz="1500" b="1" dirty="0"/>
              <a:t/>
            </a:r>
            <a:br>
              <a:rPr lang="ru-RU" sz="1500" b="1" dirty="0"/>
            </a:br>
            <a:r>
              <a:rPr lang="ru-RU" sz="1500" b="1" dirty="0">
                <a:latin typeface="Arial" panose="020B0604020202020204" pitchFamily="34" charset="0"/>
              </a:rPr>
              <a:t>для детей </a:t>
            </a:r>
            <a:r>
              <a:rPr lang="ru-RU" sz="1500" b="1" dirty="0" smtClean="0">
                <a:latin typeface="Arial" panose="020B0604020202020204" pitchFamily="34" charset="0"/>
              </a:rPr>
              <a:t>раннего </a:t>
            </a:r>
            <a:r>
              <a:rPr lang="ru-RU" sz="1500" b="1" dirty="0">
                <a:latin typeface="Arial" panose="020B0604020202020204" pitchFamily="34" charset="0"/>
              </a:rPr>
              <a:t>возраста </a:t>
            </a:r>
            <a:r>
              <a:rPr lang="ru-RU" sz="1500" b="1" dirty="0" smtClean="0">
                <a:latin typeface="Arial" panose="020B0604020202020204" pitchFamily="34" charset="0"/>
              </a:rPr>
              <a:t>(</a:t>
            </a:r>
            <a:r>
              <a:rPr lang="ru-RU" sz="1500" b="1" dirty="0">
                <a:latin typeface="Arial" panose="020B0604020202020204" pitchFamily="34" charset="0"/>
              </a:rPr>
              <a:t>к 3-м годам)</a:t>
            </a:r>
            <a:endParaRPr lang="ru-RU" sz="15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375899"/>
              </p:ext>
            </p:extLst>
          </p:nvPr>
        </p:nvGraphicFramePr>
        <p:xfrm>
          <a:off x="6453452" y="3097873"/>
          <a:ext cx="5234247" cy="39716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9045">
                  <a:extLst>
                    <a:ext uri="{9D8B030D-6E8A-4147-A177-3AD203B41FA5}">
                      <a16:colId xmlns:a16="http://schemas.microsoft.com/office/drawing/2014/main" val="2344030214"/>
                    </a:ext>
                  </a:extLst>
                </a:gridCol>
                <a:gridCol w="1169983">
                  <a:extLst>
                    <a:ext uri="{9D8B030D-6E8A-4147-A177-3AD203B41FA5}">
                      <a16:colId xmlns:a16="http://schemas.microsoft.com/office/drawing/2014/main" val="3430296837"/>
                    </a:ext>
                  </a:extLst>
                </a:gridCol>
                <a:gridCol w="1555182">
                  <a:extLst>
                    <a:ext uri="{9D8B030D-6E8A-4147-A177-3AD203B41FA5}">
                      <a16:colId xmlns:a16="http://schemas.microsoft.com/office/drawing/2014/main" val="228131382"/>
                    </a:ext>
                  </a:extLst>
                </a:gridCol>
                <a:gridCol w="1330037">
                  <a:extLst>
                    <a:ext uri="{9D8B030D-6E8A-4147-A177-3AD203B41FA5}">
                      <a16:colId xmlns:a16="http://schemas.microsoft.com/office/drawing/2014/main" val="2280851609"/>
                    </a:ext>
                  </a:extLst>
                </a:gridCol>
              </a:tblGrid>
              <a:tr h="15738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Направление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воспитания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Ценности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Показатели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729690"/>
                  </a:ext>
                </a:extLst>
              </a:tr>
              <a:tr h="820114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обязательной части Программы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части, формируемой участниками образовательных отношений </a:t>
                      </a:r>
                      <a:r>
                        <a:rPr lang="ru-RU" sz="1100" b="1" i="1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(если предусмотрено)</a:t>
                      </a:r>
                      <a:endParaRPr lang="ru-RU" sz="1100" b="1" i="1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8203971"/>
                  </a:ext>
                </a:extLst>
              </a:tr>
              <a:tr h="12301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Патриотическое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Родина, природа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Ребенок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л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юбит свою малую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Родину,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имеет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представление o своей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стране, испытывает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чувство привязанности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 родному дому, семье,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близким людям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37021"/>
                  </a:ext>
                </a:extLst>
              </a:tr>
              <a:tr h="929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381465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453451" y="2543875"/>
            <a:ext cx="52342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Arial" panose="020B0604020202020204" pitchFamily="34" charset="0"/>
              </a:rPr>
              <a:t>Целевые ориентиры воспитательной работы </a:t>
            </a:r>
            <a:r>
              <a:rPr lang="ru-RU" sz="1500" b="1" dirty="0"/>
              <a:t/>
            </a:r>
            <a:br>
              <a:rPr lang="ru-RU" sz="1500" b="1" dirty="0"/>
            </a:br>
            <a:r>
              <a:rPr lang="ru-RU" sz="1500" b="1" dirty="0">
                <a:latin typeface="Arial" panose="020B0604020202020204" pitchFamily="34" charset="0"/>
              </a:rPr>
              <a:t>для детей </a:t>
            </a:r>
            <a:r>
              <a:rPr lang="ru-RU" sz="1500" b="1" dirty="0" smtClean="0">
                <a:latin typeface="Arial" panose="020B0604020202020204" pitchFamily="34" charset="0"/>
              </a:rPr>
              <a:t>дошкольного </a:t>
            </a:r>
            <a:r>
              <a:rPr lang="ru-RU" sz="1500" b="1" dirty="0">
                <a:latin typeface="Arial" panose="020B0604020202020204" pitchFamily="34" charset="0"/>
              </a:rPr>
              <a:t>возраста </a:t>
            </a:r>
            <a:r>
              <a:rPr lang="ru-RU" sz="1500" b="1" dirty="0" smtClean="0">
                <a:latin typeface="Arial" panose="020B0604020202020204" pitchFamily="34" charset="0"/>
              </a:rPr>
              <a:t>(</a:t>
            </a:r>
            <a:r>
              <a:rPr lang="ru-RU" sz="1500" b="1" dirty="0">
                <a:latin typeface="Arial" panose="020B0604020202020204" pitchFamily="34" charset="0"/>
              </a:rPr>
              <a:t>к </a:t>
            </a:r>
            <a:r>
              <a:rPr lang="ru-RU" sz="1500" b="1" dirty="0" smtClean="0">
                <a:latin typeface="Arial" panose="020B0604020202020204" pitchFamily="34" charset="0"/>
              </a:rPr>
              <a:t>8 </a:t>
            </a:r>
            <a:r>
              <a:rPr lang="ru-RU" sz="1500" b="1" dirty="0">
                <a:latin typeface="Arial" panose="020B0604020202020204" pitchFamily="34" charset="0"/>
              </a:rPr>
              <a:t>годам)</a:t>
            </a:r>
            <a:endParaRPr lang="ru-RU" sz="1500" b="1" dirty="0"/>
          </a:p>
        </p:txBody>
      </p:sp>
    </p:spTree>
    <p:extLst>
      <p:ext uri="{BB962C8B-B14F-4D97-AF65-F5344CB8AC3E}">
        <p14:creationId xmlns:p14="http://schemas.microsoft.com/office/powerpoint/2010/main" val="2110591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2756" y="77597"/>
            <a:ext cx="116793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Описание воспитательной работы по направлениям воспитания.</a:t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Примерной программе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приведен пункт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2.1.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перечнем направлений воспитания, его можно вставить в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РПВ без изменений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Эти 6 направлений воспитания являются 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инвариантными,  поэтому  описание 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воспитательной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работы должно выполняться с их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учетом, и может быть дополнено в каждой ДОО (в части, формируемой участниками образовательных отношений). 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90330"/>
              </p:ext>
            </p:extLst>
          </p:nvPr>
        </p:nvGraphicFramePr>
        <p:xfrm>
          <a:off x="133004" y="1596045"/>
          <a:ext cx="11878888" cy="5195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5787">
                  <a:extLst>
                    <a:ext uri="{9D8B030D-6E8A-4147-A177-3AD203B41FA5}">
                      <a16:colId xmlns:a16="http://schemas.microsoft.com/office/drawing/2014/main" val="2344030214"/>
                    </a:ext>
                  </a:extLst>
                </a:gridCol>
                <a:gridCol w="2655225">
                  <a:extLst>
                    <a:ext uri="{9D8B030D-6E8A-4147-A177-3AD203B41FA5}">
                      <a16:colId xmlns:a16="http://schemas.microsoft.com/office/drawing/2014/main" val="3430296837"/>
                    </a:ext>
                  </a:extLst>
                </a:gridCol>
                <a:gridCol w="3385578">
                  <a:extLst>
                    <a:ext uri="{9D8B030D-6E8A-4147-A177-3AD203B41FA5}">
                      <a16:colId xmlns:a16="http://schemas.microsoft.com/office/drawing/2014/main" val="228131382"/>
                    </a:ext>
                  </a:extLst>
                </a:gridCol>
                <a:gridCol w="3162298">
                  <a:extLst>
                    <a:ext uri="{9D8B030D-6E8A-4147-A177-3AD203B41FA5}">
                      <a16:colId xmlns:a16="http://schemas.microsoft.com/office/drawing/2014/main" val="2280851609"/>
                    </a:ext>
                  </a:extLst>
                </a:gridCol>
              </a:tblGrid>
              <a:tr h="195727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Направление воспитания: ПАТРИОТИЧЕСКОЕ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677182"/>
                  </a:ext>
                </a:extLst>
              </a:tr>
              <a:tr h="3847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Формирование  представлений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Формирование отношения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Формирование опыта действия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Планируемые результаты воспитания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37021"/>
                  </a:ext>
                </a:extLst>
              </a:tr>
              <a:tr h="46150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формировать  представления  о  России  как  о  стране,  в  которой  мы  живем,  о  богатстве  природы  и  культуры  России,  о  великих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событиях и героях России, о родном крае, родной природе, родном языке;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знакомить детей с историей, героями, культурой, традициями России и своего народа, выдающимися историческими и современными деятелями;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создавать возможности для формирования и развития культуры речи детей;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знакомить детей с социокультурным окружением: с названиями улиц, зданий, сооружений и их назначением;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создавать  зоны  РППС,  посвященные  российским  и  региональным  традициям  и  символике,  семейным  традициям;  места  для  рассматривания и чтения детьми книг, изучения материалов, посвященных истории и современной жизни России и региона, города;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создавать тематические уголки, посвященные героям и событиям в истории России и региона.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воспитывать любовь к родной природе, понимание единства природы и людей и бережного отношения к природе;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поощрять любознательность и исследовательскую деятельность детей, водить детей на экскурсии, в парки, зоопарки, музеи;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формировать чувство любви к России и родному краю, родному языку, культурному наследию своего народа;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воспитывать чувство собственного достоинства и уважительного отношения к своим соотечественникам;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реализовывать культурно-образовательные проекты по направлению;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привлекать семьи воспитанников к созданию тематических уголков ДОО;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создавать  условия  для  появления  у  детей  чувства  сопричастности  в  ходе  их  участия  в  праздниках  и  проектах  патриотической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направленности.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читать детям книги, вместе с детьми обсуждать прочитанное;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создавать условия для эмоционального сопереживания за положительных героев в ходе просмотра/чтения произведений,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посвященных героям России, значимым событиям прошлого и настоящего;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организовывать коллективные творческие проекты, направленные на приобщение детей к общенациональным культурным традициям, к участию в праздниках (с привлечением семей воспитанников);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знакомить детей с традиционными для региона ремеслами, создавать условия для появления собственного опыта детей;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проводить  специальные  игры  и  занятия,  направленные  на  обогащение  словарного  запаса  на  основе  фольклора  родного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народа;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петь вместе с детьми народные песни, играть в народные игры.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знает и любит свою малую родину, понимает, что он живет в России, и имеет представление о мире;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проявляет ценностное отношение к прошлому и будущему – своему, своей семьи, своей страны. По отношению к прошлому проявляет патриотизм наследника («я горжусь»). По отношению к будущему проявляет патриотизм защитника, хозяина, творца, семьянина («я стремлюсь»);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стремится подражать героям, исполнять долг, следовать моральным идеям и правилам;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узнаёт флаг, герб, гимн России, символику своего региона и города, уважительно к ним относится, знает и понимает </a:t>
                      </a:r>
                      <a:r>
                        <a:rPr lang="ru-RU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lang="ru-RU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разнообразные знаки и атрибуты в городской среде, на дороге, в транспорте, на природе и др.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38146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408846" y="1190087"/>
            <a:ext cx="1376833" cy="332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Пример:</a:t>
            </a:r>
          </a:p>
        </p:txBody>
      </p:sp>
    </p:spTree>
    <p:extLst>
      <p:ext uri="{BB962C8B-B14F-4D97-AF65-F5344CB8AC3E}">
        <p14:creationId xmlns:p14="http://schemas.microsoft.com/office/powerpoint/2010/main" val="1864395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0080" y="292214"/>
            <a:ext cx="10939549" cy="275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 Описание особенностей реализации воспитательного процесса в ДОО.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 особе внимание уделить описанию 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региональных  и  муниципальных  особенностей  социокультурного  окружения 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ДОО. Можно перечислить  всех социальных партнеров -  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  или  сообщества,  с  которыми 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ДОО сотрудничает 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(или 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планирует сотрудничать в период реализации РПВ) в процессе выстраивания воспитательного процесса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решения задач воспитания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описании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особенностей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воспитательного процесса в ДОО можно указать наличие инновационных и перспективных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технологий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воспитательной деятельности и потенциальных «точек роста».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734699"/>
              </p:ext>
            </p:extLst>
          </p:nvPr>
        </p:nvGraphicFramePr>
        <p:xfrm>
          <a:off x="231370" y="3812366"/>
          <a:ext cx="11787449" cy="27313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5190">
                  <a:extLst>
                    <a:ext uri="{9D8B030D-6E8A-4147-A177-3AD203B41FA5}">
                      <a16:colId xmlns:a16="http://schemas.microsoft.com/office/drawing/2014/main" val="3011054144"/>
                    </a:ext>
                  </a:extLst>
                </a:gridCol>
                <a:gridCol w="2634786">
                  <a:extLst>
                    <a:ext uri="{9D8B030D-6E8A-4147-A177-3AD203B41FA5}">
                      <a16:colId xmlns:a16="http://schemas.microsoft.com/office/drawing/2014/main" val="2001146925"/>
                    </a:ext>
                  </a:extLst>
                </a:gridCol>
                <a:gridCol w="3359517">
                  <a:extLst>
                    <a:ext uri="{9D8B030D-6E8A-4147-A177-3AD203B41FA5}">
                      <a16:colId xmlns:a16="http://schemas.microsoft.com/office/drawing/2014/main" val="4195560292"/>
                    </a:ext>
                  </a:extLst>
                </a:gridCol>
                <a:gridCol w="3137956">
                  <a:extLst>
                    <a:ext uri="{9D8B030D-6E8A-4147-A177-3AD203B41FA5}">
                      <a16:colId xmlns:a16="http://schemas.microsoft.com/office/drawing/2014/main" val="1523300846"/>
                    </a:ext>
                  </a:extLst>
                </a:gridCol>
              </a:tblGrid>
              <a:tr h="1341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Направление (задача)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воспитания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социального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партнера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Формы сотрудничества, совместные мероприятия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Локальные документы, в которых зафиксировано сотрудничество 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(можно</a:t>
                      </a:r>
                      <a:r>
                        <a:rPr lang="ru-RU" sz="1600" b="0" i="1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ссылками на сайт ДОО)</a:t>
                      </a:r>
                      <a:endParaRPr lang="ru-RU" sz="1600" b="0" i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161272"/>
                  </a:ext>
                </a:extLst>
              </a:tr>
              <a:tr h="16097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Познавательное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МОУ СОШ №…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Детская библиотека №…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Детский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клуб «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Знайка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 (ЦДО…)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Взаимопосещения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Виртуальные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экскурсии;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Совместные фестивали детских и семейных проектов;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Мастер-классы…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Соглашение о сотрудничестве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 совместной работы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Положение о фестивале…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68602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533536" y="3318145"/>
            <a:ext cx="1376833" cy="332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Пример:</a:t>
            </a:r>
          </a:p>
        </p:txBody>
      </p:sp>
    </p:spTree>
    <p:extLst>
      <p:ext uri="{BB962C8B-B14F-4D97-AF65-F5344CB8AC3E}">
        <p14:creationId xmlns:p14="http://schemas.microsoft.com/office/powerpoint/2010/main" val="3485503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0080" y="292214"/>
            <a:ext cx="10939549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Описание особенностей взаимодействия педагогического коллектива 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семьями воспитанников в процессе реализации РПВ.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 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описать  те  конкретные  виды  и  формы  деятельности,  которые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используются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деятельности ДОО при построении сотрудничества педагогов и родителей (законных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представителей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в процессе воспитательной работы.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Помимо  тематических  встреч,  в  графике  деятельности  воспитателей  необходимо  предусмотреть  регулярные 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рефлексивные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форматы их общения с родителями по текущим вопросам воспитания детей.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734408"/>
              </p:ext>
            </p:extLst>
          </p:nvPr>
        </p:nvGraphicFramePr>
        <p:xfrm>
          <a:off x="798023" y="3426799"/>
          <a:ext cx="10673542" cy="195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4276">
                  <a:extLst>
                    <a:ext uri="{9D8B030D-6E8A-4147-A177-3AD203B41FA5}">
                      <a16:colId xmlns:a16="http://schemas.microsoft.com/office/drawing/2014/main" val="3011054144"/>
                    </a:ext>
                  </a:extLst>
                </a:gridCol>
                <a:gridCol w="2385800">
                  <a:extLst>
                    <a:ext uri="{9D8B030D-6E8A-4147-A177-3AD203B41FA5}">
                      <a16:colId xmlns:a16="http://schemas.microsoft.com/office/drawing/2014/main" val="2001146925"/>
                    </a:ext>
                  </a:extLst>
                </a:gridCol>
                <a:gridCol w="3042045">
                  <a:extLst>
                    <a:ext uri="{9D8B030D-6E8A-4147-A177-3AD203B41FA5}">
                      <a16:colId xmlns:a16="http://schemas.microsoft.com/office/drawing/2014/main" val="4195560292"/>
                    </a:ext>
                  </a:extLst>
                </a:gridCol>
                <a:gridCol w="2841421">
                  <a:extLst>
                    <a:ext uri="{9D8B030D-6E8A-4147-A177-3AD203B41FA5}">
                      <a16:colId xmlns:a16="http://schemas.microsoft.com/office/drawing/2014/main" val="1523300846"/>
                    </a:ext>
                  </a:extLst>
                </a:gridCol>
              </a:tblGrid>
              <a:tr h="4674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Направление (задача)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воспитания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Тип встречи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Форма проведения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Тема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161272"/>
                  </a:ext>
                </a:extLst>
              </a:tr>
              <a:tr h="8875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Этико-эстетическое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Консультация для родителей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Встреча в родительском клубе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Очно/дистанционно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«Домашнее чтение: Что читать ребенку? Как читать ребенку?»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«Всей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семьей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идем в музей»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68602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092962" y="2934989"/>
            <a:ext cx="1376833" cy="332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Пример:</a:t>
            </a:r>
          </a:p>
        </p:txBody>
      </p:sp>
    </p:spTree>
    <p:extLst>
      <p:ext uri="{BB962C8B-B14F-4D97-AF65-F5344CB8AC3E}">
        <p14:creationId xmlns:p14="http://schemas.microsoft.com/office/powerpoint/2010/main" val="4070054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0080" y="292214"/>
            <a:ext cx="10939549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Проектирование событий.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Важно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Одно и то же событие может относиться к нескольким направлениям воспитательной работы.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0684" t="21664" r="22074" b="15051"/>
          <a:stretch/>
        </p:blipFill>
        <p:spPr bwMode="auto">
          <a:xfrm>
            <a:off x="2186248" y="1321722"/>
            <a:ext cx="8163098" cy="54531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7879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5883" y="125958"/>
            <a:ext cx="11563004" cy="6655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Описание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условий реализации РПВ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характеристике условий реализации РПВ </a:t>
            </a:r>
            <a:r>
              <a:rPr lang="ru-RU" sz="1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нужно копировать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соответствующие </a:t>
            </a:r>
            <a:r>
              <a:rPr lang="ru-RU" sz="16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разделы ООП ДО.</a:t>
            </a:r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Описывая РППС ДОО, за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основу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можно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взять текст раздела 3.3. «Организация предметно-пространственной среды» Примерной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программы воспитания,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 с добавлением конкретных примеров по каждому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абзацу, отражающих специфику воспитывающей среды в конкретной ДОО. </a:t>
            </a: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описании кадровых условий обеспечения воспитательного потенциала ДОО можно  указать всех специалистов, включенных в реализацию РПВ, и охарактеризовать распределение между ними функций по реализации задач воспитания. Сюда же включается информация о повышении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квалификации сотрудников ДОО по вопросам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воспитания. В 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данном  разделе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также  можно 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представить  информацию  о  привлечении  в  ДОО  специалистов  из 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организаций – социальных партнеров, или привлечении родителей для организации каких-либо событий в рамках РПВ.</a:t>
            </a: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описании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нормативно-методического обеспечения реализации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РПВ нужно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перечислить локальные правовые документы ДОО, которые регламентируют процесс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реализации 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воспитательного  процесса.  Они  могут  быть  связаны  с  изменениями  в  должностных  инструкциях 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сотрудников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ДОО, в договорах и соглашениях; с появлением документов о сотрудничестве с другими организациями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том числе с организациями дополнительного образования и культуры, некоммерческими организациями).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Должен быть представлен Перечень 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локальных  правовых  документов  ДОО,  в  которые  вносятся  изменения  в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соответствии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РПВ, и можно добавить ссылки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эти локальные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нормативные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акты.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13.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Описание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требований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работе с особыми категориями детей. 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разработке этого раздела за основу может быть взято приведенное в Примерной программе определение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инклюзии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 контексте которого инклюзия трактуется «в широком смысле», выводя понимание данного процесса за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пределы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работы только с детьми с ОВЗ. При написании данного раздела необходимо кратко обозначить особенности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воспитательного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процесса ДОО на уровне уклада, воспитывающей среды, общностей, деятельностей и событий,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обусловленные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наличием инклюзии (дети с ОВЗ, дети с инвалидностью, дети-мигранты, другие категории детей).</a:t>
            </a:r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025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4411" y="389057"/>
            <a:ext cx="11700978" cy="6042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ru-RU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Материалы на сайте ФГБНУ </a:t>
            </a: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ru-RU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«Институт изучения детства, семьи и воспитания РАО»: </a:t>
            </a: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endParaRPr lang="ru-RU" sz="2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Примерная рабочая программа </a:t>
            </a:r>
            <a:r>
              <a:rPr lang="ru-RU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воспитания для дошкольных образовательных организаций, реализующих программы дошкольного образования: </a:t>
            </a:r>
            <a:r>
              <a:rPr lang="ru-RU" sz="21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https://институтвоспитания.рф/upload/iblock/7bc/7bc395ef8a4bf40717730968aa38657c.pdf</a:t>
            </a:r>
            <a:endParaRPr lang="ru-RU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Методические рекомендации </a:t>
            </a:r>
            <a:r>
              <a:rPr lang="ru-RU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разработке и проектированию рабочих п</a:t>
            </a:r>
            <a:r>
              <a:rPr lang="ru-RU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рограмм </a:t>
            </a:r>
            <a:r>
              <a:rPr lang="ru-RU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воспитания в ДОО (Проект): </a:t>
            </a:r>
            <a:r>
              <a:rPr lang="ru-RU" sz="21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</a:t>
            </a:r>
            <a:r>
              <a:rPr lang="ru-RU" sz="21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институтвоспитания.рф/upload/iblock/290/2909aa917174bcdace27ba94e6c58542.pdf</a:t>
            </a:r>
            <a:endParaRPr lang="ru-RU" sz="2100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2100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Рабочая тетрадь рабочей группы ДОО по проектированию рабочей программы воспитания: </a:t>
            </a:r>
            <a:r>
              <a:rPr lang="en-US" sz="21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</a:t>
            </a:r>
            <a:r>
              <a:rPr lang="ru-RU" sz="21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институтвоспитания.рф</a:t>
            </a:r>
            <a:r>
              <a:rPr lang="ru-RU" sz="21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/</a:t>
            </a:r>
            <a:r>
              <a:rPr lang="en-US" sz="21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upload/</a:t>
            </a:r>
            <a:r>
              <a:rPr lang="en-US" sz="2100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iblock</a:t>
            </a:r>
            <a:r>
              <a:rPr lang="en-US" sz="21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/ff5/ff570b8022e737b874308f8cc3469656.pdf</a:t>
            </a:r>
            <a:endParaRPr lang="ru-RU" sz="2100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21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Примерный календарный план воспитательной работы на 2021-2022 уч. год: </a:t>
            </a: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https://</a:t>
            </a:r>
            <a:r>
              <a:rPr lang="ru-RU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институтвоспитания.рф</a:t>
            </a:r>
            <a:r>
              <a:rPr lang="ru-RU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/</a:t>
            </a:r>
            <a:r>
              <a:rPr lang="en-US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upload/</a:t>
            </a:r>
            <a:r>
              <a:rPr lang="en-US" sz="21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iblock</a:t>
            </a:r>
            <a:r>
              <a:rPr lang="en-US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/7c2/7c21e966cad66bbd4344df8918f79b7b.pdf</a:t>
            </a:r>
            <a:endParaRPr lang="ru-RU" sz="2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88486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7500" y="2863229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Благодарим за внимание.</a:t>
            </a:r>
            <a:b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 самое интересное - впереди!</a:t>
            </a:r>
            <a:endParaRPr lang="ru-RU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5229" cy="1065229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0" y="914400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3872" y="343235"/>
            <a:ext cx="1036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Институт развития образования: Ваш профессиональный рост – наша работа</a:t>
            </a:r>
            <a:endParaRPr lang="ru-RU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0358" y="4872110"/>
            <a:ext cx="48202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A52C36"/>
                </a:solidFill>
              </a:rPr>
              <a:t>Контактная информация:</a:t>
            </a:r>
          </a:p>
          <a:p>
            <a:r>
              <a:rPr lang="ru-RU" sz="2000" b="1" dirty="0" smtClean="0">
                <a:solidFill>
                  <a:srgbClr val="A52C36"/>
                </a:solidFill>
              </a:rPr>
              <a:t>Россия г. Ярославль, ул. Богдановича, 16 </a:t>
            </a:r>
          </a:p>
          <a:p>
            <a:r>
              <a:rPr lang="ru-RU" sz="2000" b="1" dirty="0" smtClean="0">
                <a:solidFill>
                  <a:srgbClr val="A52C36"/>
                </a:solidFill>
              </a:rPr>
              <a:t>Сайт: </a:t>
            </a:r>
            <a:r>
              <a:rPr lang="en-US" sz="2000" b="1" dirty="0" smtClean="0">
                <a:solidFill>
                  <a:srgbClr val="A32D35"/>
                </a:solidFill>
                <a:hlinkClick r:id="rId3"/>
              </a:rPr>
              <a:t>www.iro.yar.ru</a:t>
            </a:r>
            <a:endParaRPr lang="en-US" sz="2000" b="1" dirty="0" smtClean="0">
              <a:solidFill>
                <a:srgbClr val="A32D35"/>
              </a:solidFill>
            </a:endParaRPr>
          </a:p>
          <a:p>
            <a:r>
              <a:rPr lang="en-US" sz="2000" b="1" dirty="0" smtClean="0">
                <a:solidFill>
                  <a:srgbClr val="A52C36"/>
                </a:solidFill>
              </a:rPr>
              <a:t>E-mail</a:t>
            </a:r>
            <a:r>
              <a:rPr lang="ru-RU" sz="2000" b="1" dirty="0" smtClean="0">
                <a:solidFill>
                  <a:srgbClr val="A52C36"/>
                </a:solidFill>
              </a:rPr>
              <a:t>: </a:t>
            </a:r>
            <a:r>
              <a:rPr lang="en-US" sz="2000" b="1" dirty="0" smtClean="0">
                <a:solidFill>
                  <a:srgbClr val="A52C36"/>
                </a:solidFill>
                <a:hlinkClick r:id="rId4"/>
              </a:rPr>
              <a:t>kd0.k@yandex.ru</a:t>
            </a:r>
            <a:endParaRPr lang="ru-RU" sz="2000" b="1" dirty="0" smtClean="0">
              <a:solidFill>
                <a:srgbClr val="A52C36"/>
              </a:solidFill>
            </a:endParaRPr>
          </a:p>
          <a:p>
            <a:endParaRPr lang="ru-RU" sz="2000" b="1" dirty="0">
              <a:solidFill>
                <a:srgbClr val="A52C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2139" y="362713"/>
            <a:ext cx="11345433" cy="847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Нормативная база обновления подходов к воспитанию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отечественной системе дошкольного образования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2571" y="1876913"/>
            <a:ext cx="11604568" cy="3918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 президента Российской Федерации от 7 мая 2018 г. № 204 «О национальных целях и стратегических задачах развития Российской Федерации на период до 2024 года»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Цель: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традиций.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 президента Российской Федерации от 21 июля 2020 г. № 474 «О национальных целях и стратегических задачах развития Российской Федерации на период до 2030 года»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Национальная цель: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«Возможности для самореализации и развития талантов»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Целевые показатели: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создание условий для воспитания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традиций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18184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2634" y="2045670"/>
            <a:ext cx="11563003" cy="302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закон от 31 июля 2020 г. № 304-ФЗ «О внесении изменений в Федеральный закон «Об образовании в Российской Федерации» по вопросам воспитания обучающихся»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закон «Об образовании в Российской Федерации», рассматривает воспитание как стратегический национальный приоритет, требующий консолидации усилий различных институтов гражданского общества и ведомств на федеральном, региональном и муниципальном уровнях.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Вопросы совершенствования воспитательной работы в образовательных организациях Российской Федерации являются приоритетными в деятельности органов управления образованием федерального, регионального, муниципального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уровней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039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6130" y="175321"/>
            <a:ext cx="11563003" cy="6491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15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Изменения </a:t>
            </a:r>
            <a:r>
              <a:rPr lang="ru-RU" sz="15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273-ФЗ «Об образовании в Российской федерации»:</a:t>
            </a:r>
            <a:endParaRPr lang="ru-RU" sz="15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2: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«воспитание</a:t>
            </a:r>
            <a:r>
              <a:rPr lang="ru-RU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</a:t>
            </a:r>
            <a:r>
              <a:rPr lang="ru-RU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направленная на развитие личности, </a:t>
            </a:r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условий </a:t>
            </a:r>
            <a:r>
              <a:rPr lang="ru-RU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самоопределения и социализации обучающихся на основе социокультурных, духовно-нравственных ценностей и принятых в российском обществе правил и норм поведения в интересах человека, семьи, общества и государства, формирование у обучающихся </a:t>
            </a:r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природе и окружающей среде</a:t>
            </a:r>
            <a:r>
              <a:rPr lang="ru-RU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9: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образовательная программа</a:t>
            </a:r>
            <a:r>
              <a:rPr lang="ru-RU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комплекс основных характеристик образования (объем, содержание, планируемые результаты) и организационно-педагогических условий,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оценочных и методических материалов, а также в предусмотренных настоящим Федеральным законом случаях </a:t>
            </a:r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виде рабочей программы воспитания, календарного плана воспитательной работы</a:t>
            </a:r>
            <a:r>
              <a:rPr lang="ru-RU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форм аттестации;"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Дополнение к статье 12: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«Статья 12.1. Общие требования к организации воспитания обучающихся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Воспитание обучающихся при освоении ими основных образовательных программ в организациях, осуществляющих образовательную деятельность, осуществляется на основе включаемых в образовательную программу рабочей программы воспитания и календарного плана воспитательной работы, разрабатываемых и утверждаемых такими организациями самостоятельно</a:t>
            </a:r>
            <a:r>
              <a:rPr lang="ru-RU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если иное не установлено настоящим Федеральным законом.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разработке рабочих программ воспитания и календарных планов воспитательной работы имеют право принимать участие</a:t>
            </a:r>
            <a:r>
              <a:rPr lang="ru-RU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указанные в части 6 статьи 26 настоящего Федерального закона советы обучающихся, </a:t>
            </a:r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советы родителей</a:t>
            </a:r>
            <a:r>
              <a:rPr lang="ru-RU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представительные органы обучающихся (при их наличии</a:t>
            </a:r>
            <a:r>
              <a:rPr lang="ru-RU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)»</a:t>
            </a:r>
            <a:endParaRPr lang="ru-RU" sz="15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361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6130" y="486406"/>
            <a:ext cx="11563003" cy="5756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ru-RU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Рамочным документом, обеспечивающим </a:t>
            </a:r>
            <a:r>
              <a:rPr lang="ru-RU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процесс воспитания в конкретной дошкольной образовательной </a:t>
            </a:r>
            <a:r>
              <a:rPr lang="ru-RU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организации, является </a:t>
            </a:r>
            <a:r>
              <a:rPr lang="ru-RU" sz="2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Рабочая программа воспитания ДОО</a:t>
            </a: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endParaRPr lang="ru-RU" sz="26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Рабочая программа воспитания (РПВ) является компонентом основной образовательной программы дошкольного образования</a:t>
            </a: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Рабочая программа воспитания проектируется ДОО на основе Примерной рабочей программы воспитания для образовательных организаций, реализующих основные образовательные программы дошкольного образования (Одобрена решением федерального учебно-методического объединения по общему образованию, протокол от «01» июля 2021 № 2/21)</a:t>
            </a: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рабочей программы воспитания включает три раздела: целевой, содержательный и организационный</a:t>
            </a: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каждом из 3-х разделов Рабочей программы воспитания предусматривается обязательная часть и часть, формируемая участниками образовательных отношений</a:t>
            </a: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воспитания руководствуется принципами ДО, определенными ФГОС ДО</a:t>
            </a:r>
          </a:p>
        </p:txBody>
      </p:sp>
    </p:spTree>
    <p:extLst>
      <p:ext uri="{BB962C8B-B14F-4D97-AF65-F5344CB8AC3E}">
        <p14:creationId xmlns:p14="http://schemas.microsoft.com/office/powerpoint/2010/main" val="10691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6130" y="145579"/>
            <a:ext cx="11563003" cy="6613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Каждая образовательная организация Ярославской области, реализующая образовательные программы дошкольного образования, к 1 сентября 2021 г. разработала и выставила на сайте 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абочую программу воспитания и план воспитательной работы на 2021-2022 уч. гг.</a:t>
            </a: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endParaRPr lang="ru-RU" sz="2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сентябре 2021 сотрудники кафедры дошкольного образования ГАУ ДПО ЯО ИРО, по распоряжению Департамента образования ЯО, провели сплошной мониторинг рабочих программ воспитания ДОО региона. 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Рекомендации по результатам мониторинга: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Так как РПВ ДОО: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разрабатывается рабочей группой, в состав которой должны быть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включены руководитель ДОО, заместитель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руководителя 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(старший  воспитатель,  методист),  воспитатели  и  специалисты 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ДОО, а также могут быть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привлечены родители и социальные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партнеры;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обсуждается 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 всеми воспитателями и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заинтересованными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представителями родительской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общественности - 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необходимо: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титульном листе рабочей программы воспитания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указать, что документ не только утвержден руководителем ДОО, но и рассмотрен на педагогическом совете и согласован с представителями родительской общественности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249912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8634916" y="-1848197"/>
            <a:ext cx="6240344" cy="4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84" r="57927" b="9270"/>
          <a:stretch/>
        </p:blipFill>
        <p:spPr>
          <a:xfrm>
            <a:off x="3854752" y="77041"/>
            <a:ext cx="5517848" cy="686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1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1443" y="137264"/>
            <a:ext cx="3399902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Необходимо обратить внимание на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структуру Рабочей программы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она должна соответствовать структуре Примерной рабочей программы воспитания в ДОО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262585"/>
              </p:ext>
            </p:extLst>
          </p:nvPr>
        </p:nvGraphicFramePr>
        <p:xfrm>
          <a:off x="3815539" y="303518"/>
          <a:ext cx="8121533" cy="62228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8099">
                  <a:extLst>
                    <a:ext uri="{9D8B030D-6E8A-4147-A177-3AD203B41FA5}">
                      <a16:colId xmlns:a16="http://schemas.microsoft.com/office/drawing/2014/main" val="790946530"/>
                    </a:ext>
                  </a:extLst>
                </a:gridCol>
                <a:gridCol w="6164826">
                  <a:extLst>
                    <a:ext uri="{9D8B030D-6E8A-4147-A177-3AD203B41FA5}">
                      <a16:colId xmlns:a16="http://schemas.microsoft.com/office/drawing/2014/main" val="3298530489"/>
                    </a:ext>
                  </a:extLst>
                </a:gridCol>
                <a:gridCol w="518608">
                  <a:extLst>
                    <a:ext uri="{9D8B030D-6E8A-4147-A177-3AD203B41FA5}">
                      <a16:colId xmlns:a16="http://schemas.microsoft.com/office/drawing/2014/main" val="1032416623"/>
                    </a:ext>
                  </a:extLst>
                </a:gridCol>
              </a:tblGrid>
              <a:tr h="195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610758"/>
                  </a:ext>
                </a:extLst>
              </a:tr>
              <a:tr h="17413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Пояснительная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622071"/>
                  </a:ext>
                </a:extLst>
              </a:tr>
              <a:tr h="830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Целевой раздел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ориентиры и планируемые результаты Программы воспитания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838850"/>
                  </a:ext>
                </a:extLst>
              </a:tr>
              <a:tr h="1741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Программы воспитания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190958"/>
                  </a:ext>
                </a:extLst>
              </a:tr>
              <a:tr h="1461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Методологические основы и принципы построения Программы воспитания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273379"/>
                  </a:ext>
                </a:extLst>
              </a:tr>
              <a:tr h="1741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1.2.1.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Уклад образовательной организации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455555"/>
                  </a:ext>
                </a:extLst>
              </a:tr>
              <a:tr h="1741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1.2.2.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Воспитывающая среда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547616"/>
                  </a:ext>
                </a:extLst>
              </a:tr>
              <a:tr h="1741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1.2.3.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Общности (сообщества) ДОУ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05777"/>
                  </a:ext>
                </a:extLst>
              </a:tr>
              <a:tr h="1741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1.2.4.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Социокультурный компонент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777878"/>
                  </a:ext>
                </a:extLst>
              </a:tr>
              <a:tr h="1741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1.2.5.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 и культурные практики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576664"/>
                  </a:ext>
                </a:extLst>
              </a:tr>
              <a:tr h="972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планируемым результатам освоения Программы воспитания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2609253"/>
                  </a:ext>
                </a:extLst>
              </a:tr>
              <a:tr h="93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1.3.1.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ориентиры воспитательной работы для детей младенческого и раннего  возраста (до 3 лет)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4124215"/>
                  </a:ext>
                </a:extLst>
              </a:tr>
              <a:tr h="1322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1.3.2.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ориентиры для детей дошкольного возраста (до 8 лет)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0832382"/>
                  </a:ext>
                </a:extLst>
              </a:tr>
              <a:tr h="2333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Содержательный раздел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воспитания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819802"/>
                  </a:ext>
                </a:extLst>
              </a:tr>
              <a:tr h="112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воспитательной работы по направлениям воспитания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2079687"/>
                  </a:ext>
                </a:extLst>
              </a:tr>
              <a:tr h="1741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2.1.1.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Патриотическое воспитание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6609811"/>
                  </a:ext>
                </a:extLst>
              </a:tr>
              <a:tr h="1741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2.1.2.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направление воспитания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192772"/>
                  </a:ext>
                </a:extLst>
              </a:tr>
              <a:tr h="1741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2.1.3.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Познавательное направление воспитания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2454294"/>
                  </a:ext>
                </a:extLst>
              </a:tr>
              <a:tr h="57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2.1.4.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Физическое и оздоровительное направление воспитания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683890"/>
                  </a:ext>
                </a:extLst>
              </a:tr>
              <a:tr h="1741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2.1.5.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Трудовое направление воспитания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259937"/>
                  </a:ext>
                </a:extLst>
              </a:tr>
              <a:tr h="1741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2.1.6.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Этико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эстетическое направление воспитания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623487"/>
                  </a:ext>
                </a:extLst>
              </a:tr>
              <a:tr h="1278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реализации воспитательного процесса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358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взаимодействия с семьями воспитанников в процессе реализации Программы воспитания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5133702"/>
                  </a:ext>
                </a:extLst>
              </a:tr>
              <a:tr h="1425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Организационный раздел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Организационные условия реализации Программы воспитания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42511"/>
                  </a:ext>
                </a:extLst>
              </a:tr>
              <a:tr h="1226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требования к условиям реализации Программы воспитания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856319"/>
                  </a:ext>
                </a:extLst>
              </a:tr>
              <a:tr h="1526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 взрослых с детьми. События ДОУ.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1396135"/>
                  </a:ext>
                </a:extLst>
              </a:tr>
              <a:tr h="1244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предметно – пространственной среды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7464814"/>
                  </a:ext>
                </a:extLst>
              </a:tr>
              <a:tr h="629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Кадровое обеспечение воспитательного процесса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3392983"/>
                  </a:ext>
                </a:extLst>
              </a:tr>
              <a:tr h="1012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Нормативно-методическое обеспечение реализации Программы воспитания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208936"/>
                  </a:ext>
                </a:extLst>
              </a:tr>
              <a:tr h="114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Особые требования к условиям обеспечения достижения планируемых личностных результатов в работе с особыми категориями детей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1662368"/>
                  </a:ext>
                </a:extLst>
              </a:tr>
              <a:tr h="2526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Примерный календарный план воспитательной работы МДОУ «Детский сад №…» на 2021-22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86" marR="2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9399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08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2218</TotalTime>
  <Words>3427</Words>
  <Application>Microsoft Office PowerPoint</Application>
  <PresentationFormat>Широкоэкранный</PresentationFormat>
  <Paragraphs>361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Impact</vt:lpstr>
      <vt:lpstr>Symbol</vt:lpstr>
      <vt:lpstr>Tahoma</vt:lpstr>
      <vt:lpstr>Times New Roman</vt:lpstr>
      <vt:lpstr>Wingdings</vt:lpstr>
      <vt:lpstr>Тема Office</vt:lpstr>
      <vt:lpstr>Межмуниципальный семинар  для тьюторов дошкольного образования  Ярославского региона   Тема: «Рабочая программа воспитания в ДОО: формальный документ или рабочий инструмент»  18 ноября 2021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внимание. Все самое интересное - впереди!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дополнительного профессионального образования Ярославской области  Институт развития образования</dc:title>
  <dc:creator>Юлия Владимировна Суханова</dc:creator>
  <cp:lastModifiedBy>student</cp:lastModifiedBy>
  <cp:revision>209</cp:revision>
  <dcterms:created xsi:type="dcterms:W3CDTF">2017-01-12T11:53:49Z</dcterms:created>
  <dcterms:modified xsi:type="dcterms:W3CDTF">2021-11-19T13:25:34Z</dcterms:modified>
</cp:coreProperties>
</file>